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37" r:id="rId1"/>
  </p:sldMasterIdLst>
  <p:notesMasterIdLst>
    <p:notesMasterId r:id="rId14"/>
  </p:notesMasterIdLst>
  <p:handoutMasterIdLst>
    <p:handoutMasterId r:id="rId15"/>
  </p:handoutMasterIdLst>
  <p:sldIdLst>
    <p:sldId id="773" r:id="rId2"/>
    <p:sldId id="774" r:id="rId3"/>
    <p:sldId id="775" r:id="rId4"/>
    <p:sldId id="776" r:id="rId5"/>
    <p:sldId id="777" r:id="rId6"/>
    <p:sldId id="778" r:id="rId7"/>
    <p:sldId id="779" r:id="rId8"/>
    <p:sldId id="780" r:id="rId9"/>
    <p:sldId id="781" r:id="rId10"/>
    <p:sldId id="782" r:id="rId11"/>
    <p:sldId id="783" r:id="rId12"/>
    <p:sldId id="784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</p:showPr>
  <p:clrMru>
    <a:srgbClr val="9090AC"/>
    <a:srgbClr val="FF0000"/>
    <a:srgbClr val="33CC33"/>
    <a:srgbClr val="66FF33"/>
    <a:srgbClr val="99CCFF"/>
    <a:srgbClr val="66CCFF"/>
    <a:srgbClr val="33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85" autoAdjust="0"/>
    <p:restoredTop sz="85419" autoAdjust="0"/>
  </p:normalViewPr>
  <p:slideViewPr>
    <p:cSldViewPr snapToGrid="0">
      <p:cViewPr>
        <p:scale>
          <a:sx n="90" d="100"/>
          <a:sy n="90" d="100"/>
        </p:scale>
        <p:origin x="-6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14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4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t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670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0388"/>
            <a:ext cx="29654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b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50388"/>
            <a:ext cx="296703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58775" rtl="0" eaLnBrk="0" fontAlgn="base" hangingPunct="0">
      <a:spcBef>
        <a:spcPct val="0"/>
      </a:spcBef>
      <a:spcAft>
        <a:spcPct val="0"/>
      </a:spcAft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358775" algn="l" defTabSz="358775" rtl="0" eaLnBrk="0" fontAlgn="base" hangingPunct="0">
      <a:spcBef>
        <a:spcPct val="0"/>
      </a:spcBef>
      <a:spcAft>
        <a:spcPct val="0"/>
      </a:spcAft>
      <a:buFont typeface="Courier New" pitchFamily="49" charset="0"/>
      <a:buChar char="o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19138" indent="-358775" algn="l" defTabSz="358775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079500" indent="-358775" algn="l" defTabSz="358775" rtl="0" eaLnBrk="0" fontAlgn="base" hangingPunct="0">
      <a:spcBef>
        <a:spcPct val="0"/>
      </a:spcBef>
      <a:spcAft>
        <a:spcPct val="0"/>
      </a:spcAft>
      <a:buFont typeface="Calibri" pitchFamily="34" charset="0"/>
      <a:buChar char="–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439863" algn="l" defTabSz="358775" rtl="0" eaLnBrk="0" fontAlgn="base" hangingPunct="0">
      <a:spcBef>
        <a:spcPct val="0"/>
      </a:spcBef>
      <a:spcAft>
        <a:spcPct val="0"/>
      </a:spcAft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AC7595-C9F6-4939-9113-E59675DB107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Times New Roman"/>
              </a:rPr>
              <a:t>Graphs are generated by Processing Cost, Activities Cost, Activities Load, Cycle Time and Activities Performance.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Times New Roman"/>
              </a:rPr>
              <a:t>Note the Activities Performance is</a:t>
            </a:r>
            <a:r>
              <a:rPr lang="en-US" baseline="0" dirty="0" smtClean="0">
                <a:latin typeface="Times New Roman"/>
              </a:rPr>
              <a:t> </a:t>
            </a:r>
            <a:r>
              <a:rPr lang="en-US" dirty="0" smtClean="0">
                <a:latin typeface="Times New Roman"/>
              </a:rPr>
              <a:t>not shown.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079F4D-28AE-4AEF-B748-10BDB0200DC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4213"/>
            <a:ext cx="4572000" cy="3430587"/>
          </a:xfrm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/>
              </a:rPr>
              <a:t>Reports can be output in:</a:t>
            </a:r>
          </a:p>
          <a:p>
            <a:pPr lvl="1"/>
            <a:r>
              <a:rPr lang="en-US" dirty="0" smtClean="0">
                <a:latin typeface="Times New Roman"/>
              </a:rPr>
              <a:t>PDF format;</a:t>
            </a:r>
          </a:p>
          <a:p>
            <a:pPr lvl="1"/>
            <a:r>
              <a:rPr lang="en-US" dirty="0" smtClean="0">
                <a:latin typeface="Times New Roman"/>
              </a:rPr>
              <a:t>HTML format; or</a:t>
            </a:r>
          </a:p>
          <a:p>
            <a:pPr lvl="1"/>
            <a:r>
              <a:rPr lang="en-US" dirty="0" smtClean="0">
                <a:latin typeface="Times New Roman"/>
              </a:rPr>
              <a:t>CSV format.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5BE164-56A3-4C0F-B803-AA46E56FCE7B}" type="slidenum">
              <a:rPr lang="en-US">
                <a:latin typeface="Times New Roman"/>
              </a:rPr>
              <a:pPr>
                <a:defRPr/>
              </a:pPr>
              <a:t>11</a:t>
            </a:fld>
            <a:endParaRPr lang="en-US" dirty="0">
              <a:latin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5D2D57F-5D88-4CFB-BB93-928D3B2E8207}" type="datetime1">
              <a:rPr lang="en-US" smtClean="0">
                <a:latin typeface="Times New Roman"/>
              </a:rPr>
              <a:pPr>
                <a:defRPr/>
              </a:pPr>
              <a:t>3/12/2012</a:t>
            </a:fld>
            <a:endParaRPr lang="en-US" dirty="0"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02A92D-BF5F-4B23-90BD-B1503CE4B2B3}" type="slidenum">
              <a:rPr lang="en-US" smtClean="0">
                <a:latin typeface="Times New Roman"/>
              </a:rPr>
              <a:pPr/>
              <a:t>12</a:t>
            </a:fld>
            <a:endParaRPr lang="en-US" dirty="0" smtClean="0">
              <a:latin typeface="Times New Roman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23" y="4342892"/>
            <a:ext cx="5027955" cy="4116129"/>
          </a:xfrm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305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AC7595-C9F6-4939-9113-E59675DB107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Times New Roman"/>
              </a:rPr>
              <a:t>Create Scenario for a Workflow Application using the Popup Menu and select Scenario menu. Enter a name and a description for the Scenario.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AE9687-8833-48C2-9AE8-F9847A8E6C3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>
            <a:normAutofit/>
          </a:bodyPr>
          <a:lstStyle/>
          <a:p>
            <a:pPr marL="228542" indent="-228542" eaLnBrk="1" hangingPunct="1">
              <a:buFont typeface="Calibri" pitchFamily="34" charset="0"/>
              <a:buAutoNum type="arabicPeriod"/>
            </a:pPr>
            <a:r>
              <a:rPr lang="en-US" dirty="0" smtClean="0">
                <a:latin typeface="Times New Roman"/>
              </a:rPr>
              <a:t>Set the Simulation Properties by first selecting the Business Process to Simulate.</a:t>
            </a:r>
          </a:p>
          <a:p>
            <a:pPr marL="228542" indent="-228542" eaLnBrk="1" hangingPunct="1">
              <a:buFont typeface="Calibri" pitchFamily="34" charset="0"/>
              <a:buAutoNum type="arabicPeriod"/>
            </a:pPr>
            <a:r>
              <a:rPr lang="en-US" dirty="0" smtClean="0">
                <a:latin typeface="Times New Roman"/>
              </a:rPr>
              <a:t>Enter the Simulation Period and Arrival Settings. </a:t>
            </a:r>
          </a:p>
          <a:p>
            <a:pPr marL="685628" lvl="1" indent="-228542" eaLnBrk="1" hangingPunct="1">
              <a:buFont typeface="Calibri" pitchFamily="34" charset="0"/>
              <a:buAutoNum type="arabicPeriod"/>
            </a:pPr>
            <a:r>
              <a:rPr lang="en-US" dirty="0" smtClean="0">
                <a:latin typeface="Times New Roman"/>
              </a:rPr>
              <a:t>Enter a Begin and End date the simulation will execute on. </a:t>
            </a:r>
          </a:p>
          <a:p>
            <a:pPr marL="685628" lvl="1" indent="-228542" eaLnBrk="1" hangingPunct="1">
              <a:buFont typeface="Calibri" pitchFamily="34" charset="0"/>
              <a:buAutoNum type="arabicPeriod"/>
            </a:pPr>
            <a:r>
              <a:rPr lang="en-US" dirty="0" smtClean="0">
                <a:latin typeface="Times New Roman"/>
              </a:rPr>
              <a:t>Enter a arrival Interval – this is the number of times in a day the Business Process will execute</a:t>
            </a:r>
          </a:p>
          <a:p>
            <a:pPr marL="685628" lvl="1" indent="-228542" eaLnBrk="1" hangingPunct="1">
              <a:buFont typeface="Calibri" pitchFamily="34" charset="0"/>
              <a:buAutoNum type="arabicPeriod"/>
            </a:pPr>
            <a:r>
              <a:rPr lang="en-US" dirty="0" smtClean="0">
                <a:latin typeface="Times New Roman"/>
              </a:rPr>
              <a:t>Arrival Type – Regular always at the same time or Random vary the time</a:t>
            </a:r>
          </a:p>
          <a:p>
            <a:pPr marL="1142711" lvl="2" indent="-228542" eaLnBrk="1" hangingPunct="1">
              <a:buFont typeface="Calibri" pitchFamily="34" charset="0"/>
              <a:buAutoNum type="arabicPeriod"/>
            </a:pPr>
            <a:r>
              <a:rPr lang="en-US" dirty="0" smtClean="0">
                <a:latin typeface="Times New Roman"/>
              </a:rPr>
              <a:t>Example: 6 times per hour with Random set the time in between creating the instances would vary</a:t>
            </a:r>
          </a:p>
          <a:p>
            <a:pPr marL="685628" lvl="1" indent="-228542" eaLnBrk="1" hangingPunct="1">
              <a:buFont typeface="Calibri" pitchFamily="34" charset="0"/>
              <a:buAutoNum type="arabicPeriod"/>
            </a:pPr>
            <a:r>
              <a:rPr lang="en-US" dirty="0" smtClean="0">
                <a:latin typeface="Times New Roman"/>
              </a:rPr>
              <a:t>Business Calendar – specify a Business Calendar to use or use the default</a:t>
            </a:r>
          </a:p>
          <a:p>
            <a:pPr marL="228542" indent="-228542" eaLnBrk="1" hangingPunct="1"/>
            <a:endParaRPr lang="en-US" dirty="0" smtClean="0">
              <a:latin typeface="Times New Roman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565911-AFA9-42CD-8B6A-DB2C2B520CE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305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AC7595-C9F6-4939-9113-E59675DB107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>
            <a:normAutofit/>
          </a:bodyPr>
          <a:lstStyle/>
          <a:p>
            <a:pPr marL="228542" indent="-228542" eaLnBrk="1" hangingPunct="1"/>
            <a:r>
              <a:rPr lang="en-US" dirty="0" smtClean="0">
                <a:latin typeface="Times New Roman"/>
              </a:rPr>
              <a:t>Additional Resources are set through the Node’s Properties Simulation Tab.</a:t>
            </a:r>
          </a:p>
          <a:p>
            <a:pPr marL="228542" indent="-228542" eaLnBrk="1" hangingPunct="1"/>
            <a:r>
              <a:rPr lang="en-US" dirty="0" smtClean="0">
                <a:latin typeface="Times New Roman"/>
              </a:rPr>
              <a:t>Add additional resources an Activity may need or use. </a:t>
            </a:r>
          </a:p>
          <a:p>
            <a:pPr marL="228542" indent="-228542" eaLnBrk="1" hangingPunct="1"/>
            <a:r>
              <a:rPr lang="en-US" b="1" dirty="0" smtClean="0">
                <a:latin typeface="Times New Roman"/>
              </a:rPr>
              <a:t>Work Duration Section:</a:t>
            </a:r>
            <a:r>
              <a:rPr lang="en-US" dirty="0" smtClean="0">
                <a:latin typeface="Times New Roman"/>
              </a:rPr>
              <a:t> set the time amount of time required for this activity.</a:t>
            </a:r>
          </a:p>
          <a:p>
            <a:pPr marL="228542" indent="-228542" eaLnBrk="1" hangingPunct="1"/>
            <a:r>
              <a:rPr lang="en-US" b="1" dirty="0" smtClean="0">
                <a:latin typeface="Times New Roman"/>
              </a:rPr>
              <a:t>Additional Resources Section:</a:t>
            </a:r>
            <a:r>
              <a:rPr lang="en-US" dirty="0" smtClean="0">
                <a:latin typeface="Times New Roman"/>
              </a:rPr>
              <a:t> Add</a:t>
            </a:r>
            <a:r>
              <a:rPr lang="en-US" baseline="0" dirty="0" smtClean="0">
                <a:latin typeface="Times New Roman"/>
              </a:rPr>
              <a:t> additional resources used by this Activity.</a:t>
            </a:r>
          </a:p>
          <a:p>
            <a:pPr marL="228542" indent="-228542" eaLnBrk="1" hangingPunct="1"/>
            <a:r>
              <a:rPr lang="en-US" b="1" dirty="0" smtClean="0">
                <a:latin typeface="Times New Roman"/>
              </a:rPr>
              <a:t>Arrow</a:t>
            </a:r>
            <a:r>
              <a:rPr lang="en-US" b="1" baseline="0" dirty="0" smtClean="0">
                <a:latin typeface="Times New Roman"/>
              </a:rPr>
              <a:t> Probability Information Section: </a:t>
            </a:r>
            <a:r>
              <a:rPr lang="en-US" b="0" baseline="0" dirty="0" smtClean="0">
                <a:latin typeface="Times New Roman"/>
              </a:rPr>
              <a:t> set </a:t>
            </a:r>
            <a:r>
              <a:rPr lang="en-US" dirty="0" smtClean="0">
                <a:latin typeface="Times New Roman"/>
              </a:rPr>
              <a:t>the probability of which path</a:t>
            </a:r>
            <a:r>
              <a:rPr lang="en-US" baseline="0" dirty="0" smtClean="0">
                <a:latin typeface="Times New Roman"/>
              </a:rPr>
              <a:t> or arrow will be taken the least or most using percentages.</a:t>
            </a:r>
            <a:endParaRPr lang="en-US" dirty="0" smtClean="0">
              <a:latin typeface="Times New Roman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5D7C07-F7F7-4D8A-9F56-D8C9D942B98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>
            <a:normAutofit/>
          </a:bodyPr>
          <a:lstStyle/>
          <a:p>
            <a:pPr marL="228542" indent="-228542" eaLnBrk="1" hangingPunct="1"/>
            <a:r>
              <a:rPr lang="en-US" dirty="0" smtClean="0">
                <a:latin typeface="Times New Roman"/>
              </a:rPr>
              <a:t>Resources Section</a:t>
            </a:r>
          </a:p>
          <a:p>
            <a:pPr marL="228542" indent="-228542" eaLnBrk="1" hangingPunct="1"/>
            <a:r>
              <a:rPr lang="en-US" dirty="0" smtClean="0">
                <a:latin typeface="Times New Roman"/>
              </a:rPr>
              <a:t>Human Resources are populated based on the Roles defined in the Process Definition</a:t>
            </a:r>
          </a:p>
          <a:p>
            <a:pPr marL="228542" indent="-228542" eaLnBrk="1" hangingPunct="1"/>
            <a:r>
              <a:rPr lang="en-US" dirty="0" smtClean="0">
                <a:latin typeface="Times New Roman"/>
              </a:rPr>
              <a:t>Set the Unit Measure, Cost Per Unit and Count a resource would use. Setting these values help to cost resources and estimate how much a business process costs.</a:t>
            </a:r>
          </a:p>
          <a:p>
            <a:pPr marL="228542" indent="-228542" eaLnBrk="1" hangingPunct="1"/>
            <a:endParaRPr lang="en-US" dirty="0" smtClean="0">
              <a:latin typeface="Times New Roman"/>
            </a:endParaRPr>
          </a:p>
          <a:p>
            <a:pPr marL="228542" indent="-228542" eaLnBrk="1" hangingPunct="1"/>
            <a:r>
              <a:rPr lang="en-US" dirty="0" smtClean="0">
                <a:latin typeface="Times New Roman"/>
              </a:rPr>
              <a:t>Additional Resources Section</a:t>
            </a:r>
          </a:p>
          <a:p>
            <a:pPr marL="228542" indent="-228542" eaLnBrk="1" hangingPunct="1"/>
            <a:r>
              <a:rPr lang="en-US" dirty="0" smtClean="0">
                <a:latin typeface="Times New Roman"/>
              </a:rPr>
              <a:t>Add</a:t>
            </a:r>
            <a:r>
              <a:rPr lang="en-US" baseline="0" dirty="0" smtClean="0">
                <a:latin typeface="Times New Roman"/>
              </a:rPr>
              <a:t> additional </a:t>
            </a:r>
            <a:r>
              <a:rPr lang="en-US" dirty="0" smtClean="0">
                <a:latin typeface="Times New Roman"/>
              </a:rPr>
              <a:t>resources required for an activity. Set these values through the Node’s Properties in the Process Designer – see Next Slide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812432-1A38-4CAA-B4EB-D89E3FBC8EB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305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</a:rPr>
              <a:t>Set all values first and then click Run link to generate simulation data.</a:t>
            </a:r>
          </a:p>
          <a:p>
            <a:r>
              <a:rPr lang="en-US" dirty="0" smtClean="0">
                <a:latin typeface="Times New Roman"/>
              </a:rPr>
              <a:t>Changes</a:t>
            </a:r>
            <a:r>
              <a:rPr lang="en-US" baseline="0" dirty="0" smtClean="0">
                <a:latin typeface="Times New Roman"/>
              </a:rPr>
              <a:t> to simulation data requires the Run button to be executed.</a:t>
            </a:r>
            <a:endParaRPr lang="en-US" dirty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AC7595-C9F6-4939-9113-E59675DB107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305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</a:rPr>
              <a:t>Play simulation to confirm all Activities are being accessed. If paths not being</a:t>
            </a:r>
            <a:r>
              <a:rPr lang="en-US" baseline="0" dirty="0" smtClean="0">
                <a:latin typeface="Times New Roman"/>
              </a:rPr>
              <a:t> executed check the arrow probabilities percentages a likely cause is a path is set to 100%.</a:t>
            </a:r>
            <a:endParaRPr lang="en-US" dirty="0"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AC7595-C9F6-4939-9113-E59675DB107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rgbClr val="B2C1DB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gray">
          <a:xfrm>
            <a:off x="4978400" y="974725"/>
            <a:ext cx="4165600" cy="3306763"/>
          </a:xfrm>
          <a:custGeom>
            <a:avLst/>
            <a:gdLst>
              <a:gd name="T0" fmla="*/ 4165600 w 1929"/>
              <a:gd name="T1" fmla="*/ 813706 h 1528"/>
              <a:gd name="T2" fmla="*/ 2945505 w 1929"/>
              <a:gd name="T3" fmla="*/ 0 h 1528"/>
              <a:gd name="T4" fmla="*/ 1900326 w 1929"/>
              <a:gd name="T5" fmla="*/ 534536 h 1528"/>
              <a:gd name="T6" fmla="*/ 1900326 w 1929"/>
              <a:gd name="T7" fmla="*/ 1333093 h 1528"/>
              <a:gd name="T8" fmla="*/ 2945505 w 1929"/>
              <a:gd name="T9" fmla="*/ 422002 h 1528"/>
              <a:gd name="T10" fmla="*/ 3856797 w 1929"/>
              <a:gd name="T11" fmla="*/ 1343914 h 1528"/>
              <a:gd name="T12" fmla="*/ 2945505 w 1929"/>
              <a:gd name="T13" fmla="*/ 2255005 h 1528"/>
              <a:gd name="T14" fmla="*/ 2353813 w 1929"/>
              <a:gd name="T15" fmla="*/ 2038593 h 1528"/>
              <a:gd name="T16" fmla="*/ 1734047 w 1929"/>
              <a:gd name="T17" fmla="*/ 1385032 h 1528"/>
              <a:gd name="T18" fmla="*/ 1079730 w 1929"/>
              <a:gd name="T19" fmla="*/ 1164292 h 1528"/>
              <a:gd name="T20" fmla="*/ 2159 w 1929"/>
              <a:gd name="T21" fmla="*/ 2237692 h 1528"/>
              <a:gd name="T22" fmla="*/ 1079730 w 1929"/>
              <a:gd name="T23" fmla="*/ 3306763 h 1528"/>
              <a:gd name="T24" fmla="*/ 1900326 w 1929"/>
              <a:gd name="T25" fmla="*/ 2932372 h 1528"/>
              <a:gd name="T26" fmla="*/ 1900326 w 1929"/>
              <a:gd name="T27" fmla="*/ 2341569 h 1528"/>
              <a:gd name="T28" fmla="*/ 1390693 w 1929"/>
              <a:gd name="T29" fmla="*/ 2841479 h 1528"/>
              <a:gd name="T30" fmla="*/ 1079730 w 1929"/>
              <a:gd name="T31" fmla="*/ 2906402 h 1528"/>
              <a:gd name="T32" fmla="*/ 403819 w 1929"/>
              <a:gd name="T33" fmla="*/ 2237692 h 1528"/>
              <a:gd name="T34" fmla="*/ 1079730 w 1929"/>
              <a:gd name="T35" fmla="*/ 1564653 h 1528"/>
              <a:gd name="T36" fmla="*/ 1554812 w 1929"/>
              <a:gd name="T37" fmla="*/ 1761587 h 1528"/>
              <a:gd name="T38" fmla="*/ 1975907 w 1929"/>
              <a:gd name="T39" fmla="*/ 2244184 h 1528"/>
              <a:gd name="T40" fmla="*/ 2945505 w 1929"/>
              <a:gd name="T41" fmla="*/ 2670514 h 1528"/>
              <a:gd name="T42" fmla="*/ 4165600 w 1929"/>
              <a:gd name="T43" fmla="*/ 1871957 h 1528"/>
              <a:gd name="T44" fmla="*/ 4165600 w 1929"/>
              <a:gd name="T45" fmla="*/ 813706 h 152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929"/>
              <a:gd name="T70" fmla="*/ 0 h 1528"/>
              <a:gd name="T71" fmla="*/ 1929 w 1929"/>
              <a:gd name="T72" fmla="*/ 1528 h 152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929" h="1528">
                <a:moveTo>
                  <a:pt x="1929" y="376"/>
                </a:moveTo>
                <a:cubicBezTo>
                  <a:pt x="1834" y="156"/>
                  <a:pt x="1616" y="0"/>
                  <a:pt x="1364" y="0"/>
                </a:cubicBezTo>
                <a:cubicBezTo>
                  <a:pt x="1167" y="0"/>
                  <a:pt x="993" y="103"/>
                  <a:pt x="880" y="247"/>
                </a:cubicBezTo>
                <a:cubicBezTo>
                  <a:pt x="880" y="616"/>
                  <a:pt x="880" y="616"/>
                  <a:pt x="880" y="616"/>
                </a:cubicBezTo>
                <a:cubicBezTo>
                  <a:pt x="966" y="382"/>
                  <a:pt x="1121" y="195"/>
                  <a:pt x="1364" y="195"/>
                </a:cubicBezTo>
                <a:cubicBezTo>
                  <a:pt x="1597" y="195"/>
                  <a:pt x="1787" y="388"/>
                  <a:pt x="1786" y="621"/>
                </a:cubicBezTo>
                <a:cubicBezTo>
                  <a:pt x="1785" y="854"/>
                  <a:pt x="1597" y="1043"/>
                  <a:pt x="1364" y="1042"/>
                </a:cubicBezTo>
                <a:cubicBezTo>
                  <a:pt x="1260" y="1042"/>
                  <a:pt x="1164" y="1004"/>
                  <a:pt x="1090" y="942"/>
                </a:cubicBezTo>
                <a:cubicBezTo>
                  <a:pt x="999" y="871"/>
                  <a:pt x="898" y="720"/>
                  <a:pt x="803" y="640"/>
                </a:cubicBezTo>
                <a:cubicBezTo>
                  <a:pt x="731" y="577"/>
                  <a:pt x="615" y="538"/>
                  <a:pt x="500" y="538"/>
                </a:cubicBezTo>
                <a:cubicBezTo>
                  <a:pt x="226" y="537"/>
                  <a:pt x="1" y="754"/>
                  <a:pt x="1" y="1034"/>
                </a:cubicBezTo>
                <a:cubicBezTo>
                  <a:pt x="0" y="1309"/>
                  <a:pt x="226" y="1527"/>
                  <a:pt x="500" y="1528"/>
                </a:cubicBezTo>
                <a:cubicBezTo>
                  <a:pt x="655" y="1528"/>
                  <a:pt x="789" y="1466"/>
                  <a:pt x="880" y="1355"/>
                </a:cubicBezTo>
                <a:cubicBezTo>
                  <a:pt x="880" y="1082"/>
                  <a:pt x="880" y="1082"/>
                  <a:pt x="880" y="1082"/>
                </a:cubicBezTo>
                <a:cubicBezTo>
                  <a:pt x="832" y="1168"/>
                  <a:pt x="733" y="1276"/>
                  <a:pt x="644" y="1313"/>
                </a:cubicBezTo>
                <a:cubicBezTo>
                  <a:pt x="600" y="1331"/>
                  <a:pt x="554" y="1343"/>
                  <a:pt x="500" y="1343"/>
                </a:cubicBezTo>
                <a:cubicBezTo>
                  <a:pt x="329" y="1343"/>
                  <a:pt x="187" y="1210"/>
                  <a:pt x="187" y="1034"/>
                </a:cubicBezTo>
                <a:cubicBezTo>
                  <a:pt x="187" y="872"/>
                  <a:pt x="318" y="722"/>
                  <a:pt x="500" y="723"/>
                </a:cubicBezTo>
                <a:cubicBezTo>
                  <a:pt x="586" y="723"/>
                  <a:pt x="663" y="758"/>
                  <a:pt x="720" y="814"/>
                </a:cubicBezTo>
                <a:cubicBezTo>
                  <a:pt x="779" y="871"/>
                  <a:pt x="871" y="990"/>
                  <a:pt x="915" y="1037"/>
                </a:cubicBezTo>
                <a:cubicBezTo>
                  <a:pt x="1026" y="1158"/>
                  <a:pt x="1187" y="1233"/>
                  <a:pt x="1364" y="1234"/>
                </a:cubicBezTo>
                <a:cubicBezTo>
                  <a:pt x="1617" y="1234"/>
                  <a:pt x="1834" y="1082"/>
                  <a:pt x="1929" y="865"/>
                </a:cubicBezTo>
                <a:lnTo>
                  <a:pt x="1929" y="376"/>
                </a:lnTo>
                <a:close/>
              </a:path>
            </a:pathLst>
          </a:custGeom>
          <a:solidFill>
            <a:srgbClr val="C9C9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gray">
          <a:xfrm>
            <a:off x="-1588" y="4319588"/>
            <a:ext cx="9148763" cy="3651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gray">
          <a:xfrm>
            <a:off x="0" y="430371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>
            <a:off x="0" y="428466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grahamb\AppData\Local\Microsoft\Windows\Temporary Internet Files\Content.IE5\JU60Y73V\MPj04384980000[1].jpg"/>
          <p:cNvPicPr preferRelativeResize="0"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4000" contrast="-25000"/>
          </a:blip>
          <a:srcRect r="3031" b="15143"/>
          <a:stretch>
            <a:fillRect/>
          </a:stretch>
        </p:blipFill>
        <p:spPr bwMode="auto">
          <a:xfrm>
            <a:off x="1" y="701748"/>
            <a:ext cx="9143999" cy="5909969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gray">
          <a:xfrm>
            <a:off x="-1588" y="4319588"/>
            <a:ext cx="9148763" cy="3651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en-US" noProof="0" smtClean="0"/>
              <a:t>Click icon to add picture</a:t>
            </a:r>
            <a:endParaRPr lang="en-US" alt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08EC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" y="766763"/>
            <a:ext cx="9018588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0563"/>
            <a:chOff x="0" y="1773"/>
            <a:chExt cx="5760" cy="435"/>
          </a:xfrm>
        </p:grpSpPr>
        <p:sp>
          <p:nvSpPr>
            <p:cNvPr id="8" name="Rectangle 14"/>
            <p:cNvSpPr>
              <a:spLocks noChangeAspect="1" noChangeArrowheads="1" noTextEdit="1"/>
            </p:cNvSpPr>
            <p:nvPr userDrawn="1"/>
          </p:nvSpPr>
          <p:spPr bwMode="gray">
            <a:xfrm>
              <a:off x="0" y="1773"/>
              <a:ext cx="576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AU" dirty="0">
                <a:latin typeface="+mn-lt"/>
                <a:ea typeface="+mn-ea"/>
              </a:endParaRPr>
            </a:p>
          </p:txBody>
        </p:sp>
        <p:pic>
          <p:nvPicPr>
            <p:cNvPr id="1036" name="Picture 7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gray">
            <a:xfrm>
              <a:off x="0" y="1773"/>
              <a:ext cx="5759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0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3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0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5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8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1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1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13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38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14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65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4" name="Picture 15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92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5" name="Picture 16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19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6" name="Picture 17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46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7" name="Picture 1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7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8" name="Picture 1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0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9" name="Picture 20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2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" name="Picture 2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5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8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8" name="Picture 87" descr="222_3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3400" y="146050"/>
            <a:ext cx="884238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4"/>
          <p:cNvSpPr>
            <a:spLocks noChangeArrowheads="1"/>
          </p:cNvSpPr>
          <p:nvPr/>
        </p:nvSpPr>
        <p:spPr bwMode="gray">
          <a:xfrm>
            <a:off x="0" y="7938"/>
            <a:ext cx="9144000" cy="365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gray">
          <a:xfrm>
            <a:off x="0" y="0"/>
            <a:ext cx="9144000" cy="25400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gray">
          <a:xfrm>
            <a:off x="0" y="688975"/>
            <a:ext cx="9144000" cy="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gray">
          <a:xfrm>
            <a:off x="0" y="41275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" y="0"/>
            <a:ext cx="797083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gray">
          <a:xfrm>
            <a:off x="0" y="6616700"/>
            <a:ext cx="9144000" cy="2413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tabLst>
                <a:tab pos="0" algn="l"/>
                <a:tab pos="4572000" algn="ctr"/>
                <a:tab pos="9144000" algn="r"/>
              </a:tabLst>
            </a:pPr>
            <a:r>
              <a:rPr lang="en-AU" altLang="ja-JP" sz="1000" dirty="0">
                <a:solidFill>
                  <a:schemeClr val="bg1"/>
                </a:solidFill>
                <a:latin typeface="+mn-lt"/>
              </a:rPr>
              <a:t>	</a:t>
            </a:r>
            <a:r>
              <a:rPr lang="en-AU" altLang="ja-JP" sz="1000" dirty="0" smtClean="0">
                <a:solidFill>
                  <a:schemeClr val="bg1"/>
                </a:solidFill>
                <a:latin typeface="+mn-lt"/>
              </a:rPr>
              <a:t>  Interstage BPM v11.2</a:t>
            </a:r>
            <a:r>
              <a:rPr lang="en-AU" altLang="ja-JP" sz="1000" dirty="0">
                <a:solidFill>
                  <a:schemeClr val="bg1"/>
                </a:solidFill>
                <a:latin typeface="+mn-lt"/>
              </a:rPr>
              <a:t>	 </a:t>
            </a:r>
            <a:fld id="{BF43565D-05EA-4068-BB4D-EC67E114E809}" type="slidenum">
              <a:rPr lang="en-AU" altLang="ja-JP" sz="1000" smtClean="0">
                <a:solidFill>
                  <a:schemeClr val="bg1"/>
                </a:solidFill>
                <a:latin typeface="+mn-lt"/>
              </a:rPr>
              <a:pPr>
                <a:tabLst>
                  <a:tab pos="0" algn="l"/>
                  <a:tab pos="4572000" algn="ctr"/>
                  <a:tab pos="9144000" algn="r"/>
                </a:tabLst>
              </a:pPr>
              <a:t>‹#›</a:t>
            </a:fld>
            <a:r>
              <a:rPr lang="en-AU" altLang="ja-JP" sz="1000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altLang="ja-JP" sz="1000" dirty="0" smtClean="0">
                <a:solidFill>
                  <a:schemeClr val="bg1"/>
                </a:solidFill>
                <a:latin typeface="+mn-lt"/>
              </a:rPr>
              <a:t>Copyright </a:t>
            </a:r>
            <a:r>
              <a:rPr lang="en-US" altLang="ja-JP" sz="1000" dirty="0">
                <a:solidFill>
                  <a:schemeClr val="bg1"/>
                </a:solidFill>
                <a:latin typeface="+mn-lt"/>
              </a:rPr>
              <a:t>© 2010 FUJITSU </a:t>
            </a:r>
            <a:r>
              <a:rPr lang="en-US" altLang="ja-JP" sz="1000" dirty="0" smtClean="0">
                <a:solidFill>
                  <a:schemeClr val="bg1"/>
                </a:solidFill>
                <a:latin typeface="+mn-lt"/>
              </a:rPr>
              <a:t>LIMITED  </a:t>
            </a:r>
            <a:endParaRPr lang="en-GB" altLang="ja-JP" sz="9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20000"/>
        </a:spcBef>
        <a:spcAft>
          <a:spcPts val="288"/>
        </a:spcAft>
        <a:buClr>
          <a:srgbClr val="C00000"/>
        </a:buClr>
        <a:buFont typeface="Arial" charset="0"/>
        <a:buChar char="■"/>
        <a:defRPr lang="en-US" altLang="en-US" sz="2400" kern="1200" dirty="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1pPr>
      <a:lvl2pPr marL="682625" indent="-341313" algn="l" rtl="0" eaLnBrk="1" fontAlgn="base" hangingPunct="1">
        <a:lnSpc>
          <a:spcPct val="95000"/>
        </a:lnSpc>
        <a:spcBef>
          <a:spcPct val="20000"/>
        </a:spcBef>
        <a:spcAft>
          <a:spcPts val="238"/>
        </a:spcAft>
        <a:buClr>
          <a:srgbClr val="737373"/>
        </a:buClr>
        <a:buSzPct val="80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2pPr>
      <a:lvl3pPr marL="989013" indent="-341313" algn="l" rtl="0" eaLnBrk="1" fontAlgn="base" hangingPunct="1">
        <a:lnSpc>
          <a:spcPct val="95000"/>
        </a:lnSpc>
        <a:spcBef>
          <a:spcPct val="20000"/>
        </a:spcBef>
        <a:spcAft>
          <a:spcPts val="213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3pPr>
      <a:lvl4pPr marL="1331913" indent="-341313" algn="l" rtl="0" eaLnBrk="1" fontAlgn="base" hangingPunct="1">
        <a:lnSpc>
          <a:spcPct val="95000"/>
        </a:lnSpc>
        <a:spcBef>
          <a:spcPct val="20000"/>
        </a:spcBef>
        <a:spcAft>
          <a:spcPts val="188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4pPr>
      <a:lvl5pPr marL="1673225" indent="-341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44035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Simulation Graphs</a:t>
            </a:r>
          </a:p>
        </p:txBody>
      </p:sp>
      <p:pic>
        <p:nvPicPr>
          <p:cNvPr id="2" name="Picture 7" descr="SimRep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1438" y="3898902"/>
            <a:ext cx="2679700" cy="2219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0179" name="Picture 5" descr="SimRep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0" y="1385890"/>
            <a:ext cx="2687638" cy="2211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0180" name="Picture 6" descr="SimRep3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9351" y="3873502"/>
            <a:ext cx="2678113" cy="2233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0181" name="Picture 4" descr="SimRep1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9351" y="1385888"/>
            <a:ext cx="2678113" cy="2241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01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Simulation Reports</a:t>
            </a:r>
          </a:p>
        </p:txBody>
      </p:sp>
      <p:sp>
        <p:nvSpPr>
          <p:cNvPr id="50184" name="Line Callout 1 8"/>
          <p:cNvSpPr>
            <a:spLocks/>
          </p:cNvSpPr>
          <p:nvPr/>
        </p:nvSpPr>
        <p:spPr bwMode="auto">
          <a:xfrm>
            <a:off x="3860800" y="1473202"/>
            <a:ext cx="914400" cy="612775"/>
          </a:xfrm>
          <a:prstGeom prst="borderCallout1">
            <a:avLst>
              <a:gd name="adj1" fmla="val 18750"/>
              <a:gd name="adj2" fmla="val -8333"/>
              <a:gd name="adj3" fmla="val 112500"/>
              <a:gd name="adj4" fmla="val -38333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Processing</a:t>
            </a:r>
          </a:p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Cost</a:t>
            </a:r>
            <a:endParaRPr lang="en-US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185" name="Line Callout 1 9"/>
          <p:cNvSpPr>
            <a:spLocks/>
          </p:cNvSpPr>
          <p:nvPr/>
        </p:nvSpPr>
        <p:spPr bwMode="auto">
          <a:xfrm>
            <a:off x="7904163" y="1473202"/>
            <a:ext cx="914400" cy="612775"/>
          </a:xfrm>
          <a:prstGeom prst="borderCallout1">
            <a:avLst>
              <a:gd name="adj1" fmla="val 18750"/>
              <a:gd name="adj2" fmla="val -8333"/>
              <a:gd name="adj3" fmla="val 112500"/>
              <a:gd name="adj4" fmla="val -38333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Activities</a:t>
            </a:r>
          </a:p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Cost</a:t>
            </a:r>
            <a:endParaRPr lang="en-US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186" name="Line Callout 1 10"/>
          <p:cNvSpPr>
            <a:spLocks/>
          </p:cNvSpPr>
          <p:nvPr/>
        </p:nvSpPr>
        <p:spPr bwMode="auto">
          <a:xfrm>
            <a:off x="3860800" y="4033840"/>
            <a:ext cx="914400" cy="612775"/>
          </a:xfrm>
          <a:prstGeom prst="borderCallout1">
            <a:avLst>
              <a:gd name="adj1" fmla="val 18750"/>
              <a:gd name="adj2" fmla="val -8333"/>
              <a:gd name="adj3" fmla="val 112500"/>
              <a:gd name="adj4" fmla="val -38333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Activities</a:t>
            </a:r>
          </a:p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Load</a:t>
            </a:r>
            <a:endParaRPr lang="en-US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187" name="Line Callout 1 11"/>
          <p:cNvSpPr>
            <a:spLocks/>
          </p:cNvSpPr>
          <p:nvPr/>
        </p:nvSpPr>
        <p:spPr bwMode="auto">
          <a:xfrm>
            <a:off x="7904163" y="4033840"/>
            <a:ext cx="914400" cy="612775"/>
          </a:xfrm>
          <a:prstGeom prst="borderCallout1">
            <a:avLst>
              <a:gd name="adj1" fmla="val 18750"/>
              <a:gd name="adj2" fmla="val -8333"/>
              <a:gd name="adj3" fmla="val 112500"/>
              <a:gd name="adj4" fmla="val -38333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Cycle </a:t>
            </a:r>
          </a:p>
          <a:p>
            <a:pPr eaLnBrk="0" hangingPunct="0"/>
            <a:r>
              <a:rPr lang="en-US" sz="1200" b="1" dirty="0" smtClean="0">
                <a:solidFill>
                  <a:schemeClr val="bg1"/>
                </a:solidFill>
                <a:latin typeface="+mn-lt"/>
              </a:rPr>
              <a:t>Time</a:t>
            </a:r>
            <a:endParaRPr lang="en-US" sz="12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Export Reports</a:t>
            </a:r>
          </a:p>
        </p:txBody>
      </p:sp>
      <p:pic>
        <p:nvPicPr>
          <p:cNvPr id="5325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373189"/>
            <a:ext cx="5791200" cy="4494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4210050"/>
            <a:ext cx="7670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A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511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Simulation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Simulate execution of a Business Process in Studio</a:t>
            </a:r>
          </a:p>
          <a:p>
            <a:pPr eaLnBrk="1" hangingPunct="1"/>
            <a:r>
              <a:rPr lang="en-US" dirty="0" smtClean="0"/>
              <a:t>Identify bottlenecks and optimize before deploying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Use historical data to test new process definitions for improvement.</a:t>
            </a:r>
          </a:p>
          <a:p>
            <a:r>
              <a:rPr lang="en-US" dirty="0" smtClean="0"/>
              <a:t>Assign weight and costs to activities</a:t>
            </a:r>
          </a:p>
          <a:p>
            <a:r>
              <a:rPr lang="en-US" dirty="0" smtClean="0"/>
              <a:t>Resource Assignment (Roles)</a:t>
            </a:r>
          </a:p>
          <a:p>
            <a:r>
              <a:rPr lang="en-US" dirty="0" smtClean="0">
                <a:cs typeface="Arial" charset="0"/>
              </a:rPr>
              <a:t>Generate and distribute reports.</a:t>
            </a:r>
          </a:p>
          <a:p>
            <a:endParaRPr lang="en-US" dirty="0" smtClean="0">
              <a:cs typeface="Arial" charset="0"/>
            </a:endParaRPr>
          </a:p>
          <a:p>
            <a:pPr lvl="1" eaLnBrk="1" hangingPunct="1"/>
            <a:endParaRPr lang="en-US" dirty="0" smtClean="0">
              <a:cs typeface="Arial" charset="0"/>
            </a:endParaRP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Simulation Scenario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Create Simulation Scenario</a:t>
            </a:r>
          </a:p>
          <a:p>
            <a:pPr lvl="1" eaLnBrk="1" hangingPunct="1"/>
            <a:r>
              <a:rPr lang="en-US" dirty="0" smtClean="0"/>
              <a:t>Name</a:t>
            </a:r>
          </a:p>
          <a:p>
            <a:pPr lvl="1" eaLnBrk="1" hangingPunct="1"/>
            <a:r>
              <a:rPr lang="en-US" dirty="0" smtClean="0"/>
              <a:t>Description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46084" name="Picture 7" descr="SimulationSceneri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325" y="3460750"/>
            <a:ext cx="4756150" cy="2632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6085" name="Picture 6" descr="Simulation-Dialog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0350" y="1190625"/>
            <a:ext cx="3354388" cy="311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6086" name="Right Arrow 8"/>
          <p:cNvSpPr>
            <a:spLocks noChangeArrowheads="1"/>
          </p:cNvSpPr>
          <p:nvPr/>
        </p:nvSpPr>
        <p:spPr bwMode="auto">
          <a:xfrm rot="-2521848">
            <a:off x="4608513" y="4068765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Simulation Properties</a:t>
            </a:r>
          </a:p>
        </p:txBody>
      </p:sp>
      <p:pic>
        <p:nvPicPr>
          <p:cNvPr id="47107" name="Content Placeholder 4" descr="Simulation-Prop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89113" y="1062040"/>
            <a:ext cx="5565775" cy="5126037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8638" y="2255840"/>
            <a:ext cx="3271837" cy="1189037"/>
          </a:xfrm>
          <a:prstGeom prst="rect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AU" dirty="0"/>
          </a:p>
        </p:txBody>
      </p:sp>
      <p:sp>
        <p:nvSpPr>
          <p:cNvPr id="7" name="Line Callout 1 6"/>
          <p:cNvSpPr>
            <a:spLocks/>
          </p:cNvSpPr>
          <p:nvPr/>
        </p:nvSpPr>
        <p:spPr bwMode="auto">
          <a:xfrm>
            <a:off x="5426075" y="2112965"/>
            <a:ext cx="914400" cy="612775"/>
          </a:xfrm>
          <a:prstGeom prst="borderCallout1">
            <a:avLst>
              <a:gd name="adj1" fmla="val 18750"/>
              <a:gd name="adj2" fmla="val -8333"/>
              <a:gd name="adj3" fmla="val 112500"/>
              <a:gd name="adj4" fmla="val -3833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dirty="0" smtClean="0">
                <a:solidFill>
                  <a:schemeClr val="tx1"/>
                </a:solidFill>
                <a:latin typeface="+mn-lt"/>
              </a:rPr>
              <a:t>Process Definition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87525" y="3463927"/>
            <a:ext cx="3302000" cy="1839913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AU" dirty="0"/>
          </a:p>
        </p:txBody>
      </p:sp>
      <p:sp>
        <p:nvSpPr>
          <p:cNvPr id="9" name="Line Callout 1 8"/>
          <p:cNvSpPr>
            <a:spLocks/>
          </p:cNvSpPr>
          <p:nvPr/>
        </p:nvSpPr>
        <p:spPr bwMode="auto">
          <a:xfrm>
            <a:off x="5334000" y="4054477"/>
            <a:ext cx="914400" cy="612775"/>
          </a:xfrm>
          <a:prstGeom prst="borderCallout1">
            <a:avLst>
              <a:gd name="adj1" fmla="val 18750"/>
              <a:gd name="adj2" fmla="val -8333"/>
              <a:gd name="adj3" fmla="val 112500"/>
              <a:gd name="adj4" fmla="val -3833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dirty="0" smtClean="0">
                <a:solidFill>
                  <a:schemeClr val="tx1"/>
                </a:solidFill>
                <a:latin typeface="+mn-lt"/>
              </a:rPr>
              <a:t>Period and Arrival Settings</a:t>
            </a: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Simulation Period and Arrival Settings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Controls the data flow i.e. number of requests/instances processed per unit time. </a:t>
            </a:r>
          </a:p>
          <a:p>
            <a:pPr lvl="1" eaLnBrk="1" hangingPunct="1"/>
            <a:endParaRPr lang="en-US" dirty="0" smtClean="0"/>
          </a:p>
          <a:p>
            <a:r>
              <a:rPr lang="en-US" dirty="0" smtClean="0"/>
              <a:t>Start Date, End Date and Arrival Interval controls the total number of instance generated.</a:t>
            </a:r>
          </a:p>
          <a:p>
            <a:endParaRPr lang="en-US" dirty="0" smtClean="0"/>
          </a:p>
          <a:p>
            <a:r>
              <a:rPr lang="en-US" dirty="0" smtClean="0"/>
              <a:t>Arrival Type</a:t>
            </a:r>
          </a:p>
          <a:p>
            <a:pPr lvl="1"/>
            <a:r>
              <a:rPr lang="en-US" dirty="0" smtClean="0"/>
              <a:t>Regular: one instance per unit time</a:t>
            </a:r>
          </a:p>
          <a:p>
            <a:pPr lvl="1"/>
            <a:r>
              <a:rPr lang="en-US" dirty="0" smtClean="0"/>
              <a:t>Random: time interval between instances is random but total number remains the same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Business Calendar</a:t>
            </a:r>
          </a:p>
          <a:p>
            <a:pPr lvl="1"/>
            <a:r>
              <a:rPr lang="en-US" dirty="0" smtClean="0"/>
              <a:t>Business calendars can be created and used to control the number of requests e.g. if assignees work on task only during office hours. 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Resource Settings</a:t>
            </a:r>
          </a:p>
        </p:txBody>
      </p:sp>
      <p:sp>
        <p:nvSpPr>
          <p:cNvPr id="49155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Activity Settings</a:t>
            </a:r>
          </a:p>
          <a:p>
            <a:pPr lvl="1" eaLnBrk="1" hangingPunct="1"/>
            <a:r>
              <a:rPr lang="en-US" dirty="0" smtClean="0"/>
              <a:t>Simulation Node Properties</a:t>
            </a:r>
          </a:p>
        </p:txBody>
      </p:sp>
      <p:pic>
        <p:nvPicPr>
          <p:cNvPr id="49156" name="Picture 12" descr="Simulation-NodeProps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6268" y="1776561"/>
            <a:ext cx="6648450" cy="4465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Resource Effort and Cost Settings</a:t>
            </a:r>
          </a:p>
        </p:txBody>
      </p:sp>
      <p:pic>
        <p:nvPicPr>
          <p:cNvPr id="10" name="Picture 9" descr="Simulation-Props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1052" y="929169"/>
            <a:ext cx="5530850" cy="5205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43215" y="3453294"/>
            <a:ext cx="4124208" cy="2426511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A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imulation-Ru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7166" y="1019598"/>
            <a:ext cx="4763165" cy="48774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49995" y="1202897"/>
            <a:ext cx="2026920" cy="883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imulation-pla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653" y="1142630"/>
            <a:ext cx="5927283" cy="4866525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>
          <a:xfrm>
            <a:off x="5589536" y="2063425"/>
            <a:ext cx="914400" cy="612648"/>
          </a:xfrm>
          <a:prstGeom prst="borderCallout1">
            <a:avLst>
              <a:gd name="adj1" fmla="val 18750"/>
              <a:gd name="adj2" fmla="val -8333"/>
              <a:gd name="adj3" fmla="val 52799"/>
              <a:gd name="adj4" fmla="val -10833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50% Approve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6533" y="5178764"/>
            <a:ext cx="1478280" cy="746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theme1.xml><?xml version="1.0" encoding="utf-8"?>
<a:theme xmlns:a="http://schemas.openxmlformats.org/drawingml/2006/main" name="IBPM INT 1 (FAST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9437</TotalTime>
  <Words>554</Words>
  <Application>Microsoft Office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IBPM INT 1 (FAST)</vt:lpstr>
      <vt:lpstr>Simulation</vt:lpstr>
      <vt:lpstr>Simulation</vt:lpstr>
      <vt:lpstr>Simulation Scenario</vt:lpstr>
      <vt:lpstr>Simulation Properties</vt:lpstr>
      <vt:lpstr>Simulation Period and Arrival Settings</vt:lpstr>
      <vt:lpstr>Resource Settings</vt:lpstr>
      <vt:lpstr>Resource Effort and Cost Settings</vt:lpstr>
      <vt:lpstr>Run Simulation</vt:lpstr>
      <vt:lpstr>Play Simulation</vt:lpstr>
      <vt:lpstr>Simulation Reports</vt:lpstr>
      <vt:lpstr>Export Reports</vt:lpstr>
      <vt:lpstr>Slide 12</vt:lpstr>
    </vt:vector>
  </TitlesOfParts>
  <Company>Fujitsu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Concepts</dc:title>
  <dc:creator>Tony</dc:creator>
  <cp:lastModifiedBy>Fujitsu</cp:lastModifiedBy>
  <cp:revision>783</cp:revision>
  <cp:lastPrinted>2000-03-15T23:39:50Z</cp:lastPrinted>
  <dcterms:created xsi:type="dcterms:W3CDTF">1995-06-02T22:11:14Z</dcterms:created>
  <dcterms:modified xsi:type="dcterms:W3CDTF">2012-03-12T12:06:49Z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6/17/97</vt:lpwstr>
  </property>
</Properties>
</file>