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ustom.xml" ContentType="application/vnd.openxmlformats-officedocument.custom-propertie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37" r:id="rId1"/>
  </p:sldMasterIdLst>
  <p:notesMasterIdLst>
    <p:notesMasterId r:id="rId27"/>
  </p:notesMasterIdLst>
  <p:handoutMasterIdLst>
    <p:handoutMasterId r:id="rId28"/>
  </p:handoutMasterIdLst>
  <p:sldIdLst>
    <p:sldId id="940" r:id="rId2"/>
    <p:sldId id="941" r:id="rId3"/>
    <p:sldId id="942" r:id="rId4"/>
    <p:sldId id="943" r:id="rId5"/>
    <p:sldId id="944" r:id="rId6"/>
    <p:sldId id="946" r:id="rId7"/>
    <p:sldId id="947" r:id="rId8"/>
    <p:sldId id="948" r:id="rId9"/>
    <p:sldId id="949" r:id="rId10"/>
    <p:sldId id="950" r:id="rId11"/>
    <p:sldId id="951" r:id="rId12"/>
    <p:sldId id="952" r:id="rId13"/>
    <p:sldId id="953" r:id="rId14"/>
    <p:sldId id="954" r:id="rId15"/>
    <p:sldId id="955" r:id="rId16"/>
    <p:sldId id="956" r:id="rId17"/>
    <p:sldId id="957" r:id="rId18"/>
    <p:sldId id="958" r:id="rId19"/>
    <p:sldId id="959" r:id="rId20"/>
    <p:sldId id="960" r:id="rId21"/>
    <p:sldId id="961" r:id="rId22"/>
    <p:sldId id="962" r:id="rId23"/>
    <p:sldId id="963" r:id="rId24"/>
    <p:sldId id="964" r:id="rId25"/>
    <p:sldId id="965" r:id="rId26"/>
  </p:sldIdLst>
  <p:sldSz cx="9144000" cy="6858000" type="screen4x3"/>
  <p:notesSz cx="6858000" cy="9144000"/>
  <p:custDataLst>
    <p:tags r:id="rId29"/>
  </p:custData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000000"/>
    </p:penClr>
  </p:showPr>
  <p:clrMru>
    <a:srgbClr val="9090AC"/>
    <a:srgbClr val="FF0000"/>
    <a:srgbClr val="33CC33"/>
    <a:srgbClr val="66FF33"/>
    <a:srgbClr val="99CCFF"/>
    <a:srgbClr val="66CCFF"/>
    <a:srgbClr val="33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385" autoAdjust="0"/>
    <p:restoredTop sz="85419" autoAdjust="0"/>
  </p:normalViewPr>
  <p:slideViewPr>
    <p:cSldViewPr snapToGrid="0">
      <p:cViewPr>
        <p:scale>
          <a:sx n="90" d="100"/>
          <a:sy n="90" d="100"/>
        </p:scale>
        <p:origin x="-60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458"/>
    </p:cViewPr>
  </p:sorterViewPr>
  <p:notesViewPr>
    <p:cSldViewPr snapToGrid="0">
      <p:cViewPr varScale="1">
        <p:scale>
          <a:sx n="80" d="100"/>
          <a:sy n="80" d="100"/>
        </p:scale>
        <p:origin x="-2142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65450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t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6038" y="0"/>
            <a:ext cx="2967037" cy="49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t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50388"/>
            <a:ext cx="2965450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b" anchorCtr="0" compatLnSpc="1">
            <a:prstTxWarp prst="textNoShape">
              <a:avLst/>
            </a:prstTxWarp>
          </a:bodyPr>
          <a:lstStyle>
            <a:lvl1pPr algn="l" defTabSz="925513" eaLnBrk="0" hangingPunct="0">
              <a:defRPr sz="1200" b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6038" y="9450388"/>
            <a:ext cx="2967037" cy="490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06" tIns="46404" rIns="92806" bIns="46404" numCol="1" anchor="b" anchorCtr="0" compatLnSpc="1">
            <a:prstTxWarp prst="textNoShape">
              <a:avLst/>
            </a:prstTxWarp>
          </a:bodyPr>
          <a:lstStyle>
            <a:lvl1pPr algn="r" defTabSz="925513" eaLnBrk="0" hangingPunct="0">
              <a:defRPr sz="1200" b="0"/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22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/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358775" rtl="0" eaLnBrk="0" fontAlgn="base" hangingPunct="0">
      <a:spcBef>
        <a:spcPct val="0"/>
      </a:spcBef>
      <a:spcAft>
        <a:spcPct val="0"/>
      </a:spcAft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358775" indent="-358775" algn="l" defTabSz="358775" rtl="0" eaLnBrk="0" fontAlgn="base" hangingPunct="0">
      <a:spcBef>
        <a:spcPct val="0"/>
      </a:spcBef>
      <a:spcAft>
        <a:spcPct val="0"/>
      </a:spcAft>
      <a:buFont typeface="Courier New" pitchFamily="49" charset="0"/>
      <a:buChar char="o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719138" indent="-358775" algn="l" defTabSz="358775" rtl="0" eaLnBrk="0" fontAlgn="base" hangingPunct="0">
      <a:spcBef>
        <a:spcPct val="0"/>
      </a:spcBef>
      <a:spcAft>
        <a:spcPct val="0"/>
      </a:spcAft>
      <a:buFont typeface="Wingdings" pitchFamily="2" charset="2"/>
      <a:buChar char="§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079500" indent="-358775" algn="l" defTabSz="358775" rtl="0" eaLnBrk="0" fontAlgn="base" hangingPunct="0">
      <a:spcBef>
        <a:spcPct val="0"/>
      </a:spcBef>
      <a:spcAft>
        <a:spcPct val="0"/>
      </a:spcAft>
      <a:buFont typeface="Calibri" pitchFamily="34" charset="0"/>
      <a:buChar char="–"/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439863" algn="l" defTabSz="358775" rtl="0" eaLnBrk="0" fontAlgn="base" hangingPunct="0">
      <a:spcBef>
        <a:spcPct val="0"/>
      </a:spcBef>
      <a:spcAft>
        <a:spcPct val="0"/>
      </a:spcAft>
      <a:tabLst>
        <a:tab pos="358775" algn="l"/>
      </a:tabLs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Date input component</a:t>
            </a:r>
            <a:r>
              <a:rPr lang="en-US" baseline="0" dirty="0" smtClean="0"/>
              <a:t> displays and allows input of a date value to a uda of type date either directly inputting the value into the date field or by using the popup calendar.</a:t>
            </a:r>
          </a:p>
          <a:p>
            <a:r>
              <a:rPr lang="en-US" baseline="0" dirty="0" smtClean="0"/>
              <a:t>Supply the correct uda name to the IBPMDateInput component’s rcf:id attribute and to the rcf:targetdateInput attribute of the IBPMPopupCalendar component.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Interstage</a:t>
            </a:r>
            <a:r>
              <a:rPr lang="en-US" baseline="0" dirty="0" smtClean="0"/>
              <a:t> BPM Quick Forms has two table components to display and edit data in a row column format.</a:t>
            </a:r>
          </a:p>
          <a:p>
            <a:r>
              <a:rPr lang="en-US" baseline="0" dirty="0" smtClean="0"/>
              <a:t>Table View used to display or view only data and Table edit to view and edit, add and remove rows of data.</a:t>
            </a:r>
          </a:p>
          <a:p>
            <a:r>
              <a:rPr lang="en-US" baseline="0" dirty="0" smtClean="0"/>
              <a:t>The table components use a uda of type XML.</a:t>
            </a:r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Configure the</a:t>
            </a:r>
            <a:r>
              <a:rPr lang="en-US" baseline="0" dirty="0" smtClean="0"/>
              <a:t> rcf:id attribute to the uda of type xml.</a:t>
            </a:r>
          </a:p>
          <a:p>
            <a:r>
              <a:rPr lang="en-US" baseline="0" dirty="0" smtClean="0"/>
              <a:t>Configure the column headings and the column’s cells to the XML element names in the supplied XML DOM.</a:t>
            </a:r>
          </a:p>
          <a:p>
            <a:r>
              <a:rPr lang="en-US" baseline="0" dirty="0" smtClean="0"/>
              <a:t>For example: rcf:name is where the column heading appears and the rcf:propertyName is where the XML element name appears.</a:t>
            </a:r>
          </a:p>
          <a:p>
            <a:r>
              <a:rPr lang="en-US" baseline="0" dirty="0" smtClean="0"/>
              <a:t>Users will need to edit and add these entries manually through the source editor pane.</a:t>
            </a:r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The sample Loan Application</a:t>
            </a:r>
            <a:r>
              <a:rPr lang="en-US" baseline="0" dirty="0" smtClean="0"/>
              <a:t> form displayed in Interstage BPM Studio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Assign</a:t>
            </a:r>
            <a:r>
              <a:rPr lang="en-US" baseline="0" dirty="0" smtClean="0"/>
              <a:t> the Quickform to the node by right-clicking on the Node and selecting the Add reference option under the Quick Form menu.</a:t>
            </a:r>
          </a:p>
          <a:p>
            <a:r>
              <a:rPr lang="en-US" baseline="0" dirty="0" smtClean="0"/>
              <a:t>A popup dialog will appear with the defined Quick Forms – select the LoanApplication Quick form and press OK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85"/>
            <a:ext cx="5486400" cy="4114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A</a:t>
            </a:r>
            <a:r>
              <a:rPr lang="en-US" baseline="0" dirty="0" smtClean="0"/>
              <a:t> node that has a Form assigned will display a Form Icon symbol as shown.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5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85"/>
            <a:ext cx="5486400" cy="4114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Forms</a:t>
            </a:r>
            <a:r>
              <a:rPr lang="en-US" baseline="0" dirty="0" smtClean="0"/>
              <a:t> are used to display the Business Process’s UDA to a user allowing them to view and make modifications to them.</a:t>
            </a:r>
          </a:p>
          <a:p>
            <a:r>
              <a:rPr lang="en-US" baseline="0" dirty="0" smtClean="0"/>
              <a:t>Forms can be assigned to a Start Node, Activity Node and a Voting Node. A form definition can be reused and assigned to more then one activity and conversely a different Form can be assigned to each node. If no form is defined a default form is used by Interstage BPM Console which displays all the UDA’s defined in a generic layout. 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6175" y="687388"/>
            <a:ext cx="4567238" cy="342582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2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935" y="4342524"/>
            <a:ext cx="5028132" cy="411450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2971" tIns="46485" rIns="92971" bIns="46485"/>
          <a:lstStyle/>
          <a:p>
            <a:pPr eaLnBrk="1" hangingPunct="1"/>
            <a:endParaRPr lang="en-GB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7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85"/>
            <a:ext cx="5486400" cy="4114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Quick Forms are created using Interstage BPM Studio’s form designer module. Users create forms</a:t>
            </a:r>
            <a:r>
              <a:rPr lang="en-US" baseline="0" dirty="0" smtClean="0"/>
              <a:t> using a WYSIWYG editor and in addition can access and modify the generated source directly. A Quick Form is stored in a single file of type JSP (Java Server Page). HTML and Java JSP pages is required to make changes to Quick Form files.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5800"/>
            <a:ext cx="4570412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>
            <a:normAutofit/>
          </a:bodyPr>
          <a:lstStyle/>
          <a:p>
            <a:r>
              <a:rPr lang="en-US" dirty="0" smtClean="0">
                <a:latin typeface="Times New Roman"/>
              </a:rPr>
              <a:t>The Quick Forms Designer (which is part of Interstage BPM Studio) has these panes:</a:t>
            </a:r>
          </a:p>
          <a:p>
            <a:r>
              <a:rPr lang="en-US" dirty="0" smtClean="0">
                <a:latin typeface="Times New Roman"/>
              </a:rPr>
              <a:t>&lt;c&gt;WYSIWYG</a:t>
            </a:r>
            <a:r>
              <a:rPr lang="en-US" baseline="0" dirty="0" smtClean="0">
                <a:latin typeface="Times New Roman"/>
              </a:rPr>
              <a:t> Pane – visually layout and design the form</a:t>
            </a:r>
          </a:p>
          <a:p>
            <a:r>
              <a:rPr lang="en-US" baseline="0" dirty="0" smtClean="0">
                <a:latin typeface="Times New Roman"/>
              </a:rPr>
              <a:t>&lt;c&gt;Source Code Pane – view and edit source code</a:t>
            </a:r>
          </a:p>
          <a:p>
            <a:r>
              <a:rPr lang="en-US" baseline="0" dirty="0" smtClean="0">
                <a:latin typeface="Times New Roman"/>
              </a:rPr>
              <a:t>&lt;c&gt;Properties Pane – configure component properties using UI</a:t>
            </a:r>
          </a:p>
          <a:p>
            <a:r>
              <a:rPr lang="en-US" baseline="0" dirty="0" smtClean="0">
                <a:latin typeface="Times New Roman"/>
              </a:rPr>
              <a:t>&lt;c&gt;Palette Pane – holds components available and that can be used in Forms</a:t>
            </a:r>
          </a:p>
          <a:p>
            <a:r>
              <a:rPr lang="en-US" baseline="0" dirty="0" smtClean="0">
                <a:latin typeface="Times New Roman"/>
              </a:rPr>
              <a:t>&lt;c&gt;Outline Pane – displays components hierarchy of Form</a:t>
            </a:r>
          </a:p>
          <a:p>
            <a:endParaRPr lang="en-US" dirty="0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985"/>
            <a:ext cx="5486400" cy="411450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Quick Forms</a:t>
            </a:r>
            <a:r>
              <a:rPr lang="en-US" baseline="0" dirty="0" smtClean="0"/>
              <a:t> menu is accessed either through the Navigator or right clicking on the node and selecting the Quick Form option.</a:t>
            </a:r>
          </a:p>
          <a:p>
            <a:r>
              <a:rPr lang="en-US" baseline="0" dirty="0" smtClean="0"/>
              <a:t>The Process Designer option offers additional options to add and delete a Form reference to a Node.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The palette contains HTML</a:t>
            </a:r>
            <a:r>
              <a:rPr lang="en-US" baseline="0" dirty="0" smtClean="0"/>
              <a:t> Ajax enabled Components to create rich browser based UI’s for Interstage BPM process definitions. There are two main category of components: container and component. A container is used to hold components for example a Panel or Tab Panel and the component is the part of the form the users interacts with such as a Text Field or Select List.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Components</a:t>
            </a:r>
            <a:r>
              <a:rPr lang="en-US" baseline="0" dirty="0" smtClean="0"/>
              <a:t> can be configured visually using the properties dialog or by editing the source directly through the source pane.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343985"/>
            <a:ext cx="5486400" cy="41145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en-US" dirty="0" smtClean="0"/>
              <a:t>We’ll review the above</a:t>
            </a:r>
            <a:r>
              <a:rPr lang="en-US" baseline="0" dirty="0" smtClean="0"/>
              <a:t> components which are some of the most commonly used in forms design.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‹#›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gradFill rotWithShape="0">
          <a:gsLst>
            <a:gs pos="0">
              <a:srgbClr val="B2C1DB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/>
          <p:cNvSpPr>
            <a:spLocks/>
          </p:cNvSpPr>
          <p:nvPr/>
        </p:nvSpPr>
        <p:spPr bwMode="gray">
          <a:xfrm>
            <a:off x="4978400" y="974725"/>
            <a:ext cx="4165600" cy="3306763"/>
          </a:xfrm>
          <a:custGeom>
            <a:avLst/>
            <a:gdLst>
              <a:gd name="T0" fmla="*/ 4165600 w 1929"/>
              <a:gd name="T1" fmla="*/ 813706 h 1528"/>
              <a:gd name="T2" fmla="*/ 2945505 w 1929"/>
              <a:gd name="T3" fmla="*/ 0 h 1528"/>
              <a:gd name="T4" fmla="*/ 1900326 w 1929"/>
              <a:gd name="T5" fmla="*/ 534536 h 1528"/>
              <a:gd name="T6" fmla="*/ 1900326 w 1929"/>
              <a:gd name="T7" fmla="*/ 1333093 h 1528"/>
              <a:gd name="T8" fmla="*/ 2945505 w 1929"/>
              <a:gd name="T9" fmla="*/ 422002 h 1528"/>
              <a:gd name="T10" fmla="*/ 3856797 w 1929"/>
              <a:gd name="T11" fmla="*/ 1343914 h 1528"/>
              <a:gd name="T12" fmla="*/ 2945505 w 1929"/>
              <a:gd name="T13" fmla="*/ 2255005 h 1528"/>
              <a:gd name="T14" fmla="*/ 2353813 w 1929"/>
              <a:gd name="T15" fmla="*/ 2038593 h 1528"/>
              <a:gd name="T16" fmla="*/ 1734047 w 1929"/>
              <a:gd name="T17" fmla="*/ 1385032 h 1528"/>
              <a:gd name="T18" fmla="*/ 1079730 w 1929"/>
              <a:gd name="T19" fmla="*/ 1164292 h 1528"/>
              <a:gd name="T20" fmla="*/ 2159 w 1929"/>
              <a:gd name="T21" fmla="*/ 2237692 h 1528"/>
              <a:gd name="T22" fmla="*/ 1079730 w 1929"/>
              <a:gd name="T23" fmla="*/ 3306763 h 1528"/>
              <a:gd name="T24" fmla="*/ 1900326 w 1929"/>
              <a:gd name="T25" fmla="*/ 2932372 h 1528"/>
              <a:gd name="T26" fmla="*/ 1900326 w 1929"/>
              <a:gd name="T27" fmla="*/ 2341569 h 1528"/>
              <a:gd name="T28" fmla="*/ 1390693 w 1929"/>
              <a:gd name="T29" fmla="*/ 2841479 h 1528"/>
              <a:gd name="T30" fmla="*/ 1079730 w 1929"/>
              <a:gd name="T31" fmla="*/ 2906402 h 1528"/>
              <a:gd name="T32" fmla="*/ 403819 w 1929"/>
              <a:gd name="T33" fmla="*/ 2237692 h 1528"/>
              <a:gd name="T34" fmla="*/ 1079730 w 1929"/>
              <a:gd name="T35" fmla="*/ 1564653 h 1528"/>
              <a:gd name="T36" fmla="*/ 1554812 w 1929"/>
              <a:gd name="T37" fmla="*/ 1761587 h 1528"/>
              <a:gd name="T38" fmla="*/ 1975907 w 1929"/>
              <a:gd name="T39" fmla="*/ 2244184 h 1528"/>
              <a:gd name="T40" fmla="*/ 2945505 w 1929"/>
              <a:gd name="T41" fmla="*/ 2670514 h 1528"/>
              <a:gd name="T42" fmla="*/ 4165600 w 1929"/>
              <a:gd name="T43" fmla="*/ 1871957 h 1528"/>
              <a:gd name="T44" fmla="*/ 4165600 w 1929"/>
              <a:gd name="T45" fmla="*/ 813706 h 1528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w 1929"/>
              <a:gd name="T70" fmla="*/ 0 h 1528"/>
              <a:gd name="T71" fmla="*/ 1929 w 1929"/>
              <a:gd name="T72" fmla="*/ 1528 h 1528"/>
            </a:gdLst>
            <a:ahLst/>
            <a:cxnLst>
              <a:cxn ang="T46">
                <a:pos x="T0" y="T1"/>
              </a:cxn>
              <a:cxn ang="T47">
                <a:pos x="T2" y="T3"/>
              </a:cxn>
              <a:cxn ang="T48">
                <a:pos x="T4" y="T5"/>
              </a:cxn>
              <a:cxn ang="T49">
                <a:pos x="T6" y="T7"/>
              </a:cxn>
              <a:cxn ang="T50">
                <a:pos x="T8" y="T9"/>
              </a:cxn>
              <a:cxn ang="T51">
                <a:pos x="T10" y="T11"/>
              </a:cxn>
              <a:cxn ang="T52">
                <a:pos x="T12" y="T13"/>
              </a:cxn>
              <a:cxn ang="T53">
                <a:pos x="T14" y="T15"/>
              </a:cxn>
              <a:cxn ang="T54">
                <a:pos x="T16" y="T17"/>
              </a:cxn>
              <a:cxn ang="T55">
                <a:pos x="T18" y="T19"/>
              </a:cxn>
              <a:cxn ang="T56">
                <a:pos x="T20" y="T21"/>
              </a:cxn>
              <a:cxn ang="T57">
                <a:pos x="T22" y="T23"/>
              </a:cxn>
              <a:cxn ang="T58">
                <a:pos x="T24" y="T25"/>
              </a:cxn>
              <a:cxn ang="T59">
                <a:pos x="T26" y="T27"/>
              </a:cxn>
              <a:cxn ang="T60">
                <a:pos x="T28" y="T29"/>
              </a:cxn>
              <a:cxn ang="T61">
                <a:pos x="T30" y="T31"/>
              </a:cxn>
              <a:cxn ang="T62">
                <a:pos x="T32" y="T33"/>
              </a:cxn>
              <a:cxn ang="T63">
                <a:pos x="T34" y="T35"/>
              </a:cxn>
              <a:cxn ang="T64">
                <a:pos x="T36" y="T37"/>
              </a:cxn>
              <a:cxn ang="T65">
                <a:pos x="T38" y="T39"/>
              </a:cxn>
              <a:cxn ang="T66">
                <a:pos x="T40" y="T41"/>
              </a:cxn>
              <a:cxn ang="T67">
                <a:pos x="T42" y="T43"/>
              </a:cxn>
              <a:cxn ang="T68">
                <a:pos x="T44" y="T45"/>
              </a:cxn>
            </a:cxnLst>
            <a:rect l="T69" t="T70" r="T71" b="T72"/>
            <a:pathLst>
              <a:path w="1929" h="1528">
                <a:moveTo>
                  <a:pt x="1929" y="376"/>
                </a:moveTo>
                <a:cubicBezTo>
                  <a:pt x="1834" y="156"/>
                  <a:pt x="1616" y="0"/>
                  <a:pt x="1364" y="0"/>
                </a:cubicBezTo>
                <a:cubicBezTo>
                  <a:pt x="1167" y="0"/>
                  <a:pt x="993" y="103"/>
                  <a:pt x="880" y="247"/>
                </a:cubicBezTo>
                <a:cubicBezTo>
                  <a:pt x="880" y="616"/>
                  <a:pt x="880" y="616"/>
                  <a:pt x="880" y="616"/>
                </a:cubicBezTo>
                <a:cubicBezTo>
                  <a:pt x="966" y="382"/>
                  <a:pt x="1121" y="195"/>
                  <a:pt x="1364" y="195"/>
                </a:cubicBezTo>
                <a:cubicBezTo>
                  <a:pt x="1597" y="195"/>
                  <a:pt x="1787" y="388"/>
                  <a:pt x="1786" y="621"/>
                </a:cubicBezTo>
                <a:cubicBezTo>
                  <a:pt x="1785" y="854"/>
                  <a:pt x="1597" y="1043"/>
                  <a:pt x="1364" y="1042"/>
                </a:cubicBezTo>
                <a:cubicBezTo>
                  <a:pt x="1260" y="1042"/>
                  <a:pt x="1164" y="1004"/>
                  <a:pt x="1090" y="942"/>
                </a:cubicBezTo>
                <a:cubicBezTo>
                  <a:pt x="999" y="871"/>
                  <a:pt x="898" y="720"/>
                  <a:pt x="803" y="640"/>
                </a:cubicBezTo>
                <a:cubicBezTo>
                  <a:pt x="731" y="577"/>
                  <a:pt x="615" y="538"/>
                  <a:pt x="500" y="538"/>
                </a:cubicBezTo>
                <a:cubicBezTo>
                  <a:pt x="226" y="537"/>
                  <a:pt x="1" y="754"/>
                  <a:pt x="1" y="1034"/>
                </a:cubicBezTo>
                <a:cubicBezTo>
                  <a:pt x="0" y="1309"/>
                  <a:pt x="226" y="1527"/>
                  <a:pt x="500" y="1528"/>
                </a:cubicBezTo>
                <a:cubicBezTo>
                  <a:pt x="655" y="1528"/>
                  <a:pt x="789" y="1466"/>
                  <a:pt x="880" y="1355"/>
                </a:cubicBezTo>
                <a:cubicBezTo>
                  <a:pt x="880" y="1082"/>
                  <a:pt x="880" y="1082"/>
                  <a:pt x="880" y="1082"/>
                </a:cubicBezTo>
                <a:cubicBezTo>
                  <a:pt x="832" y="1168"/>
                  <a:pt x="733" y="1276"/>
                  <a:pt x="644" y="1313"/>
                </a:cubicBezTo>
                <a:cubicBezTo>
                  <a:pt x="600" y="1331"/>
                  <a:pt x="554" y="1343"/>
                  <a:pt x="500" y="1343"/>
                </a:cubicBezTo>
                <a:cubicBezTo>
                  <a:pt x="329" y="1343"/>
                  <a:pt x="187" y="1210"/>
                  <a:pt x="187" y="1034"/>
                </a:cubicBezTo>
                <a:cubicBezTo>
                  <a:pt x="187" y="872"/>
                  <a:pt x="318" y="722"/>
                  <a:pt x="500" y="723"/>
                </a:cubicBezTo>
                <a:cubicBezTo>
                  <a:pt x="586" y="723"/>
                  <a:pt x="663" y="758"/>
                  <a:pt x="720" y="814"/>
                </a:cubicBezTo>
                <a:cubicBezTo>
                  <a:pt x="779" y="871"/>
                  <a:pt x="871" y="990"/>
                  <a:pt x="915" y="1037"/>
                </a:cubicBezTo>
                <a:cubicBezTo>
                  <a:pt x="1026" y="1158"/>
                  <a:pt x="1187" y="1233"/>
                  <a:pt x="1364" y="1234"/>
                </a:cubicBezTo>
                <a:cubicBezTo>
                  <a:pt x="1617" y="1234"/>
                  <a:pt x="1834" y="1082"/>
                  <a:pt x="1929" y="865"/>
                </a:cubicBezTo>
                <a:lnTo>
                  <a:pt x="1929" y="376"/>
                </a:lnTo>
                <a:close/>
              </a:path>
            </a:pathLst>
          </a:custGeom>
          <a:solidFill>
            <a:srgbClr val="C9C9C9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dirty="0">
              <a:latin typeface="+mn-lt"/>
              <a:ea typeface="+mn-ea"/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-1588" y="4319588"/>
            <a:ext cx="9148763" cy="365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gray">
          <a:xfrm>
            <a:off x="0" y="430371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7" name="Line 8"/>
          <p:cNvSpPr>
            <a:spLocks noChangeShapeType="1"/>
          </p:cNvSpPr>
          <p:nvPr/>
        </p:nvSpPr>
        <p:spPr bwMode="gray">
          <a:xfrm>
            <a:off x="0" y="4284663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6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grahamb\AppData\Local\Microsoft\Windows\Temporary Internet Files\Content.IE5\JU60Y73V\MPj04384980000[1].jpg"/>
          <p:cNvPicPr preferRelativeResize="0">
            <a:picLocks noChangeArrowheads="1"/>
          </p:cNvPicPr>
          <p:nvPr>
            <p:custDataLst>
              <p:tags r:id="rId1"/>
            </p:custDataLst>
          </p:nvPr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24000" contrast="-25000"/>
          </a:blip>
          <a:srcRect r="3031" b="15143"/>
          <a:stretch>
            <a:fillRect/>
          </a:stretch>
        </p:blipFill>
        <p:spPr bwMode="auto">
          <a:xfrm>
            <a:off x="1" y="701748"/>
            <a:ext cx="9143999" cy="5909969"/>
          </a:xfrm>
          <a:prstGeom prst="rect">
            <a:avLst/>
          </a:prstGeom>
          <a:noFill/>
        </p:spPr>
      </p:pic>
      <p:sp>
        <p:nvSpPr>
          <p:cNvPr id="5" name="Rectangle 6"/>
          <p:cNvSpPr>
            <a:spLocks noChangeArrowheads="1"/>
          </p:cNvSpPr>
          <p:nvPr/>
        </p:nvSpPr>
        <p:spPr bwMode="gray">
          <a:xfrm>
            <a:off x="-1588" y="4319588"/>
            <a:ext cx="9148763" cy="36512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>
                <a:latin typeface="+mn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altLang="en-US" noProof="0" smtClean="0"/>
              <a:t>Click icon to add picture</a:t>
            </a:r>
            <a:endParaRPr lang="en-US" alt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08EC0"/>
            </a:gs>
            <a:gs pos="53000">
              <a:srgbClr val="D4DEFF"/>
            </a:gs>
            <a:gs pos="83000">
              <a:srgbClr val="D4DEFF"/>
            </a:gs>
            <a:gs pos="100000">
              <a:srgbClr val="96AB94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7150" y="766763"/>
            <a:ext cx="9018588" cy="578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0" y="0"/>
            <a:ext cx="9144000" cy="690563"/>
            <a:chOff x="0" y="1773"/>
            <a:chExt cx="5760" cy="435"/>
          </a:xfrm>
        </p:grpSpPr>
        <p:sp>
          <p:nvSpPr>
            <p:cNvPr id="8" name="Rectangle 14"/>
            <p:cNvSpPr>
              <a:spLocks noChangeAspect="1" noChangeArrowheads="1" noTextEdit="1"/>
            </p:cNvSpPr>
            <p:nvPr userDrawn="1"/>
          </p:nvSpPr>
          <p:spPr bwMode="gray">
            <a:xfrm>
              <a:off x="0" y="1773"/>
              <a:ext cx="5760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AU" dirty="0">
                <a:latin typeface="+mn-lt"/>
                <a:ea typeface="+mn-ea"/>
              </a:endParaRPr>
            </a:p>
          </p:txBody>
        </p:sp>
        <p:pic>
          <p:nvPicPr>
            <p:cNvPr id="1036" name="Picture 7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gray">
            <a:xfrm>
              <a:off x="0" y="1773"/>
              <a:ext cx="5759" cy="4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7" name="Picture 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0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8" name="Picture 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3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9" name="Picture 1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5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0" name="Picture 1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88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1" name="Picture 1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1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2" name="Picture 13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38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3" name="Picture 14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65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4" name="Picture 15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1992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5" name="Picture 16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19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6" name="Picture 17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46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7" name="Picture 18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073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8" name="Picture 19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00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49" name="Picture 20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27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0" name="Picture 2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54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1" name="Picture 22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gray">
            <a:xfrm>
              <a:off x="1769" y="2181"/>
              <a:ext cx="3311" cy="1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8" name="Picture 87" descr="222_32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153400" y="146050"/>
            <a:ext cx="884238" cy="43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4"/>
          <p:cNvSpPr>
            <a:spLocks noChangeArrowheads="1"/>
          </p:cNvSpPr>
          <p:nvPr/>
        </p:nvSpPr>
        <p:spPr bwMode="gray">
          <a:xfrm>
            <a:off x="0" y="7938"/>
            <a:ext cx="9144000" cy="36512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27" name="Rectangle 6"/>
          <p:cNvSpPr>
            <a:spLocks noChangeArrowheads="1"/>
          </p:cNvSpPr>
          <p:nvPr/>
        </p:nvSpPr>
        <p:spPr bwMode="gray">
          <a:xfrm>
            <a:off x="0" y="0"/>
            <a:ext cx="9144000" cy="25400"/>
          </a:xfrm>
          <a:prstGeom prst="rect">
            <a:avLst/>
          </a:prstGeom>
          <a:solidFill>
            <a:srgbClr val="FF0000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GB" altLang="ja-JP" sz="1600">
              <a:latin typeface="+mn-lt"/>
            </a:endParaRPr>
          </a:p>
        </p:txBody>
      </p:sp>
      <p:sp>
        <p:nvSpPr>
          <p:cNvPr id="28" name="Line 7"/>
          <p:cNvSpPr>
            <a:spLocks noChangeShapeType="1"/>
          </p:cNvSpPr>
          <p:nvPr/>
        </p:nvSpPr>
        <p:spPr bwMode="gray">
          <a:xfrm>
            <a:off x="0" y="688975"/>
            <a:ext cx="9144000" cy="0"/>
          </a:xfrm>
          <a:prstGeom prst="line">
            <a:avLst/>
          </a:prstGeom>
          <a:noFill/>
          <a:ln w="6350">
            <a:solidFill>
              <a:srgbClr val="80808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29" name="Line 8"/>
          <p:cNvSpPr>
            <a:spLocks noChangeShapeType="1"/>
          </p:cNvSpPr>
          <p:nvPr/>
        </p:nvSpPr>
        <p:spPr bwMode="gray">
          <a:xfrm>
            <a:off x="0" y="41275"/>
            <a:ext cx="9144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anchor="ctr"/>
          <a:lstStyle/>
          <a:p>
            <a:pPr>
              <a:defRPr/>
            </a:pPr>
            <a:endParaRPr lang="en-AU" dirty="0">
              <a:latin typeface="+mn-lt"/>
              <a:ea typeface="+mn-ea"/>
            </a:endParaRPr>
          </a:p>
        </p:txBody>
      </p:sp>
      <p:sp>
        <p:nvSpPr>
          <p:cNvPr id="1033" name="Title Placeholder 1"/>
          <p:cNvSpPr>
            <a:spLocks noGrp="1"/>
          </p:cNvSpPr>
          <p:nvPr>
            <p:ph type="title"/>
          </p:nvPr>
        </p:nvSpPr>
        <p:spPr bwMode="auto">
          <a:xfrm>
            <a:off x="57150" y="0"/>
            <a:ext cx="7970838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" name="Rectangle 10"/>
          <p:cNvSpPr>
            <a:spLocks noChangeArrowheads="1"/>
          </p:cNvSpPr>
          <p:nvPr/>
        </p:nvSpPr>
        <p:spPr bwMode="gray">
          <a:xfrm>
            <a:off x="0" y="6616700"/>
            <a:ext cx="9144000" cy="241300"/>
          </a:xfrm>
          <a:prstGeom prst="rect">
            <a:avLst/>
          </a:prstGeom>
          <a:solidFill>
            <a:srgbClr val="80808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/>
          <a:lstStyle/>
          <a:p>
            <a:pPr>
              <a:tabLst>
                <a:tab pos="0" algn="l"/>
                <a:tab pos="4572000" algn="ctr"/>
                <a:tab pos="9144000" algn="r"/>
              </a:tabLst>
            </a:pPr>
            <a:r>
              <a:rPr lang="en-AU" altLang="ja-JP" sz="1000" dirty="0">
                <a:solidFill>
                  <a:schemeClr val="bg1"/>
                </a:solidFill>
                <a:latin typeface="+mn-lt"/>
              </a:rPr>
              <a:t>	</a:t>
            </a:r>
            <a:r>
              <a:rPr lang="en-AU" altLang="ja-JP" sz="1000" dirty="0" smtClean="0">
                <a:solidFill>
                  <a:schemeClr val="bg1"/>
                </a:solidFill>
                <a:latin typeface="+mn-lt"/>
              </a:rPr>
              <a:t>  Interstage BPM v11.2</a:t>
            </a:r>
            <a:r>
              <a:rPr lang="en-AU" altLang="ja-JP" sz="1000" dirty="0">
                <a:solidFill>
                  <a:schemeClr val="bg1"/>
                </a:solidFill>
                <a:latin typeface="+mn-lt"/>
              </a:rPr>
              <a:t>	 </a:t>
            </a:r>
            <a:fld id="{BF43565D-05EA-4068-BB4D-EC67E114E809}" type="slidenum">
              <a:rPr lang="en-AU" altLang="ja-JP" sz="1000" smtClean="0">
                <a:solidFill>
                  <a:schemeClr val="bg1"/>
                </a:solidFill>
                <a:latin typeface="+mn-lt"/>
              </a:rPr>
              <a:pPr>
                <a:tabLst>
                  <a:tab pos="0" algn="l"/>
                  <a:tab pos="4572000" algn="ctr"/>
                  <a:tab pos="9144000" algn="r"/>
                </a:tabLst>
              </a:pPr>
              <a:t>‹#›</a:t>
            </a:fld>
            <a:r>
              <a:rPr lang="en-AU" altLang="ja-JP" sz="1000" dirty="0" smtClean="0">
                <a:solidFill>
                  <a:schemeClr val="bg1"/>
                </a:solidFill>
                <a:latin typeface="+mn-lt"/>
              </a:rPr>
              <a:t>	</a:t>
            </a:r>
            <a:r>
              <a:rPr lang="en-US" altLang="ja-JP" sz="1000" dirty="0" smtClean="0">
                <a:solidFill>
                  <a:schemeClr val="bg1"/>
                </a:solidFill>
                <a:latin typeface="+mn-lt"/>
              </a:rPr>
              <a:t>Copyright </a:t>
            </a:r>
            <a:r>
              <a:rPr lang="en-US" altLang="ja-JP" sz="1000" dirty="0">
                <a:solidFill>
                  <a:schemeClr val="bg1"/>
                </a:solidFill>
                <a:latin typeface="+mn-lt"/>
              </a:rPr>
              <a:t>© 2010 FUJITSU </a:t>
            </a:r>
            <a:r>
              <a:rPr lang="en-US" altLang="ja-JP" sz="1000" dirty="0" smtClean="0">
                <a:solidFill>
                  <a:schemeClr val="bg1"/>
                </a:solidFill>
                <a:latin typeface="+mn-lt"/>
              </a:rPr>
              <a:t>LIMITED  </a:t>
            </a:r>
            <a:endParaRPr lang="en-GB" altLang="ja-JP" sz="90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lnSpc>
          <a:spcPct val="95000"/>
        </a:lnSpc>
        <a:spcBef>
          <a:spcPct val="20000"/>
        </a:spcBef>
        <a:spcAft>
          <a:spcPts val="288"/>
        </a:spcAft>
        <a:buClr>
          <a:srgbClr val="C00000"/>
        </a:buClr>
        <a:buFont typeface="Arial" charset="0"/>
        <a:buChar char="■"/>
        <a:defRPr lang="en-US" altLang="en-US" sz="2400" kern="1200" dirty="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1pPr>
      <a:lvl2pPr marL="682625" indent="-341313" algn="l" rtl="0" eaLnBrk="1" fontAlgn="base" hangingPunct="1">
        <a:lnSpc>
          <a:spcPct val="95000"/>
        </a:lnSpc>
        <a:spcBef>
          <a:spcPct val="20000"/>
        </a:spcBef>
        <a:spcAft>
          <a:spcPts val="238"/>
        </a:spcAft>
        <a:buClr>
          <a:srgbClr val="737373"/>
        </a:buClr>
        <a:buSzPct val="80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2pPr>
      <a:lvl3pPr marL="989013" indent="-341313" algn="l" rtl="0" eaLnBrk="1" fontAlgn="base" hangingPunct="1">
        <a:lnSpc>
          <a:spcPct val="95000"/>
        </a:lnSpc>
        <a:spcBef>
          <a:spcPct val="20000"/>
        </a:spcBef>
        <a:spcAft>
          <a:spcPts val="213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3pPr>
      <a:lvl4pPr marL="1331913" indent="-341313" algn="l" rtl="0" eaLnBrk="1" fontAlgn="base" hangingPunct="1">
        <a:lnSpc>
          <a:spcPct val="95000"/>
        </a:lnSpc>
        <a:spcBef>
          <a:spcPct val="20000"/>
        </a:spcBef>
        <a:spcAft>
          <a:spcPts val="188"/>
        </a:spcAft>
        <a:buFont typeface="Arial" charset="0"/>
        <a:buChar char="–"/>
        <a:defRPr sz="16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4pPr>
      <a:lvl5pPr marL="1673225" indent="-34131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400" kern="1200">
          <a:solidFill>
            <a:schemeClr val="tx1"/>
          </a:solidFill>
          <a:latin typeface="+mn-lt"/>
          <a:ea typeface="MS PGothic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Forms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: TextInput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1" y="766764"/>
            <a:ext cx="9018588" cy="1008874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0665" y="1839432"/>
            <a:ext cx="8309298" cy="255454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latin typeface="+mn-lt"/>
              </a:rPr>
              <a:t>&lt;div style="position: absolute; width: 188px; height: 78px; left: 237px; top: 82px“&gt;</a:t>
            </a:r>
          </a:p>
          <a:p>
            <a:pPr algn="l"/>
            <a:r>
              <a:rPr lang="en-US" sz="1600" b="0" i="1" dirty="0" smtClean="0">
                <a:latin typeface="+mn-lt"/>
              </a:rPr>
              <a:t>    </a:t>
            </a:r>
          </a:p>
          <a:p>
            <a:pPr algn="l"/>
            <a:endParaRPr lang="en-US" sz="1600" b="0" i="1" dirty="0" smtClean="0">
              <a:latin typeface="+mn-lt"/>
            </a:endParaRPr>
          </a:p>
          <a:p>
            <a:pPr algn="l"/>
            <a:endParaRPr lang="en-US" sz="1600" b="0" i="1" dirty="0" smtClean="0">
              <a:latin typeface="+mn-lt"/>
            </a:endParaRPr>
          </a:p>
          <a:p>
            <a:pPr algn="l"/>
            <a:endParaRPr lang="en-US" sz="1600" b="0" i="1" dirty="0" smtClean="0">
              <a:latin typeface="+mn-lt"/>
            </a:endParaRPr>
          </a:p>
          <a:p>
            <a:pPr algn="l"/>
            <a:endParaRPr lang="en-US" sz="1600" b="0" i="1" dirty="0" smtClean="0">
              <a:latin typeface="+mn-lt"/>
            </a:endParaRPr>
          </a:p>
          <a:p>
            <a:pPr algn="l"/>
            <a:endParaRPr lang="en-US" sz="1600" b="0" i="1" dirty="0" smtClean="0">
              <a:latin typeface="+mn-lt"/>
            </a:endParaRPr>
          </a:p>
          <a:p>
            <a:pPr algn="l"/>
            <a:endParaRPr lang="en-US" sz="1600" b="0" i="1" dirty="0" smtClean="0">
              <a:latin typeface="+mn-lt"/>
            </a:endParaRPr>
          </a:p>
          <a:p>
            <a:pPr algn="l"/>
            <a:r>
              <a:rPr lang="en-US" sz="1600" b="0" i="1" dirty="0" smtClean="0">
                <a:latin typeface="+mn-lt"/>
              </a:rPr>
              <a:t>&lt;/div&gt;</a:t>
            </a:r>
          </a:p>
          <a:p>
            <a:pPr algn="l"/>
            <a:endParaRPr lang="en-US" sz="1600" b="0" i="1" dirty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28846" y="4608033"/>
          <a:ext cx="8204792" cy="132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444"/>
                <a:gridCol w="64493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b="0" dirty="0" smtClean="0">
                          <a:latin typeface="+mn-lt"/>
                        </a:rPr>
                        <a:t>rcf:id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600" dirty="0" smtClean="0"/>
                        <a:t>UDA name with prefix “uda” e.g. “</a:t>
                      </a:r>
                      <a:r>
                        <a:rPr lang="en-US" altLang="en-US" sz="1600" i="1" dirty="0" smtClean="0"/>
                        <a:t>uda_CustomerName</a:t>
                      </a:r>
                      <a:r>
                        <a:rPr lang="en-US" altLang="en-US" sz="1600" dirty="0" smtClean="0"/>
                        <a:t>” and with prefix “error” for validation control e.g. “ </a:t>
                      </a:r>
                      <a:r>
                        <a:rPr lang="en-US" altLang="en-US" sz="1600" i="1" dirty="0" smtClean="0"/>
                        <a:t>error_CustomerName</a:t>
                      </a:r>
                      <a:r>
                        <a:rPr lang="en-US" altLang="en-US" sz="1600" dirty="0" smtClean="0"/>
                        <a:t>”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rcf:mandatory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True/false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859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0208" y="818154"/>
            <a:ext cx="1943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757959" y="2158410"/>
            <a:ext cx="7896943" cy="86177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latin typeface="+mn-lt"/>
              </a:rPr>
              <a:t>&lt;div rcf:id="uda_1563017640" rcf:type="IBPMTextInput" rcf:xpath="" rcf:width="155px“ 	rcf:height="20px" style="left: 12px; top: 12px; position: absolute“ 	</a:t>
            </a:r>
            <a:r>
              <a:rPr lang="en-US" sz="1600" i="1" dirty="0" smtClean="0">
                <a:latin typeface="+mn-lt"/>
              </a:rPr>
              <a:t>rcf:mandatory="true"</a:t>
            </a:r>
            <a:r>
              <a:rPr lang="en-US" sz="1600" b="0" i="1" dirty="0" smtClean="0">
                <a:latin typeface="+mn-lt"/>
              </a:rPr>
              <a:t> &gt;&lt;/div&gt;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0222" y="2938157"/>
            <a:ext cx="790468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latin typeface="+mn-lt"/>
              </a:rPr>
              <a:t>&lt;div rcf:id="error_1563017640" rcf:type="IBPMText" rcf:value=“ </a:t>
            </a:r>
            <a:r>
              <a:rPr lang="en-US" sz="1600" i="1" dirty="0" smtClean="0">
                <a:latin typeface="+mn-lt"/>
              </a:rPr>
              <a:t>Mandatory*</a:t>
            </a:r>
            <a:r>
              <a:rPr lang="en-US" sz="1600" b="0" i="1" dirty="0" smtClean="0">
                <a:latin typeface="+mn-lt"/>
              </a:rPr>
              <a:t>" 	rcf:color="#FF0000“ rcf:width="155px" rcf:height="20px" style="left: 14px; top: 	46px; position: absolute"&gt;&lt;/div &gt;</a:t>
            </a:r>
          </a:p>
        </p:txBody>
      </p:sp>
      <p:sp>
        <p:nvSpPr>
          <p:cNvPr id="10" name="Bent-Up Arrow 9"/>
          <p:cNvSpPr/>
          <p:nvPr/>
        </p:nvSpPr>
        <p:spPr>
          <a:xfrm rot="10800000">
            <a:off x="2604976" y="1127052"/>
            <a:ext cx="850392" cy="1052622"/>
          </a:xfrm>
          <a:prstGeom prst="bentUpArrow">
            <a:avLst>
              <a:gd name="adj1" fmla="val 4213"/>
              <a:gd name="adj2" fmla="val 25625"/>
              <a:gd name="adj3" fmla="val 91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Bent-Up Arrow 10"/>
          <p:cNvSpPr/>
          <p:nvPr/>
        </p:nvSpPr>
        <p:spPr>
          <a:xfrm rot="10800000" flipH="1">
            <a:off x="4210493" y="1428307"/>
            <a:ext cx="414670" cy="1527544"/>
          </a:xfrm>
          <a:prstGeom prst="bentUpArrow">
            <a:avLst>
              <a:gd name="adj1" fmla="val 4213"/>
              <a:gd name="adj2" fmla="val 22499"/>
              <a:gd name="adj3" fmla="val 1918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: CheckBox &amp; RadioButton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1" y="766764"/>
            <a:ext cx="9018588" cy="2944000"/>
          </a:xfrm>
        </p:spPr>
        <p:txBody>
          <a:bodyPr/>
          <a:lstStyle/>
          <a:p>
            <a:r>
              <a:rPr lang="en-US" dirty="0" smtClean="0"/>
              <a:t>Radio Button and Check box group</a:t>
            </a:r>
          </a:p>
          <a:p>
            <a:pPr lvl="1"/>
            <a:r>
              <a:rPr lang="en-US" dirty="0" smtClean="0"/>
              <a:t>It’s not allowed to create multiple widgets with same id, that puts a constraint on creating Widget Group</a:t>
            </a:r>
          </a:p>
          <a:p>
            <a:pPr lvl="2"/>
            <a:r>
              <a:rPr lang="en-US" b="1" dirty="0" smtClean="0"/>
              <a:t>Constraint</a:t>
            </a:r>
            <a:r>
              <a:rPr lang="en-US" dirty="0" smtClean="0"/>
              <a:t>: form cannot have two widget with same </a:t>
            </a:r>
            <a:r>
              <a:rPr lang="en-US" b="1" i="1" dirty="0" smtClean="0"/>
              <a:t>UDA</a:t>
            </a:r>
            <a:r>
              <a:rPr lang="en-US" dirty="0" smtClean="0"/>
              <a:t>, </a:t>
            </a:r>
            <a:r>
              <a:rPr lang="en-US" dirty="0" err="1" smtClean="0"/>
              <a:t>rcf</a:t>
            </a:r>
            <a:r>
              <a:rPr lang="en-US" dirty="0" smtClean="0"/>
              <a:t> IDs are unique.</a:t>
            </a:r>
          </a:p>
          <a:p>
            <a:pPr lvl="2"/>
            <a:r>
              <a:rPr lang="en-US" b="1" dirty="0" smtClean="0"/>
              <a:t>Solution</a:t>
            </a:r>
            <a:r>
              <a:rPr lang="en-US" dirty="0" smtClean="0"/>
              <a:t>: use basic HTML control with UDA values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Creating group in BPM Form</a:t>
            </a:r>
          </a:p>
          <a:p>
            <a:pPr lvl="1"/>
            <a:r>
              <a:rPr lang="en-US" dirty="0" smtClean="0"/>
              <a:t>Use Basic Widget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382772" y="3763926"/>
            <a:ext cx="8548577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latin typeface="+mn-lt"/>
              </a:rPr>
              <a:t>&lt;span rcf:type="IBPMText" rcf:value="Language:" &gt;&lt;/span&gt;</a:t>
            </a:r>
          </a:p>
          <a:p>
            <a:pPr algn="l"/>
            <a:r>
              <a:rPr lang="en-US" sz="1600" b="0" i="1" dirty="0" smtClean="0">
                <a:latin typeface="+mn-lt"/>
              </a:rPr>
              <a:t>&lt;input type="radio" NAME="</a:t>
            </a:r>
            <a:r>
              <a:rPr lang="en-US" sz="1600" i="1" dirty="0" smtClean="0">
                <a:latin typeface="+mn-lt"/>
              </a:rPr>
              <a:t>uda_Variable1</a:t>
            </a:r>
            <a:r>
              <a:rPr lang="en-US" sz="1600" b="0" i="1" dirty="0" smtClean="0">
                <a:latin typeface="+mn-lt"/>
              </a:rPr>
              <a:t>" value="English"</a:t>
            </a:r>
          </a:p>
          <a:p>
            <a:pPr algn="l"/>
            <a:r>
              <a:rPr lang="en-US" sz="1600" b="0" i="1" dirty="0" smtClean="0">
                <a:latin typeface="+mn-lt"/>
              </a:rPr>
              <a:t>	</a:t>
            </a:r>
            <a:r>
              <a:rPr lang="en-US" sz="1600" i="1" dirty="0" smtClean="0">
                <a:latin typeface="+mn-lt"/>
              </a:rPr>
              <a:t>&lt;%=(ibpmUDAprop.getProperty("uda_Variable1").equals("English"))?"checked":"" %&gt;</a:t>
            </a:r>
            <a:r>
              <a:rPr lang="en-US" sz="1600" b="0" i="1" dirty="0" smtClean="0">
                <a:latin typeface="+mn-lt"/>
              </a:rPr>
              <a:t>&gt;</a:t>
            </a:r>
          </a:p>
          <a:p>
            <a:pPr algn="l"/>
            <a:r>
              <a:rPr lang="en-US" sz="1600" b="0" i="1" dirty="0" smtClean="0">
                <a:latin typeface="+mn-lt"/>
              </a:rPr>
              <a:t>	&lt;span rcf:type="IBPMText" rcf:value="English" &gt;&lt;/span&gt;</a:t>
            </a:r>
          </a:p>
          <a:p>
            <a:pPr algn="l"/>
            <a:r>
              <a:rPr lang="en-US" sz="1600" b="0" i="1" dirty="0" smtClean="0">
                <a:latin typeface="+mn-lt"/>
              </a:rPr>
              <a:t>&lt;input type="radio" NAME="</a:t>
            </a:r>
            <a:r>
              <a:rPr lang="en-US" sz="1600" i="1" dirty="0" smtClean="0">
                <a:latin typeface="+mn-lt"/>
              </a:rPr>
              <a:t>uda_Variable1</a:t>
            </a:r>
            <a:r>
              <a:rPr lang="en-US" sz="1600" b="0" i="1" dirty="0" smtClean="0">
                <a:latin typeface="+mn-lt"/>
              </a:rPr>
              <a:t>" value="Japanese"</a:t>
            </a:r>
          </a:p>
          <a:p>
            <a:pPr algn="l"/>
            <a:r>
              <a:rPr lang="en-US" sz="1600" b="0" i="1" dirty="0" smtClean="0">
                <a:latin typeface="+mn-lt"/>
              </a:rPr>
              <a:t>	&lt;%=(ibpmUDAprop.getProperty("uda_Variable1").equals("Japanese"))?"checked":"" %&gt;&gt;</a:t>
            </a:r>
          </a:p>
          <a:p>
            <a:pPr algn="l"/>
            <a:r>
              <a:rPr lang="en-US" sz="1600" b="0" i="1" dirty="0" smtClean="0">
                <a:latin typeface="+mn-lt"/>
              </a:rPr>
              <a:t>&lt;span rcf:type="IBPMText" rcf:value="Japanese" &gt;&lt;/span&gt;</a:t>
            </a:r>
            <a:endParaRPr lang="en-US" sz="1600" b="0" i="1" dirty="0">
              <a:latin typeface="+mn-lt"/>
            </a:endParaRPr>
          </a:p>
        </p:txBody>
      </p:sp>
      <p:pic>
        <p:nvPicPr>
          <p:cNvPr id="18606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0445" y="2687822"/>
            <a:ext cx="2047875" cy="41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: Select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1" y="766764"/>
            <a:ext cx="9018588" cy="1008874"/>
          </a:xfrm>
        </p:spPr>
        <p:txBody>
          <a:bodyPr/>
          <a:lstStyle/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39479" y="2056220"/>
          <a:ext cx="820479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444"/>
                <a:gridCol w="64493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b="0" dirty="0" smtClean="0">
                          <a:latin typeface="+mn-lt"/>
                        </a:rPr>
                        <a:t>rcf:id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600" dirty="0" smtClean="0"/>
                        <a:t>UDA name with prefix “uda” e.g. “</a:t>
                      </a:r>
                      <a:r>
                        <a:rPr lang="en-US" altLang="en-US" sz="1600" i="1" dirty="0" err="1" smtClean="0"/>
                        <a:t>uda_Country</a:t>
                      </a:r>
                      <a:r>
                        <a:rPr lang="en-US" altLang="en-US" sz="1600" dirty="0" smtClean="0"/>
                        <a:t>” and with prefix “error” for validation control e.g. “ </a:t>
                      </a:r>
                      <a:r>
                        <a:rPr lang="en-US" altLang="en-US" sz="1600" i="1" dirty="0" err="1" smtClean="0"/>
                        <a:t>error_Country</a:t>
                      </a:r>
                      <a:r>
                        <a:rPr lang="en-US" altLang="en-US" sz="1600" dirty="0" smtClean="0"/>
                        <a:t>”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rcf:options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semicolon separated list of values e.g.</a:t>
                      </a:r>
                      <a:r>
                        <a:rPr lang="en-US" sz="1600" baseline="0" dirty="0" smtClean="0"/>
                        <a:t> “USA;UK;AUS”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rcf:prop_options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r>
                        <a:rPr lang="en-US" sz="1600" baseline="0" dirty="0" smtClean="0"/>
                        <a:t> of UDA with list of values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Select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9212" y="1119299"/>
            <a:ext cx="6077799" cy="48584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: Date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1" y="766764"/>
            <a:ext cx="9018588" cy="2263516"/>
          </a:xfrm>
        </p:spPr>
        <p:txBody>
          <a:bodyPr/>
          <a:lstStyle/>
          <a:p>
            <a:r>
              <a:rPr lang="en-US" dirty="0" smtClean="0"/>
              <a:t>Date widget can be combed with Calendar widget for easy input</a:t>
            </a:r>
          </a:p>
          <a:p>
            <a:pPr lvl="1"/>
            <a:r>
              <a:rPr lang="en-US" dirty="0" smtClean="0"/>
              <a:t>Display and update Date UDA</a:t>
            </a:r>
          </a:p>
          <a:p>
            <a:pPr lvl="1"/>
            <a:r>
              <a:rPr lang="en-US" dirty="0" smtClean="0"/>
              <a:t>Date Popup Button displays Calendar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6" name="Group 8"/>
          <p:cNvGrpSpPr/>
          <p:nvPr/>
        </p:nvGrpSpPr>
        <p:grpSpPr>
          <a:xfrm>
            <a:off x="375085" y="2174681"/>
            <a:ext cx="6455418" cy="733333"/>
            <a:chOff x="821652" y="2142783"/>
            <a:chExt cx="6455418" cy="733333"/>
          </a:xfrm>
        </p:grpSpPr>
        <p:pic>
          <p:nvPicPr>
            <p:cNvPr id="4" name="Picture 3" descr="DateInput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1652" y="2142783"/>
              <a:ext cx="6352381" cy="733333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1995622" y="2501585"/>
              <a:ext cx="1608083" cy="33107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7" name="Left Arrow 6"/>
            <p:cNvSpPr/>
            <p:nvPr/>
          </p:nvSpPr>
          <p:spPr>
            <a:xfrm>
              <a:off x="3982076" y="2548885"/>
              <a:ext cx="488733" cy="220717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5952766" y="2391226"/>
              <a:ext cx="1324304" cy="252248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382772" y="3838354"/>
            <a:ext cx="7772400" cy="156966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latin typeface="+mn-lt"/>
              </a:rPr>
              <a:t>&lt;div </a:t>
            </a:r>
            <a:r>
              <a:rPr lang="en-US" sz="1600" i="1" dirty="0" smtClean="0">
                <a:latin typeface="+mn-lt"/>
              </a:rPr>
              <a:t>rcf:id=“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uda_ReqDate</a:t>
            </a:r>
            <a:r>
              <a:rPr lang="en-US" sz="1600" i="1" dirty="0" smtClean="0">
                <a:latin typeface="+mn-lt"/>
              </a:rPr>
              <a:t>"</a:t>
            </a:r>
            <a:r>
              <a:rPr lang="en-US" sz="1600" b="0" i="1" dirty="0" smtClean="0">
                <a:latin typeface="+mn-lt"/>
              </a:rPr>
              <a:t> rcf:type="IBPMDateInput" rcf:value="Requestor Date:“  				</a:t>
            </a:r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rcf:target</a:t>
            </a:r>
            <a:r>
              <a:rPr lang="en-US" sz="1600" i="1" dirty="0" smtClean="0">
                <a:latin typeface="+mn-lt"/>
              </a:rPr>
              <a:t>=“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IBPMPopupCalendar_0885822</a:t>
            </a:r>
            <a:r>
              <a:rPr lang="en-US" sz="1600" b="0" i="1" dirty="0" smtClean="0">
                <a:latin typeface="+mn-lt"/>
              </a:rPr>
              <a:t>&gt;&lt;/div&gt;</a:t>
            </a:r>
          </a:p>
          <a:p>
            <a:pPr algn="l"/>
            <a:r>
              <a:rPr lang="en-US" sz="1600" b="0" dirty="0" smtClean="0">
                <a:latin typeface="+mn-lt"/>
              </a:rPr>
              <a:t>&lt;div </a:t>
            </a:r>
            <a:r>
              <a:rPr lang="en-US" sz="1600" dirty="0" err="1" smtClean="0">
                <a:latin typeface="+mn-lt"/>
              </a:rPr>
              <a:t>rcf:id</a:t>
            </a:r>
            <a:r>
              <a:rPr lang="en-US" sz="1600" dirty="0" smtClean="0">
                <a:latin typeface="+mn-lt"/>
              </a:rPr>
              <a:t>=</a:t>
            </a:r>
            <a:r>
              <a:rPr lang="en-US" sz="1600" i="1" dirty="0" smtClean="0">
                <a:latin typeface="+mn-lt"/>
              </a:rPr>
              <a:t>"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IBPMPopupCalendar_0885822</a:t>
            </a:r>
            <a:r>
              <a:rPr lang="en-US" sz="1600" b="0" i="1" dirty="0" smtClean="0">
                <a:latin typeface="+mn-lt"/>
              </a:rPr>
              <a:t>" </a:t>
            </a:r>
            <a:r>
              <a:rPr lang="en-US" sz="1600" b="0" i="1" dirty="0" err="1" smtClean="0">
                <a:latin typeface="+mn-lt"/>
              </a:rPr>
              <a:t>rcf:type</a:t>
            </a:r>
            <a:r>
              <a:rPr lang="en-US" sz="1600" b="0" i="1" dirty="0" smtClean="0">
                <a:latin typeface="+mn-lt"/>
              </a:rPr>
              <a:t>="</a:t>
            </a:r>
            <a:r>
              <a:rPr lang="en-US" sz="1600" i="1" dirty="0" err="1" smtClean="0">
                <a:latin typeface="+mn-lt"/>
              </a:rPr>
              <a:t>IBPMPopupCalendar</a:t>
            </a:r>
            <a:r>
              <a:rPr lang="en-US" sz="1600" b="0" i="1" dirty="0" smtClean="0">
                <a:latin typeface="+mn-lt"/>
              </a:rPr>
              <a:t>“ 				</a:t>
            </a:r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rcf:targetDateInputId</a:t>
            </a:r>
            <a:r>
              <a:rPr lang="en-US" sz="1600" i="1" dirty="0" smtClean="0">
                <a:latin typeface="+mn-lt"/>
              </a:rPr>
              <a:t>=" </a:t>
            </a:r>
            <a:r>
              <a:rPr lang="en-US" sz="1600" i="1" dirty="0" err="1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uda_ReqDate</a:t>
            </a:r>
            <a:r>
              <a:rPr lang="en-US" sz="1600" i="1" dirty="0" smtClean="0">
                <a:latin typeface="+mn-lt"/>
              </a:rPr>
              <a:t>"</a:t>
            </a:r>
            <a:r>
              <a:rPr lang="en-US" sz="1600" b="0" i="1" dirty="0" smtClean="0">
                <a:latin typeface="+mn-lt"/>
              </a:rPr>
              <a:t>&gt;&lt;/div&gt;</a:t>
            </a:r>
          </a:p>
          <a:p>
            <a:pPr algn="l"/>
            <a:r>
              <a:rPr lang="en-US" sz="1600" b="0" dirty="0" smtClean="0">
                <a:latin typeface="+mn-lt"/>
              </a:rPr>
              <a:t>&lt;div rcf:id=</a:t>
            </a:r>
            <a:r>
              <a:rPr lang="en-US" sz="1600" b="0" i="1" dirty="0" smtClean="0">
                <a:latin typeface="+mn-lt"/>
              </a:rPr>
              <a:t>"CalendarButton_0885822762" rcf:type="</a:t>
            </a:r>
            <a:r>
              <a:rPr lang="en-US" sz="1600" i="1" dirty="0" smtClean="0">
                <a:latin typeface="+mn-lt"/>
              </a:rPr>
              <a:t>CalendarButton</a:t>
            </a:r>
            <a:r>
              <a:rPr lang="en-US" sz="1600" b="0" i="1" dirty="0" smtClean="0">
                <a:latin typeface="+mn-lt"/>
              </a:rPr>
              <a:t>“ 					</a:t>
            </a:r>
            <a:r>
              <a:rPr lang="en-US" sz="1600" i="1" dirty="0" err="1" smtClean="0">
                <a:solidFill>
                  <a:srgbClr val="FF0000"/>
                </a:solidFill>
                <a:latin typeface="+mn-lt"/>
              </a:rPr>
              <a:t>rcf:target</a:t>
            </a:r>
            <a:r>
              <a:rPr lang="en-US" sz="1600" i="1" dirty="0" smtClean="0">
                <a:latin typeface="+mn-lt"/>
              </a:rPr>
              <a:t>="</a:t>
            </a:r>
            <a:r>
              <a:rPr lang="en-US" sz="1600" i="1" dirty="0" smtClean="0">
                <a:solidFill>
                  <a:schemeClr val="tx2">
                    <a:lumMod val="75000"/>
                  </a:schemeClr>
                </a:solidFill>
                <a:latin typeface="+mn-lt"/>
              </a:rPr>
              <a:t>IBPMPopupCalendar_0885822</a:t>
            </a:r>
            <a:r>
              <a:rPr lang="en-US" sz="1600" b="0" i="1" dirty="0" smtClean="0">
                <a:latin typeface="+mn-lt"/>
              </a:rPr>
              <a:t>“ &gt;&lt;/div&gt;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: Table View and Edit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displaying XML (UDA) in tabular format. </a:t>
            </a:r>
          </a:p>
          <a:p>
            <a:pPr lvl="1"/>
            <a:r>
              <a:rPr lang="en-US" dirty="0" smtClean="0"/>
              <a:t>Table View is read only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Table edit allows editing values</a:t>
            </a:r>
          </a:p>
          <a:p>
            <a:pPr lvl="2"/>
            <a:r>
              <a:rPr lang="en-US" dirty="0" smtClean="0"/>
              <a:t>Editing cell values results in updating XML element values</a:t>
            </a:r>
          </a:p>
          <a:p>
            <a:pPr lvl="2"/>
            <a:r>
              <a:rPr lang="en-US" dirty="0" smtClean="0"/>
              <a:t>Adding/deleting rows in table results in updating XML (UDA) structure.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  <p:grpSp>
        <p:nvGrpSpPr>
          <p:cNvPr id="4" name="Group 9"/>
          <p:cNvGrpSpPr/>
          <p:nvPr/>
        </p:nvGrpSpPr>
        <p:grpSpPr>
          <a:xfrm>
            <a:off x="777090" y="3307826"/>
            <a:ext cx="2761905" cy="2583277"/>
            <a:chOff x="936579" y="3563008"/>
            <a:chExt cx="2761905" cy="2583277"/>
          </a:xfrm>
        </p:grpSpPr>
        <p:pic>
          <p:nvPicPr>
            <p:cNvPr id="7" name="Picture 6" descr="TableView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36579" y="4022475"/>
              <a:ext cx="2761905" cy="212381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1466195" y="3563008"/>
              <a:ext cx="17184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latin typeface="+mn-lt"/>
                </a:rPr>
                <a:t>Table View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5" name="Group 10"/>
          <p:cNvGrpSpPr/>
          <p:nvPr/>
        </p:nvGrpSpPr>
        <p:grpSpPr>
          <a:xfrm>
            <a:off x="3957280" y="3286562"/>
            <a:ext cx="3457143" cy="2583277"/>
            <a:chOff x="4435745" y="3563008"/>
            <a:chExt cx="3457143" cy="2583277"/>
          </a:xfrm>
        </p:grpSpPr>
        <p:pic>
          <p:nvPicPr>
            <p:cNvPr id="8" name="Picture 7" descr="TableEdit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5745" y="4022475"/>
              <a:ext cx="3457143" cy="212381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>
              <a:off x="5102774" y="3563008"/>
              <a:ext cx="171844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None/>
              </a:pPr>
              <a:r>
                <a:rPr lang="en-US" sz="1600" dirty="0" smtClean="0">
                  <a:latin typeface="+mn-lt"/>
                </a:rPr>
                <a:t>Table Edit</a:t>
              </a:r>
              <a:endParaRPr lang="en-US" sz="1600" dirty="0">
                <a:latin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Edit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839" y="884053"/>
            <a:ext cx="7829550" cy="158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1116419" y="1095153"/>
            <a:ext cx="1297172" cy="1807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646428" y="1726018"/>
            <a:ext cx="2215116" cy="18784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071191" y="1240465"/>
            <a:ext cx="1219200" cy="19493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96948" y="3321494"/>
          <a:ext cx="8204792" cy="1691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444"/>
                <a:gridCol w="64493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sz="1600" b="0" dirty="0" smtClean="0">
                          <a:latin typeface="+mn-lt"/>
                        </a:rPr>
                        <a:t>rcf:id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sz="1600" dirty="0" smtClean="0"/>
                        <a:t>uda name with prefix “uda” e.g. “</a:t>
                      </a:r>
                      <a:r>
                        <a:rPr lang="en-US" altLang="en-US" sz="1600" i="1" dirty="0" smtClean="0"/>
                        <a:t>uda_dataXML</a:t>
                      </a:r>
                      <a:r>
                        <a:rPr lang="en-US" altLang="en-US" sz="1600" dirty="0" smtClean="0"/>
                        <a:t>” and with prefix “error” for validation control e.g. “ </a:t>
                      </a:r>
                      <a:r>
                        <a:rPr lang="en-US" altLang="en-US" sz="1600" i="1" dirty="0" smtClean="0"/>
                        <a:t>error_dataXML</a:t>
                      </a:r>
                      <a:r>
                        <a:rPr lang="en-US" altLang="en-US" sz="1600" dirty="0" smtClean="0"/>
                        <a:t>”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rcf:name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Name</a:t>
                      </a:r>
                      <a:r>
                        <a:rPr lang="en-US" sz="1600" baseline="0" dirty="0" smtClean="0"/>
                        <a:t> of IBPMViewColumn control should match the XML element name</a:t>
                      </a:r>
                      <a:endParaRPr lang="en-US" sz="16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rcf:targetTableId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Target for button</a:t>
                      </a:r>
                      <a:r>
                        <a:rPr lang="en-US" sz="1600" baseline="0" dirty="0" smtClean="0"/>
                        <a:t> action, UDA name or the id of table control.</a:t>
                      </a:r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UI Container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View Container</a:t>
            </a:r>
          </a:p>
          <a:p>
            <a:r>
              <a:rPr lang="en-US" dirty="0" smtClean="0"/>
              <a:t>Panel</a:t>
            </a:r>
          </a:p>
          <a:p>
            <a:pPr lvl="1"/>
            <a:r>
              <a:rPr lang="en-US" dirty="0" smtClean="0"/>
              <a:t>Container with title and body</a:t>
            </a:r>
          </a:p>
          <a:p>
            <a:r>
              <a:rPr lang="en-US" dirty="0" smtClean="0"/>
              <a:t>View Stack</a:t>
            </a:r>
          </a:p>
          <a:p>
            <a:pPr lvl="1"/>
            <a:r>
              <a:rPr lang="en-US" dirty="0" smtClean="0"/>
              <a:t>Used to switch display in the same section of screen</a:t>
            </a:r>
          </a:p>
          <a:p>
            <a:r>
              <a:rPr lang="en-US" dirty="0" smtClean="0"/>
              <a:t>Tab Panel</a:t>
            </a:r>
          </a:p>
          <a:p>
            <a:r>
              <a:rPr lang="en-US" dirty="0" smtClean="0"/>
              <a:t>Fragment Container</a:t>
            </a:r>
          </a:p>
          <a:p>
            <a:pPr lvl="1"/>
            <a:r>
              <a:rPr lang="en-US" dirty="0" smtClean="0"/>
              <a:t>Specify container information in a separate file</a:t>
            </a:r>
          </a:p>
          <a:p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Sample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Loan Application Quick Form</a:t>
            </a:r>
            <a:endParaRPr lang="en-US" dirty="0"/>
          </a:p>
        </p:txBody>
      </p:sp>
      <p:pic>
        <p:nvPicPr>
          <p:cNvPr id="4" name="Picture 3" descr="LoanFor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0365" y="1736959"/>
            <a:ext cx="5163271" cy="3953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Assign Form reference to Node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 LoanApprove QuickForm to all Nodes</a:t>
            </a:r>
          </a:p>
          <a:p>
            <a:pPr lvl="1"/>
            <a:r>
              <a:rPr lang="en-US" dirty="0" smtClean="0"/>
              <a:t>Add reference</a:t>
            </a:r>
          </a:p>
          <a:p>
            <a:endParaRPr lang="en-US" dirty="0"/>
          </a:p>
        </p:txBody>
      </p:sp>
      <p:pic>
        <p:nvPicPr>
          <p:cNvPr id="14" name="Picture 13" descr="FormAssig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7036" y="1839859"/>
            <a:ext cx="3096057" cy="2505425"/>
          </a:xfrm>
          <a:prstGeom prst="rect">
            <a:avLst/>
          </a:prstGeom>
        </p:spPr>
      </p:pic>
      <p:pic>
        <p:nvPicPr>
          <p:cNvPr id="15" name="Picture 14" descr="FormAssign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61822" y="1307406"/>
            <a:ext cx="3304762" cy="3742857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2053088" y="3597217"/>
            <a:ext cx="1397479" cy="232913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510951" y="2432649"/>
            <a:ext cx="1259461" cy="1207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Form Reference to Node(s)</a:t>
            </a:r>
          </a:p>
        </p:txBody>
      </p:sp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Icon</a:t>
            </a:r>
          </a:p>
          <a:p>
            <a:pPr lvl="1"/>
            <a:r>
              <a:rPr lang="en-US" dirty="0" smtClean="0"/>
              <a:t>Form Icon will appear on nodes with Forms assigned</a:t>
            </a:r>
          </a:p>
          <a:p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57200" y="990600"/>
            <a:ext cx="8305800" cy="2552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/>
          <a:lstStyle/>
          <a:p>
            <a:pPr marL="193675" indent="-193675" algn="l" eaLnBrk="0" hangingPunct="0">
              <a:lnSpc>
                <a:spcPct val="95000"/>
              </a:lnSpc>
              <a:spcAft>
                <a:spcPct val="0"/>
              </a:spcAft>
              <a:buClr>
                <a:schemeClr val="tx1"/>
              </a:buClr>
              <a:buSzTx/>
              <a:buFontTx/>
              <a:buChar char="•"/>
              <a:defRPr/>
            </a:pPr>
            <a:endParaRPr lang="en-US" sz="2400" b="0" kern="0" dirty="0">
              <a:latin typeface="+mn-lt"/>
            </a:endParaRPr>
          </a:p>
        </p:txBody>
      </p:sp>
      <p:pic>
        <p:nvPicPr>
          <p:cNvPr id="16" name="Picture 16" descr="PDFormRe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022" y="2008248"/>
            <a:ext cx="4594225" cy="29400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Oval 10"/>
          <p:cNvSpPr/>
          <p:nvPr/>
        </p:nvSpPr>
        <p:spPr>
          <a:xfrm>
            <a:off x="4468480" y="3683480"/>
            <a:ext cx="439947" cy="28467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3554084" y="3821502"/>
            <a:ext cx="897136" cy="17252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Forms</a:t>
            </a:r>
          </a:p>
        </p:txBody>
      </p:sp>
      <p:sp>
        <p:nvSpPr>
          <p:cNvPr id="4198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Forms can be assigned to</a:t>
            </a:r>
          </a:p>
          <a:p>
            <a:pPr lvl="1"/>
            <a:r>
              <a:rPr lang="en-US" dirty="0" smtClean="0"/>
              <a:t>Start node</a:t>
            </a:r>
          </a:p>
          <a:p>
            <a:pPr lvl="1"/>
            <a:r>
              <a:rPr lang="en-US" dirty="0" smtClean="0"/>
              <a:t>Activity node </a:t>
            </a:r>
          </a:p>
          <a:p>
            <a:pPr lvl="1"/>
            <a:r>
              <a:rPr lang="en-US" dirty="0" smtClean="0"/>
              <a:t>Voting node</a:t>
            </a:r>
          </a:p>
          <a:p>
            <a:endParaRPr lang="en-US" dirty="0" smtClean="0"/>
          </a:p>
          <a:p>
            <a:r>
              <a:rPr lang="en-US" dirty="0" smtClean="0"/>
              <a:t>One Form can be reused at many Nodes</a:t>
            </a:r>
          </a:p>
          <a:p>
            <a:r>
              <a:rPr lang="en-US" dirty="0" smtClean="0"/>
              <a:t>Any node may have one or more forms</a:t>
            </a:r>
          </a:p>
          <a:p>
            <a:pPr lvl="1"/>
            <a:r>
              <a:rPr lang="en-US" dirty="0" smtClean="0"/>
              <a:t>If multiple forms are added, they are displayed as tabs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Default Form</a:t>
            </a:r>
          </a:p>
          <a:p>
            <a:pPr lvl="1"/>
            <a:r>
              <a:rPr lang="en-US" dirty="0" smtClean="0"/>
              <a:t>Default form is displayed if no form is assigned</a:t>
            </a:r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Properties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Common Property</a:t>
            </a:r>
          </a:p>
          <a:p>
            <a:pPr lvl="1"/>
            <a:r>
              <a:rPr lang="en-US" dirty="0" smtClean="0"/>
              <a:t>id, style, type</a:t>
            </a:r>
          </a:p>
          <a:p>
            <a:r>
              <a:rPr lang="en-US" dirty="0" smtClean="0"/>
              <a:t>Control Property</a:t>
            </a:r>
          </a:p>
          <a:p>
            <a:pPr lvl="1"/>
            <a:r>
              <a:rPr lang="en-US" dirty="0" smtClean="0"/>
              <a:t>enabled, read-only, password, max length</a:t>
            </a:r>
          </a:p>
          <a:p>
            <a:r>
              <a:rPr lang="en-US" dirty="0" smtClean="0"/>
              <a:t>Event Listener</a:t>
            </a:r>
          </a:p>
          <a:p>
            <a:pPr lvl="1"/>
            <a:r>
              <a:rPr lang="en-US" dirty="0" smtClean="0"/>
              <a:t>Mouse of key event listeners e.g. onBlur, onFocus, onChange, onKeyPress</a:t>
            </a:r>
          </a:p>
          <a:p>
            <a:r>
              <a:rPr lang="en-US" dirty="0" smtClean="0"/>
              <a:t>Style Property</a:t>
            </a:r>
          </a:p>
          <a:p>
            <a:pPr lvl="1"/>
            <a:r>
              <a:rPr lang="en-US" dirty="0" smtClean="0"/>
              <a:t>Look and feel, color, padding, border etc.</a:t>
            </a:r>
          </a:p>
          <a:p>
            <a:r>
              <a:rPr lang="en-US" dirty="0" smtClean="0"/>
              <a:t>Validation Property</a:t>
            </a:r>
          </a:p>
          <a:p>
            <a:pPr lvl="1"/>
            <a:r>
              <a:rPr lang="en-US" dirty="0" smtClean="0"/>
              <a:t>Mandatory: true/false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Listener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HTML/JavaScript event listener and action framework is a powerful functionality to provide interactive rich UI experience to users.</a:t>
            </a:r>
          </a:p>
          <a:p>
            <a:r>
              <a:rPr lang="en-US" dirty="0" smtClean="0"/>
              <a:t>Capture events based on user actions and perform actions to manipulate the UI as required.</a:t>
            </a:r>
          </a:p>
          <a:p>
            <a:endParaRPr lang="en-US" dirty="0" smtClean="0"/>
          </a:p>
          <a:p>
            <a:r>
              <a:rPr lang="en-US" dirty="0" smtClean="0"/>
              <a:t>example:</a:t>
            </a:r>
          </a:p>
          <a:p>
            <a:pPr lvl="1"/>
            <a:r>
              <a:rPr lang="en-US" dirty="0" smtClean="0"/>
              <a:t>On selecting Country from one Select/Combo-box, change list of states in another select box.</a:t>
            </a:r>
          </a:p>
          <a:p>
            <a:pPr lvl="1"/>
            <a:r>
              <a:rPr lang="en-US" dirty="0" smtClean="0"/>
              <a:t>Event used: onChange/onValueChange</a:t>
            </a:r>
          </a:p>
          <a:p>
            <a:pPr lvl="1"/>
            <a:r>
              <a:rPr lang="en-US" dirty="0" smtClean="0"/>
              <a:t>call JavaScript function “updateStates()” to update the values in 2</a:t>
            </a:r>
            <a:r>
              <a:rPr lang="en-US" baseline="30000" dirty="0" smtClean="0"/>
              <a:t>nd</a:t>
            </a:r>
            <a:r>
              <a:rPr lang="en-US" dirty="0" smtClean="0"/>
              <a:t> select box.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Listener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070" y="927801"/>
            <a:ext cx="7324725" cy="370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46568" y="5220586"/>
            <a:ext cx="8197702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sz="1600" b="0" i="1" dirty="0" smtClean="0">
                <a:latin typeface="+mn-lt"/>
              </a:rPr>
              <a:t>&lt;div rcf:id="uda_1872941250" rcf:type="IBPMTextInput" rcf:xpath="" rcf:width="155px" rcf:height="20px" style="left: 12px; top: 12px; position: absolute" </a:t>
            </a:r>
            <a:r>
              <a:rPr lang="en-US" sz="1600" b="0" i="1" dirty="0" smtClean="0">
                <a:solidFill>
                  <a:srgbClr val="FF0000"/>
                </a:solidFill>
                <a:latin typeface="+mn-lt"/>
              </a:rPr>
              <a:t>rcf:onChange="updateStates()</a:t>
            </a:r>
            <a:r>
              <a:rPr lang="en-US" sz="1600" b="0" i="1" dirty="0" smtClean="0">
                <a:latin typeface="+mn-lt"/>
              </a:rPr>
              <a:t>“ &gt;&lt;/div&gt;</a:t>
            </a:r>
            <a:endParaRPr lang="en-US" sz="1600" b="0" i="1" dirty="0">
              <a:latin typeface="+mn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50335" y="1956391"/>
            <a:ext cx="4178595" cy="29771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Form is validated for errors when</a:t>
            </a:r>
          </a:p>
          <a:p>
            <a:pPr lvl="1"/>
            <a:r>
              <a:rPr lang="en-US" dirty="0" smtClean="0"/>
              <a:t>Form is saved</a:t>
            </a:r>
          </a:p>
          <a:p>
            <a:pPr lvl="1"/>
            <a:r>
              <a:rPr lang="en-US" dirty="0" smtClean="0"/>
              <a:t>User makes choice to complete the task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All controls with “error” tag are evaluated and if validation fails, JavaScript message is displayed:</a:t>
            </a:r>
          </a:p>
          <a:p>
            <a:endParaRPr lang="en-US" dirty="0" smtClean="0"/>
          </a:p>
          <a:p>
            <a:r>
              <a:rPr lang="en-US" dirty="0" smtClean="0"/>
              <a:t>JavaScript error message: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Form Error Message: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1416" y="3679530"/>
            <a:ext cx="40195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79235" y="5479755"/>
            <a:ext cx="2971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Submission and Choices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Choice buttons are generated using outgoing arrows from the node</a:t>
            </a:r>
          </a:p>
          <a:p>
            <a:r>
              <a:rPr lang="en-US" dirty="0" smtClean="0"/>
              <a:t>Choices are displayed in </a:t>
            </a:r>
            <a:r>
              <a:rPr lang="en-US" i="1" dirty="0" smtClean="0"/>
              <a:t>Choice </a:t>
            </a:r>
            <a:r>
              <a:rPr lang="en-US" dirty="0" smtClean="0"/>
              <a:t>panel below form panel</a:t>
            </a:r>
          </a:p>
          <a:p>
            <a:r>
              <a:rPr lang="en-US" dirty="0" smtClean="0"/>
              <a:t>“Save” button is generated by default on the form.</a:t>
            </a:r>
          </a:p>
          <a:p>
            <a:r>
              <a:rPr lang="en-US" dirty="0" smtClean="0"/>
              <a:t>On Save, any change on the form is saved and UDAs are updated.</a:t>
            </a:r>
          </a:p>
          <a:p>
            <a:r>
              <a:rPr lang="en-US" dirty="0" smtClean="0"/>
              <a:t>On Submit (make choice), UDAs are updated and task is completed.</a:t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771" name="Picture 2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725215" y="4351285"/>
            <a:ext cx="7598979" cy="86710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pic>
        <p:nvPicPr>
          <p:cNvPr id="4" name="Picture 3" descr="Tag Slid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29" y="0"/>
            <a:ext cx="9139943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Form Editor</a:t>
            </a:r>
          </a:p>
        </p:txBody>
      </p:sp>
      <p:sp>
        <p:nvSpPr>
          <p:cNvPr id="4403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Drag-n-drop to create rich interactive forms easily</a:t>
            </a:r>
          </a:p>
          <a:p>
            <a:r>
              <a:rPr lang="en-US" dirty="0" smtClean="0"/>
              <a:t>Maintain forms as part of BPM project, package and deploy</a:t>
            </a:r>
          </a:p>
          <a:p>
            <a:r>
              <a:rPr lang="en-US" dirty="0" smtClean="0"/>
              <a:t>Pre built widget to access and manipulate UDAs</a:t>
            </a:r>
          </a:p>
          <a:p>
            <a:pPr lvl="1"/>
            <a:r>
              <a:rPr lang="en-US" dirty="0" smtClean="0"/>
              <a:t>Basic and Advance widgets </a:t>
            </a:r>
          </a:p>
          <a:p>
            <a:pPr lvl="1"/>
            <a:r>
              <a:rPr lang="en-US" dirty="0" smtClean="0"/>
              <a:t>Layouts</a:t>
            </a:r>
          </a:p>
          <a:p>
            <a:pPr lvl="1"/>
            <a:r>
              <a:rPr lang="en-US" dirty="0" smtClean="0"/>
              <a:t>widget properties, style</a:t>
            </a:r>
          </a:p>
          <a:p>
            <a:pPr lvl="1"/>
            <a:r>
              <a:rPr lang="en-US" dirty="0" smtClean="0"/>
              <a:t>Define events and JavaScript functions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Creates JSP forms</a:t>
            </a:r>
          </a:p>
          <a:p>
            <a:pPr lvl="1"/>
            <a:r>
              <a:rPr lang="en-US" dirty="0" smtClean="0"/>
              <a:t>JSPs can be generated and extended to add more functionality</a:t>
            </a:r>
          </a:p>
          <a:p>
            <a:endParaRPr lang="en-US" dirty="0" smtClean="0"/>
          </a:p>
          <a:p>
            <a:r>
              <a:rPr lang="en-US" dirty="0" smtClean="0"/>
              <a:t>Edit Source in source code view</a:t>
            </a:r>
          </a:p>
          <a:p>
            <a:r>
              <a:rPr lang="en-US" dirty="0" smtClean="0"/>
              <a:t>Preview forms in studio</a:t>
            </a:r>
          </a:p>
          <a:p>
            <a:pPr lvl="1"/>
            <a:endParaRPr lang="en-US" dirty="0" smtClean="0"/>
          </a:p>
          <a:p>
            <a:pPr>
              <a:buNone/>
            </a:pPr>
            <a:endParaRPr lang="en-US" dirty="0" smtClean="0"/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Interstage BPM Forms Designer</a:t>
            </a:r>
          </a:p>
        </p:txBody>
      </p:sp>
      <p:pic>
        <p:nvPicPr>
          <p:cNvPr id="2050" name="Picture 2" descr="G:\iBPM v11.1 Updates\Studio_03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1242" y="766763"/>
            <a:ext cx="7970405" cy="57816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Form Design Menu</a:t>
            </a:r>
          </a:p>
        </p:txBody>
      </p:sp>
      <p:sp>
        <p:nvSpPr>
          <p:cNvPr id="4301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form</a:t>
            </a:r>
          </a:p>
          <a:p>
            <a:pPr lvl="1"/>
            <a:r>
              <a:rPr lang="en-US" dirty="0" smtClean="0"/>
              <a:t>New -&gt; Quick Form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Create and attach form to Node</a:t>
            </a:r>
          </a:p>
          <a:p>
            <a:pPr lvl="2"/>
            <a:r>
              <a:rPr lang="en-US" dirty="0" smtClean="0"/>
              <a:t>Right Click on </a:t>
            </a:r>
            <a:r>
              <a:rPr lang="en-US" b="1" dirty="0" smtClean="0"/>
              <a:t>Node</a:t>
            </a:r>
            <a:r>
              <a:rPr lang="en-US" b="1" dirty="0" smtClean="0">
                <a:sym typeface="Wingdings" pitchFamily="2" charset="2"/>
              </a:rPr>
              <a:t></a:t>
            </a:r>
            <a:r>
              <a:rPr lang="en-US" dirty="0" smtClean="0"/>
              <a:t> QuickForm</a:t>
            </a:r>
            <a:r>
              <a:rPr lang="en-US" dirty="0" smtClean="0">
                <a:sym typeface="Wingdings" pitchFamily="2" charset="2"/>
              </a:rPr>
              <a:t>New</a:t>
            </a:r>
            <a:endParaRPr lang="en-US" dirty="0" smtClean="0"/>
          </a:p>
        </p:txBody>
      </p:sp>
      <p:pic>
        <p:nvPicPr>
          <p:cNvPr id="9" name="Picture 8" descr="QuickFormMenu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3448" y="4232471"/>
            <a:ext cx="2257143" cy="1933333"/>
          </a:xfrm>
          <a:prstGeom prst="rect">
            <a:avLst/>
          </a:prstGeom>
        </p:spPr>
      </p:pic>
      <p:grpSp>
        <p:nvGrpSpPr>
          <p:cNvPr id="2" name="Group 12"/>
          <p:cNvGrpSpPr/>
          <p:nvPr/>
        </p:nvGrpSpPr>
        <p:grpSpPr>
          <a:xfrm>
            <a:off x="5172060" y="971187"/>
            <a:ext cx="2608406" cy="2512627"/>
            <a:chOff x="4407250" y="924256"/>
            <a:chExt cx="3383950" cy="3301025"/>
          </a:xfrm>
        </p:grpSpPr>
        <p:pic>
          <p:nvPicPr>
            <p:cNvPr id="11" name="Picture 10" descr="QuickFormMenua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7250" y="930043"/>
              <a:ext cx="2095238" cy="3295238"/>
            </a:xfrm>
            <a:prstGeom prst="rect">
              <a:avLst/>
            </a:prstGeom>
          </p:spPr>
        </p:pic>
        <p:pic>
          <p:nvPicPr>
            <p:cNvPr id="12" name="Picture 11" descr="QuickFormMenub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29295" y="924256"/>
              <a:ext cx="1361905" cy="2676191"/>
            </a:xfrm>
            <a:prstGeom prst="rect">
              <a:avLst/>
            </a:prstGeom>
          </p:spPr>
        </p:pic>
      </p:grpSp>
      <p:sp>
        <p:nvSpPr>
          <p:cNvPr id="15" name="Rectangle 14"/>
          <p:cNvSpPr/>
          <p:nvPr/>
        </p:nvSpPr>
        <p:spPr>
          <a:xfrm>
            <a:off x="6645349" y="1308175"/>
            <a:ext cx="1166648" cy="23648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Palette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two sets of widget </a:t>
            </a:r>
          </a:p>
          <a:p>
            <a:endParaRPr lang="en-US" dirty="0" smtClean="0"/>
          </a:p>
          <a:p>
            <a:r>
              <a:rPr lang="en-US" dirty="0" smtClean="0"/>
              <a:t>Basic</a:t>
            </a:r>
          </a:p>
          <a:p>
            <a:pPr lvl="1"/>
            <a:r>
              <a:rPr lang="en-US" dirty="0" smtClean="0"/>
              <a:t>Basic HTML widget </a:t>
            </a:r>
          </a:p>
          <a:p>
            <a:r>
              <a:rPr lang="en-US" dirty="0" smtClean="0"/>
              <a:t>Advanced</a:t>
            </a:r>
          </a:p>
          <a:p>
            <a:pPr lvl="1"/>
            <a:r>
              <a:rPr lang="en-US" dirty="0" smtClean="0"/>
              <a:t>HTML widget with associated actions to access UDAs</a:t>
            </a:r>
          </a:p>
          <a:p>
            <a:pPr lvl="1"/>
            <a:r>
              <a:rPr lang="en-US" dirty="0" smtClean="0"/>
              <a:t>In-built validation support</a:t>
            </a:r>
          </a:p>
        </p:txBody>
      </p:sp>
      <p:pic>
        <p:nvPicPr>
          <p:cNvPr id="4" name="Picture 3" descr="Palet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193597" y="786450"/>
            <a:ext cx="1320350" cy="54528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Widgets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Drag and drop controls on the panel</a:t>
            </a:r>
          </a:p>
          <a:p>
            <a:r>
              <a:rPr lang="en-US" dirty="0" smtClean="0"/>
              <a:t>Configure widget Properties</a:t>
            </a:r>
          </a:p>
          <a:p>
            <a:pPr lvl="1"/>
            <a:r>
              <a:rPr lang="en-US" dirty="0" smtClean="0"/>
              <a:t>Property Attributes</a:t>
            </a:r>
          </a:p>
          <a:p>
            <a:pPr lvl="1"/>
            <a:r>
              <a:rPr lang="en-US" dirty="0" smtClean="0"/>
              <a:t>Edit Source</a:t>
            </a:r>
            <a:endParaRPr lang="en-US" dirty="0"/>
          </a:p>
        </p:txBody>
      </p:sp>
      <p:pic>
        <p:nvPicPr>
          <p:cNvPr id="4" name="Picture 3" descr="Properties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191" y="2549016"/>
            <a:ext cx="5531343" cy="38324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Widget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Text</a:t>
            </a:r>
          </a:p>
          <a:p>
            <a:r>
              <a:rPr lang="en-US" dirty="0" smtClean="0"/>
              <a:t>Text Input</a:t>
            </a:r>
          </a:p>
          <a:p>
            <a:r>
              <a:rPr lang="en-US" dirty="0" smtClean="0"/>
              <a:t>Date Input</a:t>
            </a:r>
          </a:p>
          <a:p>
            <a:r>
              <a:rPr lang="en-US" dirty="0" smtClean="0"/>
              <a:t>Checkbox</a:t>
            </a:r>
          </a:p>
          <a:p>
            <a:r>
              <a:rPr lang="en-US" dirty="0" smtClean="0"/>
              <a:t>Select</a:t>
            </a:r>
          </a:p>
          <a:p>
            <a:r>
              <a:rPr lang="en-US" dirty="0" smtClean="0"/>
              <a:t>Table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Widget :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1" y="766764"/>
            <a:ext cx="9018588" cy="1008874"/>
          </a:xfrm>
        </p:spPr>
        <p:txBody>
          <a:bodyPr/>
          <a:lstStyle/>
          <a:p>
            <a:r>
              <a:rPr lang="en-US" altLang="en-US" dirty="0" smtClean="0"/>
              <a:t>Used to display read-only text or labels</a:t>
            </a:r>
          </a:p>
          <a:p>
            <a:r>
              <a:rPr lang="en-US" altLang="en-US" dirty="0" smtClean="0"/>
              <a:t>Text can be static or a UDA value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  <a:p>
            <a:endParaRPr lang="en-US" alt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30665" y="1839433"/>
            <a:ext cx="8309298" cy="83099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en-US" altLang="en-US" sz="1600" b="0" dirty="0" smtClean="0">
                <a:latin typeface="+mn-lt"/>
              </a:rPr>
              <a:t>&lt;div rcf:id=</a:t>
            </a:r>
            <a:r>
              <a:rPr lang="en-US" altLang="en-US" sz="1600" b="0" i="1" dirty="0" smtClean="0">
                <a:latin typeface="+mn-lt"/>
              </a:rPr>
              <a:t>"uda_</a:t>
            </a:r>
            <a:r>
              <a:rPr lang="en-US" altLang="en-US" sz="1600" i="1" dirty="0" smtClean="0">
                <a:latin typeface="+mn-lt"/>
              </a:rPr>
              <a:t>2019988988</a:t>
            </a:r>
            <a:r>
              <a:rPr lang="en-US" altLang="en-US" sz="1600" b="0" i="1" dirty="0" smtClean="0">
                <a:latin typeface="+mn-lt"/>
              </a:rPr>
              <a:t>" rcf:type="</a:t>
            </a:r>
            <a:r>
              <a:rPr lang="en-US" altLang="en-US" sz="1600" i="1" dirty="0" smtClean="0">
                <a:latin typeface="+mn-lt"/>
              </a:rPr>
              <a:t>IBPMText</a:t>
            </a:r>
            <a:r>
              <a:rPr lang="en-US" altLang="en-US" sz="1600" b="0" i="1" dirty="0" smtClean="0">
                <a:latin typeface="+mn-lt"/>
              </a:rPr>
              <a:t>" rcf:xpath="" rcf:value="Text" 			style="left: 112px; top: 125px; position: absolute"&gt;</a:t>
            </a:r>
          </a:p>
          <a:p>
            <a:pPr algn="l"/>
            <a:r>
              <a:rPr lang="en-US" altLang="en-US" sz="1600" b="0" i="1" dirty="0" smtClean="0">
                <a:latin typeface="+mn-lt"/>
              </a:rPr>
              <a:t>&lt;/div&gt;</a:t>
            </a:r>
            <a:endParaRPr lang="en-US" sz="1600" b="0" dirty="0" smtClean="0">
              <a:latin typeface="+mn-lt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82008" y="3119474"/>
          <a:ext cx="8204792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5444"/>
                <a:gridCol w="6449348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Tag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value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b="0" dirty="0" smtClean="0">
                          <a:latin typeface="+mn-lt"/>
                        </a:rPr>
                        <a:t>rcf:id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UDA name with prefix “uda” e.g. “</a:t>
                      </a:r>
                      <a:r>
                        <a:rPr lang="en-US" altLang="en-US" i="1" dirty="0" smtClean="0"/>
                        <a:t>uda_CustomerName</a:t>
                      </a:r>
                      <a:r>
                        <a:rPr lang="en-US" altLang="en-US" dirty="0" smtClean="0"/>
                        <a:t>”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b="0" i="1" dirty="0" smtClean="0">
                          <a:latin typeface="+mn-lt"/>
                        </a:rPr>
                        <a:t>rcf:type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control type identifier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b="0" i="1" dirty="0" smtClean="0">
                          <a:latin typeface="+mn-lt"/>
                        </a:rPr>
                        <a:t>rcf:xpath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XPath expression,  if UDA is XML type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en-US" b="0" i="1" dirty="0" smtClean="0">
                          <a:latin typeface="+mn-lt"/>
                        </a:rPr>
                        <a:t>rcf:value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en-US" dirty="0" smtClean="0"/>
                        <a:t>default value of label text. If UDA is assigned, UDA value will replace default value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UBLISH_MODE" val="2"/>
</p:tagLst>
</file>

<file path=ppt/theme/theme1.xml><?xml version="1.0" encoding="utf-8"?>
<a:theme xmlns:a="http://schemas.openxmlformats.org/drawingml/2006/main" name="IBPM INT 1 (FAST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9438</TotalTime>
  <Words>1622</Words>
  <Application>Microsoft Office PowerPoint</Application>
  <PresentationFormat>On-screen Show (4:3)</PresentationFormat>
  <Paragraphs>247</Paragraphs>
  <Slides>25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IBPM INT 1 (FAST)</vt:lpstr>
      <vt:lpstr>Forms</vt:lpstr>
      <vt:lpstr>Forms</vt:lpstr>
      <vt:lpstr>Form Editor</vt:lpstr>
      <vt:lpstr>Interstage BPM Forms Designer</vt:lpstr>
      <vt:lpstr>Selecting Form Design Menu</vt:lpstr>
      <vt:lpstr>Control Palette</vt:lpstr>
      <vt:lpstr>Add Widgets </vt:lpstr>
      <vt:lpstr>Common Widget </vt:lpstr>
      <vt:lpstr>Widget : Text</vt:lpstr>
      <vt:lpstr>Widget : TextInput</vt:lpstr>
      <vt:lpstr>Widget : CheckBox &amp; RadioButton</vt:lpstr>
      <vt:lpstr>Widget : Select</vt:lpstr>
      <vt:lpstr>Widget : Date Input</vt:lpstr>
      <vt:lpstr>Widget : Table View and Edit</vt:lpstr>
      <vt:lpstr>Table Edit</vt:lpstr>
      <vt:lpstr>UI Container</vt:lpstr>
      <vt:lpstr>Sample Form</vt:lpstr>
      <vt:lpstr>Assign Form reference to Node</vt:lpstr>
      <vt:lpstr>Add Form Reference to Node(s)</vt:lpstr>
      <vt:lpstr>Widget Properties</vt:lpstr>
      <vt:lpstr>Event Listener</vt:lpstr>
      <vt:lpstr>Event Listener</vt:lpstr>
      <vt:lpstr>Form Validation</vt:lpstr>
      <vt:lpstr>Form Submission and Choices</vt:lpstr>
      <vt:lpstr>Slide 25</vt:lpstr>
    </vt:vector>
  </TitlesOfParts>
  <Company>Fujitsu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BPM Concepts</dc:title>
  <dc:creator>Tony</dc:creator>
  <cp:lastModifiedBy>Fujitsu</cp:lastModifiedBy>
  <cp:revision>783</cp:revision>
  <cp:lastPrinted>2000-03-15T23:39:50Z</cp:lastPrinted>
  <dcterms:created xsi:type="dcterms:W3CDTF">1995-06-02T22:11:14Z</dcterms:created>
  <dcterms:modified xsi:type="dcterms:W3CDTF">2012-03-12T12:11:46Z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ate completed">
    <vt:lpwstr>6/17/97</vt:lpwstr>
  </property>
</Properties>
</file>