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37" r:id="rId1"/>
  </p:sldMasterIdLst>
  <p:notesMasterIdLst>
    <p:notesMasterId r:id="rId23"/>
  </p:notesMasterIdLst>
  <p:handoutMasterIdLst>
    <p:handoutMasterId r:id="rId24"/>
  </p:handoutMasterIdLst>
  <p:sldIdLst>
    <p:sldId id="1183" r:id="rId2"/>
    <p:sldId id="967" r:id="rId3"/>
    <p:sldId id="968" r:id="rId4"/>
    <p:sldId id="969" r:id="rId5"/>
    <p:sldId id="971" r:id="rId6"/>
    <p:sldId id="972" r:id="rId7"/>
    <p:sldId id="973" r:id="rId8"/>
    <p:sldId id="974" r:id="rId9"/>
    <p:sldId id="975" r:id="rId10"/>
    <p:sldId id="976" r:id="rId11"/>
    <p:sldId id="977" r:id="rId12"/>
    <p:sldId id="978" r:id="rId13"/>
    <p:sldId id="979" r:id="rId14"/>
    <p:sldId id="980" r:id="rId15"/>
    <p:sldId id="981" r:id="rId16"/>
    <p:sldId id="982" r:id="rId17"/>
    <p:sldId id="983" r:id="rId18"/>
    <p:sldId id="984" r:id="rId19"/>
    <p:sldId id="985" r:id="rId20"/>
    <p:sldId id="986" r:id="rId21"/>
    <p:sldId id="987" r:id="rId22"/>
  </p:sldIdLst>
  <p:sldSz cx="9144000" cy="6858000" type="screen4x3"/>
  <p:notesSz cx="6858000" cy="9144000"/>
  <p:custDataLst>
    <p:tags r:id="rId25"/>
  </p:custDataLst>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showPr>
  <p:clrMru>
    <a:srgbClr val="9090AC"/>
    <a:srgbClr val="FF0000"/>
    <a:srgbClr val="33CC33"/>
    <a:srgbClr val="66FF33"/>
    <a:srgbClr val="99CCFF"/>
    <a:srgbClr val="66CCFF"/>
    <a:srgbClr val="33CC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385" autoAdjust="0"/>
    <p:restoredTop sz="85419" autoAdjust="0"/>
  </p:normalViewPr>
  <p:slideViewPr>
    <p:cSldViewPr snapToGrid="0">
      <p:cViewPr>
        <p:scale>
          <a:sx n="90" d="100"/>
          <a:sy n="90" d="100"/>
        </p:scale>
        <p:origin x="-606" y="60"/>
      </p:cViewPr>
      <p:guideLst>
        <p:guide orient="horz" pos="2160"/>
        <p:guide pos="2880"/>
      </p:guideLst>
    </p:cSldViewPr>
  </p:slideViewPr>
  <p:outlineViewPr>
    <p:cViewPr>
      <p:scale>
        <a:sx n="33" d="100"/>
        <a:sy n="33" d="100"/>
      </p:scale>
      <p:origin x="0" y="288"/>
    </p:cViewPr>
  </p:outlineViewPr>
  <p:notesTextViewPr>
    <p:cViewPr>
      <p:scale>
        <a:sx n="100" d="100"/>
        <a:sy n="100" d="100"/>
      </p:scale>
      <p:origin x="0" y="0"/>
    </p:cViewPr>
  </p:notesTextViewPr>
  <p:sorterViewPr>
    <p:cViewPr>
      <p:scale>
        <a:sx n="100" d="100"/>
        <a:sy n="100" d="100"/>
      </p:scale>
      <p:origin x="0" y="56646"/>
    </p:cViewPr>
  </p:sorterViewPr>
  <p:notesViewPr>
    <p:cSldViewPr snapToGrid="0">
      <p:cViewPr varScale="1">
        <p:scale>
          <a:sx n="80" d="100"/>
          <a:sy n="80" d="100"/>
        </p:scale>
        <p:origin x="-214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65450" cy="492125"/>
          </a:xfrm>
          <a:prstGeom prst="rect">
            <a:avLst/>
          </a:prstGeom>
          <a:noFill/>
          <a:ln w="9525">
            <a:noFill/>
            <a:miter lim="800000"/>
            <a:headEnd/>
            <a:tailEnd/>
          </a:ln>
        </p:spPr>
        <p:txBody>
          <a:bodyPr vert="horz" wrap="square" lIns="92806" tIns="46404" rIns="92806" bIns="46404" numCol="1" anchor="t" anchorCtr="0" compatLnSpc="1">
            <a:prstTxWarp prst="textNoShape">
              <a:avLst/>
            </a:prstTxWarp>
          </a:bodyPr>
          <a:lstStyle>
            <a:lvl1pPr algn="l" defTabSz="925513" eaLnBrk="0" hangingPunct="0">
              <a:defRPr sz="1200" b="0"/>
            </a:lvl1pPr>
          </a:lstStyle>
          <a:p>
            <a:pPr>
              <a:defRPr/>
            </a:pPr>
            <a:endParaRPr lang="en-GB"/>
          </a:p>
        </p:txBody>
      </p:sp>
      <p:sp>
        <p:nvSpPr>
          <p:cNvPr id="3075" name="Rectangle 3"/>
          <p:cNvSpPr>
            <a:spLocks noGrp="1" noChangeArrowheads="1"/>
          </p:cNvSpPr>
          <p:nvPr>
            <p:ph type="dt" sz="quarter" idx="1"/>
          </p:nvPr>
        </p:nvSpPr>
        <p:spPr bwMode="auto">
          <a:xfrm>
            <a:off x="3856038" y="0"/>
            <a:ext cx="2967037" cy="492125"/>
          </a:xfrm>
          <a:prstGeom prst="rect">
            <a:avLst/>
          </a:prstGeom>
          <a:noFill/>
          <a:ln w="9525">
            <a:noFill/>
            <a:miter lim="800000"/>
            <a:headEnd/>
            <a:tailEnd/>
          </a:ln>
        </p:spPr>
        <p:txBody>
          <a:bodyPr vert="horz" wrap="square" lIns="92806" tIns="46404" rIns="92806" bIns="46404" numCol="1" anchor="t" anchorCtr="0" compatLnSpc="1">
            <a:prstTxWarp prst="textNoShape">
              <a:avLst/>
            </a:prstTxWarp>
          </a:bodyPr>
          <a:lstStyle>
            <a:lvl1pPr algn="r" defTabSz="925513" eaLnBrk="0" hangingPunct="0">
              <a:defRPr sz="1200" b="0"/>
            </a:lvl1pPr>
          </a:lstStyle>
          <a:p>
            <a:pPr>
              <a:defRPr/>
            </a:pPr>
            <a:endParaRPr lang="en-GB"/>
          </a:p>
        </p:txBody>
      </p:sp>
      <p:sp>
        <p:nvSpPr>
          <p:cNvPr id="3076" name="Rectangle 4"/>
          <p:cNvSpPr>
            <a:spLocks noGrp="1" noChangeArrowheads="1"/>
          </p:cNvSpPr>
          <p:nvPr>
            <p:ph type="ftr" sz="quarter" idx="2"/>
          </p:nvPr>
        </p:nvSpPr>
        <p:spPr bwMode="auto">
          <a:xfrm>
            <a:off x="0" y="9450388"/>
            <a:ext cx="2965450" cy="490537"/>
          </a:xfrm>
          <a:prstGeom prst="rect">
            <a:avLst/>
          </a:prstGeom>
          <a:noFill/>
          <a:ln w="9525">
            <a:noFill/>
            <a:miter lim="800000"/>
            <a:headEnd/>
            <a:tailEnd/>
          </a:ln>
        </p:spPr>
        <p:txBody>
          <a:bodyPr vert="horz" wrap="square" lIns="92806" tIns="46404" rIns="92806" bIns="46404" numCol="1" anchor="b" anchorCtr="0" compatLnSpc="1">
            <a:prstTxWarp prst="textNoShape">
              <a:avLst/>
            </a:prstTxWarp>
          </a:bodyPr>
          <a:lstStyle>
            <a:lvl1pPr algn="l" defTabSz="925513" eaLnBrk="0" hangingPunct="0">
              <a:defRPr sz="1200" b="0"/>
            </a:lvl1pPr>
          </a:lstStyle>
          <a:p>
            <a:pPr>
              <a:defRPr/>
            </a:pPr>
            <a:endParaRPr lang="en-GB"/>
          </a:p>
        </p:txBody>
      </p:sp>
      <p:sp>
        <p:nvSpPr>
          <p:cNvPr id="3077" name="Rectangle 5"/>
          <p:cNvSpPr>
            <a:spLocks noGrp="1" noChangeArrowheads="1"/>
          </p:cNvSpPr>
          <p:nvPr>
            <p:ph type="sldNum" sz="quarter" idx="3"/>
          </p:nvPr>
        </p:nvSpPr>
        <p:spPr bwMode="auto">
          <a:xfrm>
            <a:off x="3856038" y="9450388"/>
            <a:ext cx="2967037" cy="490537"/>
          </a:xfrm>
          <a:prstGeom prst="rect">
            <a:avLst/>
          </a:prstGeom>
          <a:noFill/>
          <a:ln w="9525">
            <a:noFill/>
            <a:miter lim="800000"/>
            <a:headEnd/>
            <a:tailEnd/>
          </a:ln>
        </p:spPr>
        <p:txBody>
          <a:bodyPr vert="horz" wrap="square" lIns="92806" tIns="46404" rIns="92806" bIns="46404" numCol="1" anchor="b" anchorCtr="0" compatLnSpc="1">
            <a:prstTxWarp prst="textNoShape">
              <a:avLst/>
            </a:prstTxWarp>
          </a:bodyPr>
          <a:lstStyle>
            <a:lvl1pPr algn="r" defTabSz="925513" eaLnBrk="0" hangingPunct="0">
              <a:defRPr sz="1200" b="0"/>
            </a:lvl1pPr>
          </a:lstStyle>
          <a:p>
            <a:pPr>
              <a:defRPr/>
            </a:pPr>
            <a:r>
              <a:rPr lang="en-US"/>
              <a:t>‹#›</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outerShdw blurRad="38100" dist="38100" dir="2700000" algn="tl">
                    <a:srgbClr val="C0C0C0"/>
                  </a:outerShdw>
                </a:effectLst>
              </a:defRPr>
            </a:lvl1pPr>
          </a:lstStyle>
          <a:p>
            <a:pPr>
              <a:defRPr/>
            </a:pPr>
            <a:endParaRPr lang="en-GB"/>
          </a:p>
        </p:txBody>
      </p:sp>
      <p:sp>
        <p:nvSpPr>
          <p:cNvPr id="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outerShdw blurRad="38100" dist="38100" dir="2700000" algn="tl">
                    <a:srgbClr val="C0C0C0"/>
                  </a:outerShdw>
                </a:effectLst>
              </a:defRPr>
            </a:lvl1pPr>
          </a:lstStyle>
          <a:p>
            <a:pPr>
              <a:defRPr/>
            </a:pPr>
            <a:endParaRPr lang="en-GB"/>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outerShdw blurRad="38100" dist="38100" dir="2700000" algn="tl">
                    <a:srgbClr val="C0C0C0"/>
                  </a:outerShdw>
                </a:effectLst>
              </a:defRPr>
            </a:lvl1pPr>
          </a:lstStyle>
          <a:p>
            <a:pPr>
              <a:defRPr/>
            </a:pPr>
            <a:endParaRPr lang="en-GB"/>
          </a:p>
        </p:txBody>
      </p:sp>
      <p:sp>
        <p:nvSpPr>
          <p:cNvPr id="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outerShdw blurRad="38100" dist="38100" dir="2700000" algn="tl">
                    <a:srgbClr val="C0C0C0"/>
                  </a:outerShdw>
                </a:effectLst>
              </a:defRPr>
            </a:lvl1pPr>
          </a:lstStyle>
          <a:p>
            <a:pPr>
              <a:defRPr/>
            </a:pPr>
            <a:r>
              <a:rPr lang="en-US"/>
              <a:t>‹#›</a:t>
            </a:r>
          </a:p>
        </p:txBody>
      </p:sp>
    </p:spTree>
  </p:cSld>
  <p:clrMap bg1="lt1" tx1="dk1" bg2="lt2" tx2="dk2" accent1="accent1" accent2="accent2" accent3="accent3" accent4="accent4" accent5="accent5" accent6="accent6" hlink="hlink" folHlink="folHlink"/>
  <p:notesStyle>
    <a:lvl1pPr algn="l" defTabSz="358775" rtl="0" eaLnBrk="0" fontAlgn="base" hangingPunct="0">
      <a:spcBef>
        <a:spcPct val="0"/>
      </a:spcBef>
      <a:spcAft>
        <a:spcPct val="0"/>
      </a:spcAft>
      <a:tabLst>
        <a:tab pos="358775" algn="l"/>
      </a:tabLst>
      <a:defRPr sz="1200" kern="1200">
        <a:solidFill>
          <a:schemeClr val="tx1"/>
        </a:solidFill>
        <a:latin typeface="+mn-lt"/>
        <a:ea typeface="+mn-ea"/>
        <a:cs typeface="+mn-cs"/>
      </a:defRPr>
    </a:lvl1pPr>
    <a:lvl2pPr marL="358775" indent="-358775" algn="l" defTabSz="358775" rtl="0" eaLnBrk="0" fontAlgn="base" hangingPunct="0">
      <a:spcBef>
        <a:spcPct val="0"/>
      </a:spcBef>
      <a:spcAft>
        <a:spcPct val="0"/>
      </a:spcAft>
      <a:buFont typeface="Courier New" pitchFamily="49" charset="0"/>
      <a:buChar char="o"/>
      <a:tabLst>
        <a:tab pos="358775" algn="l"/>
      </a:tabLst>
      <a:defRPr sz="1200" kern="1200">
        <a:solidFill>
          <a:schemeClr val="tx1"/>
        </a:solidFill>
        <a:latin typeface="+mn-lt"/>
        <a:ea typeface="+mn-ea"/>
        <a:cs typeface="+mn-cs"/>
      </a:defRPr>
    </a:lvl2pPr>
    <a:lvl3pPr marL="719138" indent="-358775" algn="l" defTabSz="358775" rtl="0" eaLnBrk="0" fontAlgn="base" hangingPunct="0">
      <a:spcBef>
        <a:spcPct val="0"/>
      </a:spcBef>
      <a:spcAft>
        <a:spcPct val="0"/>
      </a:spcAft>
      <a:buFont typeface="Wingdings" pitchFamily="2" charset="2"/>
      <a:buChar char="§"/>
      <a:tabLst>
        <a:tab pos="358775" algn="l"/>
      </a:tabLst>
      <a:defRPr sz="1200" kern="1200">
        <a:solidFill>
          <a:schemeClr val="tx1"/>
        </a:solidFill>
        <a:latin typeface="+mn-lt"/>
        <a:ea typeface="+mn-ea"/>
        <a:cs typeface="+mn-cs"/>
      </a:defRPr>
    </a:lvl3pPr>
    <a:lvl4pPr marL="1079500" indent="-358775" algn="l" defTabSz="358775" rtl="0" eaLnBrk="0" fontAlgn="base" hangingPunct="0">
      <a:spcBef>
        <a:spcPct val="0"/>
      </a:spcBef>
      <a:spcAft>
        <a:spcPct val="0"/>
      </a:spcAft>
      <a:buFont typeface="Calibri" pitchFamily="34" charset="0"/>
      <a:buChar char="–"/>
      <a:tabLst>
        <a:tab pos="358775" algn="l"/>
      </a:tabLst>
      <a:defRPr sz="1200" kern="1200">
        <a:solidFill>
          <a:schemeClr val="tx1"/>
        </a:solidFill>
        <a:latin typeface="+mn-lt"/>
        <a:ea typeface="+mn-ea"/>
        <a:cs typeface="+mn-cs"/>
      </a:defRPr>
    </a:lvl4pPr>
    <a:lvl5pPr marL="1439863" algn="l" defTabSz="358775" rtl="0" eaLnBrk="0" fontAlgn="base" hangingPunct="0">
      <a:spcBef>
        <a:spcPct val="0"/>
      </a:spcBef>
      <a:spcAft>
        <a:spcPct val="0"/>
      </a:spcAft>
      <a:tabLst>
        <a:tab pos="358775" algn="l"/>
      </a:tabLs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bwMode="auto">
          <a:xfrm>
            <a:off x="1144588" y="685800"/>
            <a:ext cx="4572000" cy="3429000"/>
          </a:xfrm>
          <a:prstGeom prst="rect">
            <a:avLst/>
          </a:prstGeom>
          <a:noFill/>
          <a:ln>
            <a:solidFill>
              <a:srgbClr val="000000"/>
            </a:solidFill>
            <a:miter lim="800000"/>
            <a:headEnd/>
            <a:tailEnd/>
          </a:ln>
        </p:spPr>
      </p:sp>
      <p:sp>
        <p:nvSpPr>
          <p:cNvPr id="14848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One or more Conditions and Results can be defined in a Decision Table.</a:t>
            </a:r>
          </a:p>
          <a:p>
            <a:r>
              <a:rPr lang="en-US" dirty="0" smtClean="0"/>
              <a:t>A</a:t>
            </a:r>
            <a:r>
              <a:rPr lang="en-US" baseline="0" dirty="0" smtClean="0"/>
              <a:t> Condition is made up of the following attributes: name, description, type and a Data Dictionary or alias.</a:t>
            </a:r>
          </a:p>
          <a:p>
            <a:r>
              <a:rPr lang="en-US" baseline="0" dirty="0" smtClean="0"/>
              <a:t>A Result is made up of a name, description and a type.</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A Decision uses the Condition(s)</a:t>
            </a:r>
            <a:r>
              <a:rPr lang="en-US" baseline="0" dirty="0" smtClean="0"/>
              <a:t> and Result(s) to form the logic in the Decision Table (rule).</a:t>
            </a:r>
          </a:p>
          <a:p>
            <a:r>
              <a:rPr lang="en-US" baseline="0" dirty="0" smtClean="0"/>
              <a:t>The Condition is effectively the “if” of the Decision and the Result is where a value is assigned to the Result(s).</a:t>
            </a:r>
          </a:p>
          <a:p>
            <a:r>
              <a:rPr lang="en-US" dirty="0" smtClean="0"/>
              <a:t>Start by clicking</a:t>
            </a:r>
            <a:r>
              <a:rPr lang="en-US" baseline="0" dirty="0" smtClean="0"/>
              <a:t> the “Add” Button to add a Decision.</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Assign</a:t>
            </a:r>
            <a:r>
              <a:rPr lang="en-US" baseline="0" dirty="0" smtClean="0"/>
              <a:t> values to each Result in the Decision Table “Decision”.</a:t>
            </a:r>
          </a:p>
          <a:p>
            <a:endParaRPr lang="en-US" baseline="0" dirty="0" smtClean="0"/>
          </a:p>
          <a:p>
            <a:r>
              <a:rPr lang="en-US" baseline="0" dirty="0" smtClean="0"/>
              <a:t>If the loan amounts less then ten thousand return .25, loan amounts between ten thousand and one hundred thousand return .50 and loan amounts over one hundred thousand return .75</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Test and</a:t>
            </a:r>
            <a:r>
              <a:rPr lang="en-US" baseline="0" dirty="0" smtClean="0"/>
              <a:t> validate the Decision tables decisions by selecting the “Validate Rules” link and add different values to see which rule, i.e. the Decision will be invoked for that value.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Add the Decision Tables Java Action to the Process Definition and then</a:t>
            </a:r>
            <a:r>
              <a:rPr lang="en-US" baseline="0" dirty="0" smtClean="0"/>
              <a:t> configure it.</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Configure the Decision Tables</a:t>
            </a:r>
            <a:r>
              <a:rPr lang="en-US" baseline="0" dirty="0" smtClean="0"/>
              <a:t> Java Action by mapping the Decision Tables Conditions and Results fields to the Process Definition’s UDAs.</a:t>
            </a:r>
          </a:p>
          <a:p>
            <a:r>
              <a:rPr lang="en-US" baseline="0" dirty="0" smtClean="0"/>
              <a:t>Map loanAmt to creditVolue and percent to assurance.</a:t>
            </a:r>
          </a:p>
          <a:p>
            <a:r>
              <a:rPr lang="en-US" baseline="0" dirty="0" smtClean="0"/>
              <a:t>Note only UDAs with the same type will be displayed for the Conditions and Results.</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The Decision Table is displayed on the Process Definition Diagram</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The Decision Table is displayed on the Process Definition Diagram</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a:normAutofit/>
          </a:bodyPr>
          <a:lstStyle/>
          <a:p>
            <a:pPr eaLnBrk="1" hangingPunct="1">
              <a:spcBef>
                <a:spcPct val="0"/>
              </a:spcBef>
            </a:pPr>
            <a:r>
              <a:rPr lang="en-US" dirty="0" smtClean="0">
                <a:latin typeface="Times New Roman"/>
              </a:rPr>
              <a:t>Business Rules the language the business speaks and understands.  Traditionally IT systems represent business rules as embedded programming logic. Changes in the business require changes to the IT System that result in increased costs and time to implement.  Through the use of a Business Rules engine imbedded programming logic is extracted out the application and replaced with rules that can be maintained outside of the application by business users.  When changes occur in the business rules the business user can make the changes and implement them with little interruption to the IT Systems.</a:t>
            </a:r>
          </a:p>
          <a:p>
            <a:pPr eaLnBrk="1" hangingPunct="1">
              <a:spcBef>
                <a:spcPct val="0"/>
              </a:spcBef>
            </a:pPr>
            <a:r>
              <a:rPr lang="en-US" dirty="0" smtClean="0">
                <a:latin typeface="Times New Roman"/>
              </a:rPr>
              <a:t>Interstage BPM supports integration into ILog and Fair Isaac Blaze Business rules engines and provides built Business Rules support through the use of Decision Tables.</a:t>
            </a:r>
          </a:p>
        </p:txBody>
      </p:sp>
      <p:sp>
        <p:nvSpPr>
          <p:cNvPr id="68612" name="Slide Number Placeholder 3"/>
          <p:cNvSpPr>
            <a:spLocks noGrp="1"/>
          </p:cNvSpPr>
          <p:nvPr>
            <p:ph type="sldNum" sz="quarter" idx="5"/>
          </p:nvPr>
        </p:nvSpPr>
        <p:spPr bwMode="auto">
          <a:noFill/>
          <a:ln>
            <a:miter lim="800000"/>
            <a:headEnd/>
            <a:tailEnd/>
          </a:ln>
        </p:spPr>
        <p:txBody>
          <a:bodyPr/>
          <a:lstStyle/>
          <a:p>
            <a:fld id="{08F8DF21-9806-4D21-AF61-251737F9D80C}" type="slidenum">
              <a:rPr lang="en-US" altLang="ja-JP" smtClean="0"/>
              <a:pPr/>
              <a:t>2</a:t>
            </a:fld>
            <a:endParaRPr lang="en-US"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View Decision Tables</a:t>
            </a:r>
            <a:r>
              <a:rPr lang="en-US" baseline="0" dirty="0" smtClean="0"/>
              <a:t> and their configurations in Interstage BPM Console</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Rot="1" noChangeAspect="1" noChangeArrowheads="1" noTextEdit="1"/>
          </p:cNvSpPr>
          <p:nvPr>
            <p:ph type="sldImg"/>
          </p:nvPr>
        </p:nvSpPr>
        <p:spPr bwMode="auto">
          <a:xfrm>
            <a:off x="1146175" y="687388"/>
            <a:ext cx="4567238" cy="3425825"/>
          </a:xfrm>
          <a:prstGeom prst="rect">
            <a:avLst/>
          </a:prstGeom>
          <a:solidFill>
            <a:srgbClr val="FFFFFF"/>
          </a:solidFill>
          <a:ln>
            <a:solidFill>
              <a:srgbClr val="000000"/>
            </a:solidFill>
            <a:miter lim="800000"/>
            <a:headEnd/>
            <a:tailEnd/>
          </a:ln>
        </p:spPr>
      </p:sp>
      <p:sp>
        <p:nvSpPr>
          <p:cNvPr id="272387" name="Rectangle 3"/>
          <p:cNvSpPr>
            <a:spLocks noGrp="1" noChangeArrowheads="1"/>
          </p:cNvSpPr>
          <p:nvPr>
            <p:ph type="body" idx="1"/>
          </p:nvPr>
        </p:nvSpPr>
        <p:spPr bwMode="auto">
          <a:xfrm>
            <a:off x="914935" y="4342524"/>
            <a:ext cx="5028132" cy="4114507"/>
          </a:xfrm>
          <a:prstGeom prst="rect">
            <a:avLst/>
          </a:prstGeom>
          <a:solidFill>
            <a:srgbClr val="FFFFFF"/>
          </a:solidFill>
          <a:ln>
            <a:solidFill>
              <a:srgbClr val="000000"/>
            </a:solidFill>
            <a:miter lim="800000"/>
            <a:headEnd/>
            <a:tailEnd/>
          </a:ln>
        </p:spPr>
        <p:txBody>
          <a:bodyPr lIns="92971" tIns="46485" rIns="92971" bIns="46485"/>
          <a:lstStyle/>
          <a:p>
            <a:pPr eaLnBrk="1" hangingPunct="1"/>
            <a:endParaRPr lang="en-GB" dirty="0"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68611" name="Notes Placeholder 2"/>
          <p:cNvSpPr>
            <a:spLocks noGrp="1"/>
          </p:cNvSpPr>
          <p:nvPr>
            <p:ph type="body" idx="1"/>
          </p:nvPr>
        </p:nvSpPr>
        <p:spPr bwMode="auto">
          <a:noFill/>
        </p:spPr>
        <p:txBody>
          <a:bodyPr>
            <a:normAutofit/>
          </a:bodyPr>
          <a:lstStyle/>
          <a:p>
            <a:pPr eaLnBrk="1" hangingPunct="1">
              <a:spcBef>
                <a:spcPct val="0"/>
              </a:spcBef>
            </a:pPr>
            <a:r>
              <a:rPr lang="en-US" dirty="0" smtClean="0">
                <a:latin typeface="Times New Roman"/>
              </a:rPr>
              <a:t>Business Rules the language the business speaks and understands.  Traditionally IT systems represent business rules as embedded programming logic. Changes in the business require changes to the IT System that result in increased costs and time to implement.  Through the use of a Business Rules engine imbedded programming logic is extracted out the application and replaced with rules that can be maintained outside of the application by business users.  When changes occur in the business rules the business user can make the changes and implement them with little interruption to the IT Systems.</a:t>
            </a:r>
          </a:p>
          <a:p>
            <a:pPr eaLnBrk="1" hangingPunct="1">
              <a:spcBef>
                <a:spcPct val="0"/>
              </a:spcBef>
            </a:pPr>
            <a:r>
              <a:rPr lang="en-US" dirty="0" smtClean="0">
                <a:latin typeface="Times New Roman"/>
              </a:rPr>
              <a:t>Interstage BPM supports integration into ILog and Fair Isaac Blaze Business rules engines and provides built Business Rules support through the use of Decision Tables.</a:t>
            </a:r>
          </a:p>
        </p:txBody>
      </p:sp>
      <p:sp>
        <p:nvSpPr>
          <p:cNvPr id="68612" name="Slide Number Placeholder 3"/>
          <p:cNvSpPr>
            <a:spLocks noGrp="1"/>
          </p:cNvSpPr>
          <p:nvPr>
            <p:ph type="sldNum" sz="quarter" idx="5"/>
          </p:nvPr>
        </p:nvSpPr>
        <p:spPr bwMode="auto">
          <a:noFill/>
          <a:ln>
            <a:miter lim="800000"/>
            <a:headEnd/>
            <a:tailEnd/>
          </a:ln>
        </p:spPr>
        <p:txBody>
          <a:bodyPr/>
          <a:lstStyle/>
          <a:p>
            <a:fld id="{08F8DF21-9806-4D21-AF61-251737F9D80C}"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43000" y="685800"/>
            <a:ext cx="4572000" cy="3429000"/>
          </a:xfrm>
          <a:ln/>
        </p:spPr>
      </p:sp>
      <p:sp>
        <p:nvSpPr>
          <p:cNvPr id="54275" name="Notes Placeholder 2"/>
          <p:cNvSpPr>
            <a:spLocks noGrp="1"/>
          </p:cNvSpPr>
          <p:nvPr>
            <p:ph type="body" idx="1"/>
          </p:nvPr>
        </p:nvSpPr>
        <p:spPr>
          <a:noFill/>
          <a:ln/>
        </p:spPr>
        <p:txBody>
          <a:bodyPr/>
          <a:lstStyle/>
          <a:p>
            <a:r>
              <a:rPr lang="en-US" dirty="0" smtClean="0">
                <a:latin typeface="Times New Roman"/>
              </a:rPr>
              <a:t>Interstage BPM provides native support for:</a:t>
            </a:r>
          </a:p>
          <a:p>
            <a:pPr lvl="1"/>
            <a:r>
              <a:rPr lang="en-US" dirty="0" smtClean="0">
                <a:latin typeface="Times New Roman"/>
              </a:rPr>
              <a:t>JRules from iLog;</a:t>
            </a:r>
          </a:p>
          <a:p>
            <a:pPr lvl="1"/>
            <a:r>
              <a:rPr lang="en-US" dirty="0" smtClean="0">
                <a:latin typeface="Times New Roman"/>
              </a:rPr>
              <a:t>Blaze Advisor from Fair Isaac; and</a:t>
            </a:r>
          </a:p>
          <a:p>
            <a:pPr lvl="1"/>
            <a:r>
              <a:rPr lang="en-US" dirty="0" smtClean="0">
                <a:latin typeface="Times New Roman"/>
              </a:rPr>
              <a:t>its own Decision Tables.</a:t>
            </a:r>
          </a:p>
          <a:p>
            <a:endParaRPr lang="en-US" dirty="0" smtClean="0">
              <a:latin typeface="Times New Roman"/>
            </a:endParaRPr>
          </a:p>
          <a:p>
            <a:r>
              <a:rPr lang="en-US" dirty="0" smtClean="0">
                <a:latin typeface="Times New Roman"/>
              </a:rPr>
              <a:t>Rules are selected from the Rules Actions dialog in the Action Set tab for many of the Interstage BPM nodes.</a:t>
            </a:r>
          </a:p>
        </p:txBody>
      </p:sp>
      <p:sp>
        <p:nvSpPr>
          <p:cNvPr id="4" name="Slide Number Placeholder 3"/>
          <p:cNvSpPr>
            <a:spLocks noGrp="1"/>
          </p:cNvSpPr>
          <p:nvPr>
            <p:ph type="sldNum" sz="quarter" idx="5"/>
          </p:nvPr>
        </p:nvSpPr>
        <p:spPr/>
        <p:txBody>
          <a:bodyPr/>
          <a:lstStyle/>
          <a:p>
            <a:pPr>
              <a:defRPr/>
            </a:pPr>
            <a:fld id="{7CC1F6AD-B06C-4A4F-821F-D612671905C1}" type="slidenum">
              <a:rPr lang="en-US">
                <a:latin typeface="Times New Roman"/>
              </a:rPr>
              <a:pPr>
                <a:defRPr/>
              </a:pPr>
              <a:t>4</a:t>
            </a:fld>
            <a:endParaRPr lang="en-US" dirty="0">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143000" y="685800"/>
            <a:ext cx="4572000" cy="3429000"/>
          </a:xfrm>
          <a:ln/>
        </p:spPr>
      </p:sp>
      <p:sp>
        <p:nvSpPr>
          <p:cNvPr id="113667" name="Notes Placeholder 2"/>
          <p:cNvSpPr>
            <a:spLocks noGrp="1"/>
          </p:cNvSpPr>
          <p:nvPr>
            <p:ph type="body" idx="1"/>
          </p:nvPr>
        </p:nvSpPr>
        <p:spPr>
          <a:noFill/>
          <a:ln/>
        </p:spPr>
        <p:txBody>
          <a:bodyPr/>
          <a:lstStyle/>
          <a:p>
            <a:r>
              <a:rPr lang="en-US" dirty="0" smtClean="0">
                <a:latin typeface="Times New Roman"/>
              </a:rPr>
              <a:t>Decision tables are another method of decision making. </a:t>
            </a:r>
          </a:p>
          <a:p>
            <a:endParaRPr lang="en-US" dirty="0" smtClean="0">
              <a:latin typeface="Times New Roman"/>
            </a:endParaRPr>
          </a:p>
          <a:p>
            <a:r>
              <a:rPr lang="en-US" dirty="0" smtClean="0">
                <a:latin typeface="Times New Roman"/>
              </a:rPr>
              <a:t>In Interstage BPM Studio:</a:t>
            </a:r>
          </a:p>
          <a:p>
            <a:pPr lvl="1"/>
            <a:r>
              <a:rPr lang="en-US" dirty="0" smtClean="0">
                <a:latin typeface="Times New Roman"/>
              </a:rPr>
              <a:t>Decision Tables allow users to create advanced rules without programming;</a:t>
            </a:r>
          </a:p>
          <a:p>
            <a:pPr lvl="1"/>
            <a:r>
              <a:rPr lang="en-US" dirty="0" smtClean="0">
                <a:latin typeface="Times New Roman"/>
              </a:rPr>
              <a:t>one or more Decision Tables are contained  in a Rule Set; and</a:t>
            </a:r>
          </a:p>
          <a:p>
            <a:pPr lvl="1"/>
            <a:r>
              <a:rPr lang="en-US" dirty="0" smtClean="0">
                <a:latin typeface="Times New Roman"/>
              </a:rPr>
              <a:t>one or more Rule Sets are contained in an Application.</a:t>
            </a:r>
          </a:p>
          <a:p>
            <a:pPr lvl="1">
              <a:buFont typeface="Courier New" pitchFamily="49" charset="0"/>
              <a:buNone/>
            </a:pPr>
            <a:endParaRPr lang="en-US" dirty="0" smtClean="0">
              <a:latin typeface="Times New Roman"/>
            </a:endParaRPr>
          </a:p>
          <a:p>
            <a:pPr lvl="1">
              <a:buFont typeface="Courier New" pitchFamily="49" charset="0"/>
              <a:buNone/>
            </a:pPr>
            <a:r>
              <a:rPr lang="en-US" dirty="0" smtClean="0">
                <a:latin typeface="Times New Roman"/>
              </a:rPr>
              <a:t>Decision Tables examples …</a:t>
            </a:r>
          </a:p>
          <a:p>
            <a:endParaRPr lang="en-US" dirty="0" smtClean="0">
              <a:latin typeface="Times New Roman"/>
            </a:endParaRPr>
          </a:p>
        </p:txBody>
      </p:sp>
      <p:sp>
        <p:nvSpPr>
          <p:cNvPr id="4" name="Slide Number Placeholder 3"/>
          <p:cNvSpPr>
            <a:spLocks noGrp="1"/>
          </p:cNvSpPr>
          <p:nvPr>
            <p:ph type="sldNum" sz="quarter" idx="5"/>
          </p:nvPr>
        </p:nvSpPr>
        <p:spPr/>
        <p:txBody>
          <a:bodyPr/>
          <a:lstStyle/>
          <a:p>
            <a:pPr>
              <a:defRPr/>
            </a:pPr>
            <a:fld id="{FECE795C-2E50-4A24-9FC0-E04B876396BB}" type="slidenum">
              <a:rPr lang="en-US">
                <a:latin typeface="Times New Roman"/>
              </a:rPr>
              <a:pPr>
                <a:defRPr/>
              </a:pPr>
              <a:t>5</a:t>
            </a:fld>
            <a:endParaRPr lang="en-US" dirty="0">
              <a:latin typeface="Times New Roman"/>
            </a:endParaRPr>
          </a:p>
        </p:txBody>
      </p:sp>
      <p:sp>
        <p:nvSpPr>
          <p:cNvPr id="5" name="Date Placeholder 4"/>
          <p:cNvSpPr>
            <a:spLocks noGrp="1"/>
          </p:cNvSpPr>
          <p:nvPr>
            <p:ph type="dt" sz="quarter" idx="1"/>
          </p:nvPr>
        </p:nvSpPr>
        <p:spPr/>
        <p:txBody>
          <a:bodyPr/>
          <a:lstStyle/>
          <a:p>
            <a:pPr>
              <a:defRPr/>
            </a:pPr>
            <a:fld id="{B9728CA3-16E9-4101-83B4-D988E8041B08}" type="datetime1">
              <a:rPr lang="en-US" smtClean="0">
                <a:latin typeface="Times New Roman"/>
              </a:rPr>
              <a:pPr>
                <a:defRPr/>
              </a:pPr>
              <a:t>3/12/2012</a:t>
            </a:fld>
            <a:endParaRPr lang="en-US" dirty="0">
              <a:latin typeface="Times New Roman"/>
            </a:endParaRPr>
          </a:p>
        </p:txBody>
      </p:sp>
      <p:sp>
        <p:nvSpPr>
          <p:cNvPr id="6" name="Footer Placeholder 5"/>
          <p:cNvSpPr>
            <a:spLocks noGrp="1"/>
          </p:cNvSpPr>
          <p:nvPr>
            <p:ph type="ftr" sz="quarter" idx="4"/>
          </p:nvPr>
        </p:nvSpPr>
        <p:spPr/>
        <p:txBody>
          <a:bodyPr/>
          <a:lstStyle/>
          <a:p>
            <a:pPr>
              <a:defRPr/>
            </a:pPr>
            <a:endParaRPr lang="en-GB" dirty="0"/>
          </a:p>
        </p:txBody>
      </p:sp>
      <p:sp>
        <p:nvSpPr>
          <p:cNvPr id="7" name="Header Placeholder 6"/>
          <p:cNvSpPr>
            <a:spLocks noGrp="1"/>
          </p:cNvSpPr>
          <p:nvPr>
            <p:ph type="hdr" sz="quarter"/>
          </p:nvPr>
        </p:nvSpPr>
        <p:spPr/>
        <p:txBody>
          <a:bodyPr/>
          <a:lstStyle/>
          <a:p>
            <a:pPr>
              <a:defRPr/>
            </a:pPr>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1143000" y="685800"/>
            <a:ext cx="4572000" cy="3429000"/>
          </a:xfrm>
          <a:ln/>
        </p:spPr>
      </p:sp>
      <p:sp>
        <p:nvSpPr>
          <p:cNvPr id="114691" name="Notes Placeholder 2"/>
          <p:cNvSpPr>
            <a:spLocks noGrp="1"/>
          </p:cNvSpPr>
          <p:nvPr>
            <p:ph type="body" idx="1"/>
          </p:nvPr>
        </p:nvSpPr>
        <p:spPr>
          <a:noFill/>
          <a:ln/>
        </p:spPr>
        <p:txBody>
          <a:bodyPr/>
          <a:lstStyle/>
          <a:p>
            <a:r>
              <a:rPr lang="en-US" dirty="0" smtClean="0">
                <a:latin typeface="Times New Roman"/>
              </a:rPr>
              <a:t>The Decision Table editor is part of Interstage BPM Studio. It provides the facilities to:</a:t>
            </a:r>
          </a:p>
          <a:p>
            <a:pPr lvl="1"/>
            <a:r>
              <a:rPr lang="en-US" dirty="0" smtClean="0">
                <a:latin typeface="Times New Roman"/>
              </a:rPr>
              <a:t>create and manage Decision Tables; and</a:t>
            </a:r>
          </a:p>
          <a:p>
            <a:pPr lvl="1"/>
            <a:r>
              <a:rPr lang="en-US" dirty="0" smtClean="0">
                <a:latin typeface="Times New Roman"/>
              </a:rPr>
              <a:t>validate the business rules that they contain.</a:t>
            </a:r>
          </a:p>
          <a:p>
            <a:pPr lvl="1">
              <a:buFont typeface="Courier New" pitchFamily="49" charset="0"/>
              <a:buNone/>
            </a:pPr>
            <a:endParaRPr lang="en-US" dirty="0" smtClean="0">
              <a:latin typeface="Times New Roman"/>
            </a:endParaRPr>
          </a:p>
          <a:p>
            <a:pPr lvl="1">
              <a:buFont typeface="Courier New" pitchFamily="49" charset="0"/>
              <a:buNone/>
            </a:pPr>
            <a:r>
              <a:rPr lang="en-US" dirty="0" smtClean="0">
                <a:latin typeface="Times New Roman"/>
              </a:rPr>
              <a:t>This slide shows the Decision Table Editor.</a:t>
            </a:r>
          </a:p>
        </p:txBody>
      </p:sp>
      <p:sp>
        <p:nvSpPr>
          <p:cNvPr id="4" name="Slide Number Placeholder 3"/>
          <p:cNvSpPr>
            <a:spLocks noGrp="1"/>
          </p:cNvSpPr>
          <p:nvPr>
            <p:ph type="sldNum" sz="quarter" idx="5"/>
          </p:nvPr>
        </p:nvSpPr>
        <p:spPr/>
        <p:txBody>
          <a:bodyPr/>
          <a:lstStyle/>
          <a:p>
            <a:pPr>
              <a:defRPr/>
            </a:pPr>
            <a:fld id="{9CA35B6B-0502-4897-9F22-8D6F8D338A93}" type="slidenum">
              <a:rPr lang="en-US">
                <a:latin typeface="Times New Roman"/>
              </a:rPr>
              <a:pPr>
                <a:defRPr/>
              </a:pPr>
              <a:t>6</a:t>
            </a:fld>
            <a:endParaRPr lang="en-US" dirty="0">
              <a:latin typeface="Times New Roman"/>
            </a:endParaRPr>
          </a:p>
        </p:txBody>
      </p:sp>
      <p:sp>
        <p:nvSpPr>
          <p:cNvPr id="5" name="Date Placeholder 4"/>
          <p:cNvSpPr>
            <a:spLocks noGrp="1"/>
          </p:cNvSpPr>
          <p:nvPr>
            <p:ph type="dt" sz="quarter" idx="1"/>
          </p:nvPr>
        </p:nvSpPr>
        <p:spPr/>
        <p:txBody>
          <a:bodyPr/>
          <a:lstStyle/>
          <a:p>
            <a:pPr>
              <a:defRPr/>
            </a:pPr>
            <a:fld id="{C628D4C3-5AEA-43C9-A12B-D07853E164D9}" type="datetime1">
              <a:rPr lang="en-US" smtClean="0">
                <a:latin typeface="Times New Roman"/>
              </a:rPr>
              <a:pPr>
                <a:defRPr/>
              </a:pPr>
              <a:t>3/12/2012</a:t>
            </a:fld>
            <a:endParaRPr lang="en-US" dirty="0">
              <a:latin typeface="Times New Roman"/>
            </a:endParaRPr>
          </a:p>
        </p:txBody>
      </p:sp>
      <p:sp>
        <p:nvSpPr>
          <p:cNvPr id="6" name="Footer Placeholder 5"/>
          <p:cNvSpPr>
            <a:spLocks noGrp="1"/>
          </p:cNvSpPr>
          <p:nvPr>
            <p:ph type="ftr" sz="quarter" idx="4"/>
          </p:nvPr>
        </p:nvSpPr>
        <p:spPr/>
        <p:txBody>
          <a:bodyPr/>
          <a:lstStyle/>
          <a:p>
            <a:pPr>
              <a:defRPr/>
            </a:pPr>
            <a:endParaRPr lang="en-GB" dirty="0"/>
          </a:p>
        </p:txBody>
      </p:sp>
      <p:sp>
        <p:nvSpPr>
          <p:cNvPr id="7" name="Header Placeholder 6"/>
          <p:cNvSpPr>
            <a:spLocks noGrp="1"/>
          </p:cNvSpPr>
          <p:nvPr>
            <p:ph type="hdr" sz="quarter"/>
          </p:nvPr>
        </p:nvSpPr>
        <p:spPr/>
        <p:txBody>
          <a:bodyPr/>
          <a:lstStyle/>
          <a:p>
            <a:pPr>
              <a:defRPr/>
            </a:pPr>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68291" name="Notes Placeholder 2"/>
          <p:cNvSpPr>
            <a:spLocks noGrp="1"/>
          </p:cNvSpPr>
          <p:nvPr>
            <p:ph type="body" idx="1"/>
          </p:nvPr>
        </p:nvSpPr>
        <p:spPr bwMode="auto">
          <a:xfrm>
            <a:off x="685800" y="4343985"/>
            <a:ext cx="5486400" cy="4114508"/>
          </a:xfrm>
          <a:prstGeom prst="rect">
            <a:avLst/>
          </a:prstGeom>
          <a:noFill/>
          <a:ln>
            <a:miter lim="800000"/>
            <a:headEnd/>
            <a:tailEnd/>
          </a:ln>
        </p:spPr>
        <p:txBody>
          <a:bodyPr/>
          <a:lstStyle/>
          <a:p>
            <a:r>
              <a:rPr lang="en-US" dirty="0" smtClean="0"/>
              <a:t>Decision Table a</a:t>
            </a:r>
            <a:r>
              <a:rPr lang="en-US" baseline="0" dirty="0" smtClean="0"/>
              <a:t> </a:t>
            </a:r>
            <a:r>
              <a:rPr lang="en-US" dirty="0" smtClean="0"/>
              <a:t>e nested inside Rule Sets and Rule Sets reside in the Rules folder</a:t>
            </a:r>
            <a:r>
              <a:rPr lang="en-US" baseline="0" dirty="0" smtClean="0"/>
              <a:t> which is contained in the Workflow Application. The Rule Set along with the Decision tables within it are available to all the Process Definitions in the Workflow application.</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985"/>
            <a:ext cx="5486400" cy="4114508"/>
          </a:xfrm>
          <a:prstGeom prst="rect">
            <a:avLst/>
          </a:prstGeom>
        </p:spPr>
        <p:txBody>
          <a:bodyPr>
            <a:normAutofit/>
          </a:bodyPr>
          <a:lstStyle/>
          <a:p>
            <a:r>
              <a:rPr lang="en-US" dirty="0" smtClean="0"/>
              <a:t>To</a:t>
            </a:r>
            <a:r>
              <a:rPr lang="en-US" baseline="0" dirty="0" smtClean="0"/>
              <a:t> create a Decision Table start by selecting the Rule Set folder to relate the rule to and then select Decision Table from the pop-up menu.</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70339" name="Notes Placeholder 2"/>
          <p:cNvSpPr>
            <a:spLocks noGrp="1"/>
          </p:cNvSpPr>
          <p:nvPr>
            <p:ph type="body" idx="1"/>
          </p:nvPr>
        </p:nvSpPr>
        <p:spPr bwMode="auto">
          <a:xfrm>
            <a:off x="685800" y="4343985"/>
            <a:ext cx="5486400" cy="4114508"/>
          </a:xfrm>
          <a:prstGeom prst="rect">
            <a:avLst/>
          </a:prstGeom>
          <a:noFill/>
          <a:ln>
            <a:miter lim="800000"/>
            <a:headEnd/>
            <a:tailEnd/>
          </a:ln>
        </p:spPr>
        <p:txBody>
          <a:bodyPr/>
          <a:lstStyle/>
          <a:p>
            <a:r>
              <a:rPr lang="en-US" dirty="0" smtClean="0"/>
              <a:t>A</a:t>
            </a:r>
            <a:r>
              <a:rPr lang="en-US" baseline="0" dirty="0" smtClean="0"/>
              <a:t> Decision Table is made up of the following elements: Name, Description, Conditions, Results and list of Decisions.</a:t>
            </a:r>
          </a:p>
          <a:p>
            <a:r>
              <a:rPr lang="en-US" baseline="0" dirty="0" smtClean="0"/>
              <a:t>The name and description are self explanatory on the next slides will define the Conditions, Results and Decisions.</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rotWithShape="0">
          <a:gsLst>
            <a:gs pos="0">
              <a:srgbClr val="B2C1DB"/>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4" name="AutoShape 4"/>
          <p:cNvSpPr>
            <a:spLocks/>
          </p:cNvSpPr>
          <p:nvPr/>
        </p:nvSpPr>
        <p:spPr bwMode="gray">
          <a:xfrm>
            <a:off x="4978400" y="974725"/>
            <a:ext cx="4165600" cy="3306763"/>
          </a:xfrm>
          <a:custGeom>
            <a:avLst/>
            <a:gdLst>
              <a:gd name="T0" fmla="*/ 4165600 w 1929"/>
              <a:gd name="T1" fmla="*/ 813706 h 1528"/>
              <a:gd name="T2" fmla="*/ 2945505 w 1929"/>
              <a:gd name="T3" fmla="*/ 0 h 1528"/>
              <a:gd name="T4" fmla="*/ 1900326 w 1929"/>
              <a:gd name="T5" fmla="*/ 534536 h 1528"/>
              <a:gd name="T6" fmla="*/ 1900326 w 1929"/>
              <a:gd name="T7" fmla="*/ 1333093 h 1528"/>
              <a:gd name="T8" fmla="*/ 2945505 w 1929"/>
              <a:gd name="T9" fmla="*/ 422002 h 1528"/>
              <a:gd name="T10" fmla="*/ 3856797 w 1929"/>
              <a:gd name="T11" fmla="*/ 1343914 h 1528"/>
              <a:gd name="T12" fmla="*/ 2945505 w 1929"/>
              <a:gd name="T13" fmla="*/ 2255005 h 1528"/>
              <a:gd name="T14" fmla="*/ 2353813 w 1929"/>
              <a:gd name="T15" fmla="*/ 2038593 h 1528"/>
              <a:gd name="T16" fmla="*/ 1734047 w 1929"/>
              <a:gd name="T17" fmla="*/ 1385032 h 1528"/>
              <a:gd name="T18" fmla="*/ 1079730 w 1929"/>
              <a:gd name="T19" fmla="*/ 1164292 h 1528"/>
              <a:gd name="T20" fmla="*/ 2159 w 1929"/>
              <a:gd name="T21" fmla="*/ 2237692 h 1528"/>
              <a:gd name="T22" fmla="*/ 1079730 w 1929"/>
              <a:gd name="T23" fmla="*/ 3306763 h 1528"/>
              <a:gd name="T24" fmla="*/ 1900326 w 1929"/>
              <a:gd name="T25" fmla="*/ 2932372 h 1528"/>
              <a:gd name="T26" fmla="*/ 1900326 w 1929"/>
              <a:gd name="T27" fmla="*/ 2341569 h 1528"/>
              <a:gd name="T28" fmla="*/ 1390693 w 1929"/>
              <a:gd name="T29" fmla="*/ 2841479 h 1528"/>
              <a:gd name="T30" fmla="*/ 1079730 w 1929"/>
              <a:gd name="T31" fmla="*/ 2906402 h 1528"/>
              <a:gd name="T32" fmla="*/ 403819 w 1929"/>
              <a:gd name="T33" fmla="*/ 2237692 h 1528"/>
              <a:gd name="T34" fmla="*/ 1079730 w 1929"/>
              <a:gd name="T35" fmla="*/ 1564653 h 1528"/>
              <a:gd name="T36" fmla="*/ 1554812 w 1929"/>
              <a:gd name="T37" fmla="*/ 1761587 h 1528"/>
              <a:gd name="T38" fmla="*/ 1975907 w 1929"/>
              <a:gd name="T39" fmla="*/ 2244184 h 1528"/>
              <a:gd name="T40" fmla="*/ 2945505 w 1929"/>
              <a:gd name="T41" fmla="*/ 2670514 h 1528"/>
              <a:gd name="T42" fmla="*/ 4165600 w 1929"/>
              <a:gd name="T43" fmla="*/ 1871957 h 1528"/>
              <a:gd name="T44" fmla="*/ 4165600 w 1929"/>
              <a:gd name="T45" fmla="*/ 813706 h 15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29"/>
              <a:gd name="T70" fmla="*/ 0 h 1528"/>
              <a:gd name="T71" fmla="*/ 1929 w 1929"/>
              <a:gd name="T72" fmla="*/ 1528 h 15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29" h="1528">
                <a:moveTo>
                  <a:pt x="1929" y="376"/>
                </a:moveTo>
                <a:cubicBezTo>
                  <a:pt x="1834" y="156"/>
                  <a:pt x="1616" y="0"/>
                  <a:pt x="1364" y="0"/>
                </a:cubicBezTo>
                <a:cubicBezTo>
                  <a:pt x="1167" y="0"/>
                  <a:pt x="993" y="103"/>
                  <a:pt x="880" y="247"/>
                </a:cubicBezTo>
                <a:cubicBezTo>
                  <a:pt x="880" y="616"/>
                  <a:pt x="880" y="616"/>
                  <a:pt x="880" y="616"/>
                </a:cubicBezTo>
                <a:cubicBezTo>
                  <a:pt x="966" y="382"/>
                  <a:pt x="1121" y="195"/>
                  <a:pt x="1364" y="195"/>
                </a:cubicBezTo>
                <a:cubicBezTo>
                  <a:pt x="1597" y="195"/>
                  <a:pt x="1787" y="388"/>
                  <a:pt x="1786" y="621"/>
                </a:cubicBezTo>
                <a:cubicBezTo>
                  <a:pt x="1785" y="854"/>
                  <a:pt x="1597" y="1043"/>
                  <a:pt x="1364" y="1042"/>
                </a:cubicBezTo>
                <a:cubicBezTo>
                  <a:pt x="1260" y="1042"/>
                  <a:pt x="1164" y="1004"/>
                  <a:pt x="1090" y="942"/>
                </a:cubicBezTo>
                <a:cubicBezTo>
                  <a:pt x="999" y="871"/>
                  <a:pt x="898" y="720"/>
                  <a:pt x="803" y="640"/>
                </a:cubicBezTo>
                <a:cubicBezTo>
                  <a:pt x="731" y="577"/>
                  <a:pt x="615" y="538"/>
                  <a:pt x="500" y="538"/>
                </a:cubicBezTo>
                <a:cubicBezTo>
                  <a:pt x="226" y="537"/>
                  <a:pt x="1" y="754"/>
                  <a:pt x="1" y="1034"/>
                </a:cubicBezTo>
                <a:cubicBezTo>
                  <a:pt x="0" y="1309"/>
                  <a:pt x="226" y="1527"/>
                  <a:pt x="500" y="1528"/>
                </a:cubicBezTo>
                <a:cubicBezTo>
                  <a:pt x="655" y="1528"/>
                  <a:pt x="789" y="1466"/>
                  <a:pt x="880" y="1355"/>
                </a:cubicBezTo>
                <a:cubicBezTo>
                  <a:pt x="880" y="1082"/>
                  <a:pt x="880" y="1082"/>
                  <a:pt x="880" y="1082"/>
                </a:cubicBezTo>
                <a:cubicBezTo>
                  <a:pt x="832" y="1168"/>
                  <a:pt x="733" y="1276"/>
                  <a:pt x="644" y="1313"/>
                </a:cubicBezTo>
                <a:cubicBezTo>
                  <a:pt x="600" y="1331"/>
                  <a:pt x="554" y="1343"/>
                  <a:pt x="500" y="1343"/>
                </a:cubicBezTo>
                <a:cubicBezTo>
                  <a:pt x="329" y="1343"/>
                  <a:pt x="187" y="1210"/>
                  <a:pt x="187" y="1034"/>
                </a:cubicBezTo>
                <a:cubicBezTo>
                  <a:pt x="187" y="872"/>
                  <a:pt x="318" y="722"/>
                  <a:pt x="500" y="723"/>
                </a:cubicBezTo>
                <a:cubicBezTo>
                  <a:pt x="586" y="723"/>
                  <a:pt x="663" y="758"/>
                  <a:pt x="720" y="814"/>
                </a:cubicBezTo>
                <a:cubicBezTo>
                  <a:pt x="779" y="871"/>
                  <a:pt x="871" y="990"/>
                  <a:pt x="915" y="1037"/>
                </a:cubicBezTo>
                <a:cubicBezTo>
                  <a:pt x="1026" y="1158"/>
                  <a:pt x="1187" y="1233"/>
                  <a:pt x="1364" y="1234"/>
                </a:cubicBezTo>
                <a:cubicBezTo>
                  <a:pt x="1617" y="1234"/>
                  <a:pt x="1834" y="1082"/>
                  <a:pt x="1929" y="865"/>
                </a:cubicBezTo>
                <a:lnTo>
                  <a:pt x="1929" y="376"/>
                </a:lnTo>
                <a:close/>
              </a:path>
            </a:pathLst>
          </a:custGeom>
          <a:solidFill>
            <a:srgbClr val="C9C9C9"/>
          </a:solidFill>
          <a:ln w="9525">
            <a:noFill/>
            <a:round/>
            <a:headEnd/>
            <a:tailEnd/>
          </a:ln>
        </p:spPr>
        <p:txBody>
          <a:bodyPr/>
          <a:lstStyle/>
          <a:p>
            <a:pPr>
              <a:defRPr/>
            </a:pPr>
            <a:endParaRPr lang="en-US" dirty="0">
              <a:latin typeface="+mn-lt"/>
              <a:ea typeface="+mn-ea"/>
            </a:endParaRPr>
          </a:p>
        </p:txBody>
      </p:sp>
      <p:sp>
        <p:nvSpPr>
          <p:cNvPr id="5" name="Rectangle 6"/>
          <p:cNvSpPr>
            <a:spLocks noChangeArrowheads="1"/>
          </p:cNvSpPr>
          <p:nvPr/>
        </p:nvSpPr>
        <p:spPr bwMode="gray">
          <a:xfrm>
            <a:off x="-1588" y="4319588"/>
            <a:ext cx="9148763" cy="36512"/>
          </a:xfrm>
          <a:prstGeom prst="rect">
            <a:avLst/>
          </a:prstGeom>
          <a:solidFill>
            <a:srgbClr val="FF0000"/>
          </a:solidFill>
          <a:ln w="9525" algn="ctr">
            <a:noFill/>
            <a:miter lim="800000"/>
            <a:headEnd/>
            <a:tailEnd/>
          </a:ln>
          <a:effectLst/>
        </p:spPr>
        <p:txBody>
          <a:bodyPr wrap="none" anchor="ctr"/>
          <a:lstStyle/>
          <a:p>
            <a:endParaRPr lang="en-GB" altLang="ja-JP" sz="1600">
              <a:latin typeface="+mn-lt"/>
            </a:endParaRPr>
          </a:p>
        </p:txBody>
      </p:sp>
      <p:sp>
        <p:nvSpPr>
          <p:cNvPr id="6" name="Line 7"/>
          <p:cNvSpPr>
            <a:spLocks noChangeShapeType="1"/>
          </p:cNvSpPr>
          <p:nvPr/>
        </p:nvSpPr>
        <p:spPr bwMode="gray">
          <a:xfrm>
            <a:off x="0" y="4303713"/>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7" name="Line 8"/>
          <p:cNvSpPr>
            <a:spLocks noChangeShapeType="1"/>
          </p:cNvSpPr>
          <p:nvPr/>
        </p:nvSpPr>
        <p:spPr bwMode="gray">
          <a:xfrm>
            <a:off x="0" y="4284663"/>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2" name="Title 1"/>
          <p:cNvSpPr>
            <a:spLocks noGrp="1"/>
          </p:cNvSpPr>
          <p:nvPr>
            <p:ph type="ctrTitle"/>
          </p:nvPr>
        </p:nvSpPr>
        <p:spPr>
          <a:xfrm>
            <a:off x="685800" y="2130425"/>
            <a:ext cx="7772400" cy="1470025"/>
          </a:xfrm>
        </p:spPr>
        <p:txBody>
          <a:bodyPr>
            <a:normAutofit/>
          </a:bodyPr>
          <a:lstStyle>
            <a:lvl1pPr>
              <a:defRPr sz="4000">
                <a:latin typeface="+mn-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600" baseline="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mn-l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C:\Users\grahamb\AppData\Local\Microsoft\Windows\Temporary Internet Files\Content.IE5\JU60Y73V\MPj04384980000[1].jpg"/>
          <p:cNvPicPr preferRelativeResize="0">
            <a:picLocks noChangeArrowheads="1"/>
          </p:cNvPicPr>
          <p:nvPr>
            <p:custDataLst>
              <p:tags r:id="rId1"/>
            </p:custDataLst>
          </p:nvPr>
        </p:nvPicPr>
        <p:blipFill>
          <a:blip r:embed="rId3" cstate="print">
            <a:duotone>
              <a:schemeClr val="accent1">
                <a:shade val="45000"/>
                <a:satMod val="135000"/>
              </a:schemeClr>
              <a:prstClr val="white"/>
            </a:duotone>
            <a:lum bright="24000" contrast="-25000"/>
          </a:blip>
          <a:srcRect r="3031" b="15143"/>
          <a:stretch>
            <a:fillRect/>
          </a:stretch>
        </p:blipFill>
        <p:spPr bwMode="auto">
          <a:xfrm>
            <a:off x="1" y="701748"/>
            <a:ext cx="9143999" cy="5909969"/>
          </a:xfrm>
          <a:prstGeom prst="rect">
            <a:avLst/>
          </a:prstGeom>
          <a:noFill/>
        </p:spPr>
      </p:pic>
      <p:sp>
        <p:nvSpPr>
          <p:cNvPr id="5" name="Rectangle 6"/>
          <p:cNvSpPr>
            <a:spLocks noChangeArrowheads="1"/>
          </p:cNvSpPr>
          <p:nvPr/>
        </p:nvSpPr>
        <p:spPr bwMode="gray">
          <a:xfrm>
            <a:off x="-1588" y="4319588"/>
            <a:ext cx="9148763" cy="36512"/>
          </a:xfrm>
          <a:prstGeom prst="rect">
            <a:avLst/>
          </a:prstGeom>
          <a:solidFill>
            <a:srgbClr val="FF0000"/>
          </a:solidFill>
          <a:ln w="9525" algn="ctr">
            <a:noFill/>
            <a:miter lim="800000"/>
            <a:headEnd/>
            <a:tailEnd/>
          </a:ln>
          <a:effectLst/>
        </p:spPr>
        <p:txBody>
          <a:bodyPr wrap="none" anchor="ctr"/>
          <a:lstStyle/>
          <a:p>
            <a:endParaRPr lang="en-GB" altLang="ja-JP" sz="160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mn-lt"/>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mn-lt"/>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en-US" noProof="0" smtClean="0"/>
              <a:t>Click icon to add picture</a:t>
            </a:r>
            <a:endParaRPr lang="en-US" alt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508EC0"/>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57150" y="766763"/>
            <a:ext cx="9018588" cy="5781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smtClean="0"/>
          </a:p>
        </p:txBody>
      </p:sp>
      <p:grpSp>
        <p:nvGrpSpPr>
          <p:cNvPr id="2" name="Group 2"/>
          <p:cNvGrpSpPr>
            <a:grpSpLocks/>
          </p:cNvGrpSpPr>
          <p:nvPr/>
        </p:nvGrpSpPr>
        <p:grpSpPr bwMode="auto">
          <a:xfrm>
            <a:off x="0" y="0"/>
            <a:ext cx="9144000" cy="690563"/>
            <a:chOff x="0" y="1773"/>
            <a:chExt cx="5760" cy="435"/>
          </a:xfrm>
        </p:grpSpPr>
        <p:sp>
          <p:nvSpPr>
            <p:cNvPr id="8" name="Rectangle 14"/>
            <p:cNvSpPr>
              <a:spLocks noChangeAspect="1" noChangeArrowheads="1" noTextEdit="1"/>
            </p:cNvSpPr>
            <p:nvPr userDrawn="1"/>
          </p:nvSpPr>
          <p:spPr bwMode="gray">
            <a:xfrm>
              <a:off x="0" y="1773"/>
              <a:ext cx="5760" cy="435"/>
            </a:xfrm>
            <a:prstGeom prst="rect">
              <a:avLst/>
            </a:prstGeom>
            <a:noFill/>
            <a:ln w="9525">
              <a:noFill/>
              <a:miter lim="800000"/>
              <a:headEnd/>
              <a:tailEnd/>
            </a:ln>
          </p:spPr>
          <p:txBody>
            <a:bodyPr/>
            <a:lstStyle/>
            <a:p>
              <a:pPr>
                <a:defRPr/>
              </a:pPr>
              <a:endParaRPr lang="en-AU" dirty="0">
                <a:latin typeface="+mn-lt"/>
                <a:ea typeface="+mn-ea"/>
              </a:endParaRPr>
            </a:p>
          </p:txBody>
        </p:sp>
        <p:pic>
          <p:nvPicPr>
            <p:cNvPr id="1036" name="Picture 7"/>
            <p:cNvPicPr>
              <a:picLocks noChangeAspect="1" noChangeArrowheads="1"/>
            </p:cNvPicPr>
            <p:nvPr userDrawn="1"/>
          </p:nvPicPr>
          <p:blipFill>
            <a:blip r:embed="rId13" cstate="print"/>
            <a:srcRect/>
            <a:stretch>
              <a:fillRect/>
            </a:stretch>
          </p:blipFill>
          <p:spPr bwMode="gray">
            <a:xfrm>
              <a:off x="0" y="1773"/>
              <a:ext cx="5759" cy="435"/>
            </a:xfrm>
            <a:prstGeom prst="rect">
              <a:avLst/>
            </a:prstGeom>
            <a:noFill/>
            <a:ln w="9525">
              <a:noFill/>
              <a:miter lim="800000"/>
              <a:headEnd/>
              <a:tailEnd/>
            </a:ln>
          </p:spPr>
        </p:pic>
        <p:pic>
          <p:nvPicPr>
            <p:cNvPr id="1037" name="Picture 8"/>
            <p:cNvPicPr>
              <a:picLocks noChangeAspect="1" noChangeArrowheads="1"/>
            </p:cNvPicPr>
            <p:nvPr userDrawn="1"/>
          </p:nvPicPr>
          <p:blipFill>
            <a:blip r:embed="rId14" cstate="print"/>
            <a:srcRect/>
            <a:stretch>
              <a:fillRect/>
            </a:stretch>
          </p:blipFill>
          <p:spPr bwMode="gray">
            <a:xfrm>
              <a:off x="1769" y="1803"/>
              <a:ext cx="3311" cy="17"/>
            </a:xfrm>
            <a:prstGeom prst="rect">
              <a:avLst/>
            </a:prstGeom>
            <a:noFill/>
            <a:ln w="9525">
              <a:noFill/>
              <a:miter lim="800000"/>
              <a:headEnd/>
              <a:tailEnd/>
            </a:ln>
          </p:spPr>
        </p:pic>
        <p:pic>
          <p:nvPicPr>
            <p:cNvPr id="1038" name="Picture 9"/>
            <p:cNvPicPr>
              <a:picLocks noChangeAspect="1" noChangeArrowheads="1"/>
            </p:cNvPicPr>
            <p:nvPr userDrawn="1"/>
          </p:nvPicPr>
          <p:blipFill>
            <a:blip r:embed="rId14" cstate="print"/>
            <a:srcRect/>
            <a:stretch>
              <a:fillRect/>
            </a:stretch>
          </p:blipFill>
          <p:spPr bwMode="gray">
            <a:xfrm>
              <a:off x="1769" y="1830"/>
              <a:ext cx="3311" cy="17"/>
            </a:xfrm>
            <a:prstGeom prst="rect">
              <a:avLst/>
            </a:prstGeom>
            <a:noFill/>
            <a:ln w="9525">
              <a:noFill/>
              <a:miter lim="800000"/>
              <a:headEnd/>
              <a:tailEnd/>
            </a:ln>
          </p:spPr>
        </p:pic>
        <p:pic>
          <p:nvPicPr>
            <p:cNvPr id="1039" name="Picture 10"/>
            <p:cNvPicPr>
              <a:picLocks noChangeAspect="1" noChangeArrowheads="1"/>
            </p:cNvPicPr>
            <p:nvPr userDrawn="1"/>
          </p:nvPicPr>
          <p:blipFill>
            <a:blip r:embed="rId14" cstate="print"/>
            <a:srcRect/>
            <a:stretch>
              <a:fillRect/>
            </a:stretch>
          </p:blipFill>
          <p:spPr bwMode="gray">
            <a:xfrm>
              <a:off x="1769" y="1857"/>
              <a:ext cx="3311" cy="17"/>
            </a:xfrm>
            <a:prstGeom prst="rect">
              <a:avLst/>
            </a:prstGeom>
            <a:noFill/>
            <a:ln w="9525">
              <a:noFill/>
              <a:miter lim="800000"/>
              <a:headEnd/>
              <a:tailEnd/>
            </a:ln>
          </p:spPr>
        </p:pic>
        <p:pic>
          <p:nvPicPr>
            <p:cNvPr id="1040" name="Picture 11"/>
            <p:cNvPicPr>
              <a:picLocks noChangeAspect="1" noChangeArrowheads="1"/>
            </p:cNvPicPr>
            <p:nvPr userDrawn="1"/>
          </p:nvPicPr>
          <p:blipFill>
            <a:blip r:embed="rId14" cstate="print"/>
            <a:srcRect/>
            <a:stretch>
              <a:fillRect/>
            </a:stretch>
          </p:blipFill>
          <p:spPr bwMode="gray">
            <a:xfrm>
              <a:off x="1769" y="1884"/>
              <a:ext cx="3311" cy="17"/>
            </a:xfrm>
            <a:prstGeom prst="rect">
              <a:avLst/>
            </a:prstGeom>
            <a:noFill/>
            <a:ln w="9525">
              <a:noFill/>
              <a:miter lim="800000"/>
              <a:headEnd/>
              <a:tailEnd/>
            </a:ln>
          </p:spPr>
        </p:pic>
        <p:pic>
          <p:nvPicPr>
            <p:cNvPr id="1041" name="Picture 12"/>
            <p:cNvPicPr>
              <a:picLocks noChangeAspect="1" noChangeArrowheads="1"/>
            </p:cNvPicPr>
            <p:nvPr userDrawn="1"/>
          </p:nvPicPr>
          <p:blipFill>
            <a:blip r:embed="rId14" cstate="print"/>
            <a:srcRect/>
            <a:stretch>
              <a:fillRect/>
            </a:stretch>
          </p:blipFill>
          <p:spPr bwMode="gray">
            <a:xfrm>
              <a:off x="1769" y="1911"/>
              <a:ext cx="3311" cy="17"/>
            </a:xfrm>
            <a:prstGeom prst="rect">
              <a:avLst/>
            </a:prstGeom>
            <a:noFill/>
            <a:ln w="9525">
              <a:noFill/>
              <a:miter lim="800000"/>
              <a:headEnd/>
              <a:tailEnd/>
            </a:ln>
          </p:spPr>
        </p:pic>
        <p:pic>
          <p:nvPicPr>
            <p:cNvPr id="1042" name="Picture 13"/>
            <p:cNvPicPr>
              <a:picLocks noChangeAspect="1" noChangeArrowheads="1"/>
            </p:cNvPicPr>
            <p:nvPr userDrawn="1"/>
          </p:nvPicPr>
          <p:blipFill>
            <a:blip r:embed="rId14" cstate="print"/>
            <a:srcRect/>
            <a:stretch>
              <a:fillRect/>
            </a:stretch>
          </p:blipFill>
          <p:spPr bwMode="gray">
            <a:xfrm>
              <a:off x="1769" y="1938"/>
              <a:ext cx="3311" cy="17"/>
            </a:xfrm>
            <a:prstGeom prst="rect">
              <a:avLst/>
            </a:prstGeom>
            <a:noFill/>
            <a:ln w="9525">
              <a:noFill/>
              <a:miter lim="800000"/>
              <a:headEnd/>
              <a:tailEnd/>
            </a:ln>
          </p:spPr>
        </p:pic>
        <p:pic>
          <p:nvPicPr>
            <p:cNvPr id="1043" name="Picture 14"/>
            <p:cNvPicPr>
              <a:picLocks noChangeAspect="1" noChangeArrowheads="1"/>
            </p:cNvPicPr>
            <p:nvPr userDrawn="1"/>
          </p:nvPicPr>
          <p:blipFill>
            <a:blip r:embed="rId14" cstate="print"/>
            <a:srcRect/>
            <a:stretch>
              <a:fillRect/>
            </a:stretch>
          </p:blipFill>
          <p:spPr bwMode="gray">
            <a:xfrm>
              <a:off x="1769" y="1965"/>
              <a:ext cx="3311" cy="17"/>
            </a:xfrm>
            <a:prstGeom prst="rect">
              <a:avLst/>
            </a:prstGeom>
            <a:noFill/>
            <a:ln w="9525">
              <a:noFill/>
              <a:miter lim="800000"/>
              <a:headEnd/>
              <a:tailEnd/>
            </a:ln>
          </p:spPr>
        </p:pic>
        <p:pic>
          <p:nvPicPr>
            <p:cNvPr id="1044" name="Picture 15"/>
            <p:cNvPicPr>
              <a:picLocks noChangeAspect="1" noChangeArrowheads="1"/>
            </p:cNvPicPr>
            <p:nvPr userDrawn="1"/>
          </p:nvPicPr>
          <p:blipFill>
            <a:blip r:embed="rId14" cstate="print"/>
            <a:srcRect/>
            <a:stretch>
              <a:fillRect/>
            </a:stretch>
          </p:blipFill>
          <p:spPr bwMode="gray">
            <a:xfrm>
              <a:off x="1769" y="1992"/>
              <a:ext cx="3311" cy="17"/>
            </a:xfrm>
            <a:prstGeom prst="rect">
              <a:avLst/>
            </a:prstGeom>
            <a:noFill/>
            <a:ln w="9525">
              <a:noFill/>
              <a:miter lim="800000"/>
              <a:headEnd/>
              <a:tailEnd/>
            </a:ln>
          </p:spPr>
        </p:pic>
        <p:pic>
          <p:nvPicPr>
            <p:cNvPr id="1045" name="Picture 16"/>
            <p:cNvPicPr>
              <a:picLocks noChangeAspect="1" noChangeArrowheads="1"/>
            </p:cNvPicPr>
            <p:nvPr userDrawn="1"/>
          </p:nvPicPr>
          <p:blipFill>
            <a:blip r:embed="rId14" cstate="print"/>
            <a:srcRect/>
            <a:stretch>
              <a:fillRect/>
            </a:stretch>
          </p:blipFill>
          <p:spPr bwMode="gray">
            <a:xfrm>
              <a:off x="1769" y="2019"/>
              <a:ext cx="3311" cy="17"/>
            </a:xfrm>
            <a:prstGeom prst="rect">
              <a:avLst/>
            </a:prstGeom>
            <a:noFill/>
            <a:ln w="9525">
              <a:noFill/>
              <a:miter lim="800000"/>
              <a:headEnd/>
              <a:tailEnd/>
            </a:ln>
          </p:spPr>
        </p:pic>
        <p:pic>
          <p:nvPicPr>
            <p:cNvPr id="1046" name="Picture 17"/>
            <p:cNvPicPr>
              <a:picLocks noChangeAspect="1" noChangeArrowheads="1"/>
            </p:cNvPicPr>
            <p:nvPr userDrawn="1"/>
          </p:nvPicPr>
          <p:blipFill>
            <a:blip r:embed="rId14" cstate="print"/>
            <a:srcRect/>
            <a:stretch>
              <a:fillRect/>
            </a:stretch>
          </p:blipFill>
          <p:spPr bwMode="gray">
            <a:xfrm>
              <a:off x="1769" y="2046"/>
              <a:ext cx="3311" cy="17"/>
            </a:xfrm>
            <a:prstGeom prst="rect">
              <a:avLst/>
            </a:prstGeom>
            <a:noFill/>
            <a:ln w="9525">
              <a:noFill/>
              <a:miter lim="800000"/>
              <a:headEnd/>
              <a:tailEnd/>
            </a:ln>
          </p:spPr>
        </p:pic>
        <p:pic>
          <p:nvPicPr>
            <p:cNvPr id="1047" name="Picture 18"/>
            <p:cNvPicPr>
              <a:picLocks noChangeAspect="1" noChangeArrowheads="1"/>
            </p:cNvPicPr>
            <p:nvPr userDrawn="1"/>
          </p:nvPicPr>
          <p:blipFill>
            <a:blip r:embed="rId14" cstate="print"/>
            <a:srcRect/>
            <a:stretch>
              <a:fillRect/>
            </a:stretch>
          </p:blipFill>
          <p:spPr bwMode="gray">
            <a:xfrm>
              <a:off x="1769" y="2073"/>
              <a:ext cx="3311" cy="17"/>
            </a:xfrm>
            <a:prstGeom prst="rect">
              <a:avLst/>
            </a:prstGeom>
            <a:noFill/>
            <a:ln w="9525">
              <a:noFill/>
              <a:miter lim="800000"/>
              <a:headEnd/>
              <a:tailEnd/>
            </a:ln>
          </p:spPr>
        </p:pic>
        <p:pic>
          <p:nvPicPr>
            <p:cNvPr id="1048" name="Picture 19"/>
            <p:cNvPicPr>
              <a:picLocks noChangeAspect="1" noChangeArrowheads="1"/>
            </p:cNvPicPr>
            <p:nvPr userDrawn="1"/>
          </p:nvPicPr>
          <p:blipFill>
            <a:blip r:embed="rId14" cstate="print"/>
            <a:srcRect/>
            <a:stretch>
              <a:fillRect/>
            </a:stretch>
          </p:blipFill>
          <p:spPr bwMode="gray">
            <a:xfrm>
              <a:off x="1769" y="2100"/>
              <a:ext cx="3311" cy="17"/>
            </a:xfrm>
            <a:prstGeom prst="rect">
              <a:avLst/>
            </a:prstGeom>
            <a:noFill/>
            <a:ln w="9525">
              <a:noFill/>
              <a:miter lim="800000"/>
              <a:headEnd/>
              <a:tailEnd/>
            </a:ln>
          </p:spPr>
        </p:pic>
        <p:pic>
          <p:nvPicPr>
            <p:cNvPr id="1049" name="Picture 20"/>
            <p:cNvPicPr>
              <a:picLocks noChangeAspect="1" noChangeArrowheads="1"/>
            </p:cNvPicPr>
            <p:nvPr userDrawn="1"/>
          </p:nvPicPr>
          <p:blipFill>
            <a:blip r:embed="rId14" cstate="print"/>
            <a:srcRect/>
            <a:stretch>
              <a:fillRect/>
            </a:stretch>
          </p:blipFill>
          <p:spPr bwMode="gray">
            <a:xfrm>
              <a:off x="1769" y="2127"/>
              <a:ext cx="3311" cy="17"/>
            </a:xfrm>
            <a:prstGeom prst="rect">
              <a:avLst/>
            </a:prstGeom>
            <a:noFill/>
            <a:ln w="9525">
              <a:noFill/>
              <a:miter lim="800000"/>
              <a:headEnd/>
              <a:tailEnd/>
            </a:ln>
          </p:spPr>
        </p:pic>
        <p:pic>
          <p:nvPicPr>
            <p:cNvPr id="1050" name="Picture 21"/>
            <p:cNvPicPr>
              <a:picLocks noChangeAspect="1" noChangeArrowheads="1"/>
            </p:cNvPicPr>
            <p:nvPr userDrawn="1"/>
          </p:nvPicPr>
          <p:blipFill>
            <a:blip r:embed="rId14" cstate="print"/>
            <a:srcRect/>
            <a:stretch>
              <a:fillRect/>
            </a:stretch>
          </p:blipFill>
          <p:spPr bwMode="gray">
            <a:xfrm>
              <a:off x="1769" y="2154"/>
              <a:ext cx="3311" cy="17"/>
            </a:xfrm>
            <a:prstGeom prst="rect">
              <a:avLst/>
            </a:prstGeom>
            <a:noFill/>
            <a:ln w="9525">
              <a:noFill/>
              <a:miter lim="800000"/>
              <a:headEnd/>
              <a:tailEnd/>
            </a:ln>
          </p:spPr>
        </p:pic>
        <p:pic>
          <p:nvPicPr>
            <p:cNvPr id="1051" name="Picture 22"/>
            <p:cNvPicPr>
              <a:picLocks noChangeAspect="1" noChangeArrowheads="1"/>
            </p:cNvPicPr>
            <p:nvPr userDrawn="1"/>
          </p:nvPicPr>
          <p:blipFill>
            <a:blip r:embed="rId14" cstate="print"/>
            <a:srcRect/>
            <a:stretch>
              <a:fillRect/>
            </a:stretch>
          </p:blipFill>
          <p:spPr bwMode="gray">
            <a:xfrm>
              <a:off x="1769" y="2181"/>
              <a:ext cx="3311" cy="17"/>
            </a:xfrm>
            <a:prstGeom prst="rect">
              <a:avLst/>
            </a:prstGeom>
            <a:noFill/>
            <a:ln w="9525">
              <a:noFill/>
              <a:miter lim="800000"/>
              <a:headEnd/>
              <a:tailEnd/>
            </a:ln>
          </p:spPr>
        </p:pic>
      </p:grpSp>
      <p:pic>
        <p:nvPicPr>
          <p:cNvPr id="1028" name="Picture 87" descr="222_32"/>
          <p:cNvPicPr>
            <a:picLocks noChangeAspect="1" noChangeArrowheads="1"/>
          </p:cNvPicPr>
          <p:nvPr/>
        </p:nvPicPr>
        <p:blipFill>
          <a:blip r:embed="rId15" cstate="print"/>
          <a:srcRect/>
          <a:stretch>
            <a:fillRect/>
          </a:stretch>
        </p:blipFill>
        <p:spPr bwMode="auto">
          <a:xfrm>
            <a:off x="8153400" y="146050"/>
            <a:ext cx="884238" cy="436563"/>
          </a:xfrm>
          <a:prstGeom prst="rect">
            <a:avLst/>
          </a:prstGeom>
          <a:noFill/>
          <a:ln w="9525">
            <a:noFill/>
            <a:miter lim="800000"/>
            <a:headEnd/>
            <a:tailEnd/>
          </a:ln>
        </p:spPr>
      </p:pic>
      <p:sp>
        <p:nvSpPr>
          <p:cNvPr id="26" name="Rectangle 4"/>
          <p:cNvSpPr>
            <a:spLocks noChangeArrowheads="1"/>
          </p:cNvSpPr>
          <p:nvPr/>
        </p:nvSpPr>
        <p:spPr bwMode="gray">
          <a:xfrm>
            <a:off x="0" y="7938"/>
            <a:ext cx="9144000" cy="36512"/>
          </a:xfrm>
          <a:prstGeom prst="rect">
            <a:avLst/>
          </a:prstGeom>
          <a:solidFill>
            <a:schemeClr val="bg1"/>
          </a:solidFill>
          <a:ln w="9525" algn="ctr">
            <a:noFill/>
            <a:miter lim="800000"/>
            <a:headEnd/>
            <a:tailEnd/>
          </a:ln>
          <a:effectLst/>
        </p:spPr>
        <p:txBody>
          <a:bodyPr wrap="none" anchor="ctr"/>
          <a:lstStyle/>
          <a:p>
            <a:endParaRPr lang="en-GB" altLang="ja-JP" sz="1600">
              <a:latin typeface="+mn-lt"/>
            </a:endParaRPr>
          </a:p>
        </p:txBody>
      </p:sp>
      <p:sp>
        <p:nvSpPr>
          <p:cNvPr id="27" name="Rectangle 6"/>
          <p:cNvSpPr>
            <a:spLocks noChangeArrowheads="1"/>
          </p:cNvSpPr>
          <p:nvPr/>
        </p:nvSpPr>
        <p:spPr bwMode="gray">
          <a:xfrm>
            <a:off x="0" y="0"/>
            <a:ext cx="9144000" cy="25400"/>
          </a:xfrm>
          <a:prstGeom prst="rect">
            <a:avLst/>
          </a:prstGeom>
          <a:solidFill>
            <a:srgbClr val="FF0000"/>
          </a:solidFill>
          <a:ln w="9525" algn="ctr">
            <a:noFill/>
            <a:miter lim="800000"/>
            <a:headEnd/>
            <a:tailEnd/>
          </a:ln>
          <a:effectLst/>
        </p:spPr>
        <p:txBody>
          <a:bodyPr wrap="none" anchor="ctr"/>
          <a:lstStyle/>
          <a:p>
            <a:endParaRPr lang="en-GB" altLang="ja-JP" sz="1600">
              <a:latin typeface="+mn-lt"/>
            </a:endParaRPr>
          </a:p>
        </p:txBody>
      </p:sp>
      <p:sp>
        <p:nvSpPr>
          <p:cNvPr id="28" name="Line 7"/>
          <p:cNvSpPr>
            <a:spLocks noChangeShapeType="1"/>
          </p:cNvSpPr>
          <p:nvPr/>
        </p:nvSpPr>
        <p:spPr bwMode="gray">
          <a:xfrm>
            <a:off x="0" y="688975"/>
            <a:ext cx="9144000" cy="0"/>
          </a:xfrm>
          <a:prstGeom prst="line">
            <a:avLst/>
          </a:prstGeom>
          <a:noFill/>
          <a:ln w="6350">
            <a:solidFill>
              <a:srgbClr val="808080"/>
            </a:solidFill>
            <a:round/>
            <a:headEnd/>
            <a:tailEnd/>
          </a:ln>
        </p:spPr>
        <p:txBody>
          <a:bodyPr anchor="ctr"/>
          <a:lstStyle/>
          <a:p>
            <a:pPr>
              <a:defRPr/>
            </a:pPr>
            <a:endParaRPr lang="en-AU" dirty="0">
              <a:latin typeface="+mn-lt"/>
              <a:ea typeface="+mn-ea"/>
            </a:endParaRPr>
          </a:p>
        </p:txBody>
      </p:sp>
      <p:sp>
        <p:nvSpPr>
          <p:cNvPr id="29" name="Line 8"/>
          <p:cNvSpPr>
            <a:spLocks noChangeShapeType="1"/>
          </p:cNvSpPr>
          <p:nvPr/>
        </p:nvSpPr>
        <p:spPr bwMode="gray">
          <a:xfrm>
            <a:off x="0" y="41275"/>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1033" name="Title Placeholder 1"/>
          <p:cNvSpPr>
            <a:spLocks noGrp="1"/>
          </p:cNvSpPr>
          <p:nvPr>
            <p:ph type="title"/>
          </p:nvPr>
        </p:nvSpPr>
        <p:spPr bwMode="auto">
          <a:xfrm>
            <a:off x="57150" y="0"/>
            <a:ext cx="7970838" cy="6953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0" name="Rectangle 10"/>
          <p:cNvSpPr>
            <a:spLocks noChangeArrowheads="1"/>
          </p:cNvSpPr>
          <p:nvPr/>
        </p:nvSpPr>
        <p:spPr bwMode="gray">
          <a:xfrm>
            <a:off x="0" y="6616700"/>
            <a:ext cx="9144000" cy="241300"/>
          </a:xfrm>
          <a:prstGeom prst="rect">
            <a:avLst/>
          </a:prstGeom>
          <a:solidFill>
            <a:srgbClr val="808080"/>
          </a:solidFill>
          <a:ln w="9525">
            <a:noFill/>
            <a:miter lim="800000"/>
            <a:headEnd/>
            <a:tailEnd/>
          </a:ln>
          <a:effectLst/>
        </p:spPr>
        <p:txBody>
          <a:bodyPr wrap="none" lIns="0" tIns="0" rIns="0" bIns="0" anchor="ctr"/>
          <a:lstStyle/>
          <a:p>
            <a:pPr>
              <a:tabLst>
                <a:tab pos="0" algn="l"/>
                <a:tab pos="4572000" algn="ctr"/>
                <a:tab pos="9144000" algn="r"/>
              </a:tabLst>
            </a:pPr>
            <a:r>
              <a:rPr lang="en-AU" altLang="ja-JP" sz="1000" dirty="0">
                <a:solidFill>
                  <a:schemeClr val="bg1"/>
                </a:solidFill>
                <a:latin typeface="+mn-lt"/>
              </a:rPr>
              <a:t>	</a:t>
            </a:r>
            <a:r>
              <a:rPr lang="en-AU" altLang="ja-JP" sz="1000" dirty="0" smtClean="0">
                <a:solidFill>
                  <a:schemeClr val="bg1"/>
                </a:solidFill>
                <a:latin typeface="+mn-lt"/>
              </a:rPr>
              <a:t>  Interstage BPM v11.2</a:t>
            </a:r>
            <a:r>
              <a:rPr lang="en-AU" altLang="ja-JP" sz="1000" dirty="0">
                <a:solidFill>
                  <a:schemeClr val="bg1"/>
                </a:solidFill>
                <a:latin typeface="+mn-lt"/>
              </a:rPr>
              <a:t>	 </a:t>
            </a:r>
            <a:fld id="{BF43565D-05EA-4068-BB4D-EC67E114E809}" type="slidenum">
              <a:rPr lang="en-AU" altLang="ja-JP" sz="1000" smtClean="0">
                <a:solidFill>
                  <a:schemeClr val="bg1"/>
                </a:solidFill>
                <a:latin typeface="+mn-lt"/>
              </a:rPr>
              <a:pPr>
                <a:tabLst>
                  <a:tab pos="0" algn="l"/>
                  <a:tab pos="4572000" algn="ctr"/>
                  <a:tab pos="9144000" algn="r"/>
                </a:tabLst>
              </a:pPr>
              <a:t>‹#›</a:t>
            </a:fld>
            <a:r>
              <a:rPr lang="en-AU" altLang="ja-JP" sz="1000" dirty="0" smtClean="0">
                <a:solidFill>
                  <a:schemeClr val="bg1"/>
                </a:solidFill>
                <a:latin typeface="+mn-lt"/>
              </a:rPr>
              <a:t>	</a:t>
            </a:r>
            <a:r>
              <a:rPr lang="en-US" altLang="ja-JP" sz="1000" dirty="0" smtClean="0">
                <a:solidFill>
                  <a:schemeClr val="bg1"/>
                </a:solidFill>
                <a:latin typeface="+mn-lt"/>
              </a:rPr>
              <a:t>Copyright </a:t>
            </a:r>
            <a:r>
              <a:rPr lang="en-US" altLang="ja-JP" sz="1000" dirty="0">
                <a:solidFill>
                  <a:schemeClr val="bg1"/>
                </a:solidFill>
                <a:latin typeface="+mn-lt"/>
              </a:rPr>
              <a:t>© 2010 FUJITSU </a:t>
            </a:r>
            <a:r>
              <a:rPr lang="en-US" altLang="ja-JP" sz="1000" dirty="0" smtClean="0">
                <a:solidFill>
                  <a:schemeClr val="bg1"/>
                </a:solidFill>
                <a:latin typeface="+mn-lt"/>
              </a:rPr>
              <a:t>LIMITED  </a:t>
            </a:r>
            <a:endParaRPr lang="en-GB" altLang="ja-JP" sz="900" dirty="0">
              <a:latin typeface="+mn-lt"/>
            </a:endParaRPr>
          </a:p>
        </p:txBody>
      </p:sp>
    </p:spTree>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200" kern="1200">
          <a:solidFill>
            <a:schemeClr val="tx1"/>
          </a:solidFill>
          <a:latin typeface="+mn-lt"/>
          <a:ea typeface="+mj-ea"/>
          <a:cs typeface="+mj-cs"/>
        </a:defRPr>
      </a:lvl1pPr>
      <a:lvl2pPr algn="l" rtl="0" eaLnBrk="1" fontAlgn="base" hangingPunct="1">
        <a:spcBef>
          <a:spcPct val="0"/>
        </a:spcBef>
        <a:spcAft>
          <a:spcPct val="0"/>
        </a:spcAft>
        <a:defRPr sz="3200">
          <a:solidFill>
            <a:schemeClr val="tx1"/>
          </a:solidFill>
          <a:latin typeface="Calibri" pitchFamily="34" charset="0"/>
        </a:defRPr>
      </a:lvl2pPr>
      <a:lvl3pPr algn="l" rtl="0" eaLnBrk="1" fontAlgn="base" hangingPunct="1">
        <a:spcBef>
          <a:spcPct val="0"/>
        </a:spcBef>
        <a:spcAft>
          <a:spcPct val="0"/>
        </a:spcAft>
        <a:defRPr sz="3200">
          <a:solidFill>
            <a:schemeClr val="tx1"/>
          </a:solidFill>
          <a:latin typeface="Calibri" pitchFamily="34" charset="0"/>
        </a:defRPr>
      </a:lvl3pPr>
      <a:lvl4pPr algn="l" rtl="0" eaLnBrk="1" fontAlgn="base" hangingPunct="1">
        <a:spcBef>
          <a:spcPct val="0"/>
        </a:spcBef>
        <a:spcAft>
          <a:spcPct val="0"/>
        </a:spcAft>
        <a:defRPr sz="3200">
          <a:solidFill>
            <a:schemeClr val="tx1"/>
          </a:solidFill>
          <a:latin typeface="Calibri" pitchFamily="34" charset="0"/>
        </a:defRPr>
      </a:lvl4pPr>
      <a:lvl5pPr algn="l" rtl="0" eaLnBrk="1" fontAlgn="base" hangingPunct="1">
        <a:spcBef>
          <a:spcPct val="0"/>
        </a:spcBef>
        <a:spcAft>
          <a:spcPct val="0"/>
        </a:spcAft>
        <a:defRPr sz="3200">
          <a:solidFill>
            <a:schemeClr val="tx1"/>
          </a:solidFill>
          <a:latin typeface="Calibri" pitchFamily="34" charset="0"/>
        </a:defRPr>
      </a:lvl5pPr>
      <a:lvl6pPr marL="457200" algn="l" rtl="0" eaLnBrk="1" fontAlgn="base" hangingPunct="1">
        <a:spcBef>
          <a:spcPct val="0"/>
        </a:spcBef>
        <a:spcAft>
          <a:spcPct val="0"/>
        </a:spcAft>
        <a:defRPr sz="3200">
          <a:solidFill>
            <a:schemeClr val="tx1"/>
          </a:solidFill>
          <a:latin typeface="Calibri" pitchFamily="34" charset="0"/>
        </a:defRPr>
      </a:lvl6pPr>
      <a:lvl7pPr marL="914400" algn="l" rtl="0" eaLnBrk="1" fontAlgn="base" hangingPunct="1">
        <a:spcBef>
          <a:spcPct val="0"/>
        </a:spcBef>
        <a:spcAft>
          <a:spcPct val="0"/>
        </a:spcAft>
        <a:defRPr sz="3200">
          <a:solidFill>
            <a:schemeClr val="tx1"/>
          </a:solidFill>
          <a:latin typeface="Calibri" pitchFamily="34" charset="0"/>
        </a:defRPr>
      </a:lvl7pPr>
      <a:lvl8pPr marL="1371600" algn="l" rtl="0" eaLnBrk="1" fontAlgn="base" hangingPunct="1">
        <a:spcBef>
          <a:spcPct val="0"/>
        </a:spcBef>
        <a:spcAft>
          <a:spcPct val="0"/>
        </a:spcAft>
        <a:defRPr sz="3200">
          <a:solidFill>
            <a:schemeClr val="tx1"/>
          </a:solidFill>
          <a:latin typeface="Calibri" pitchFamily="34" charset="0"/>
        </a:defRPr>
      </a:lvl8pPr>
      <a:lvl9pPr marL="1828800" algn="l" rtl="0" eaLnBrk="1" fontAlgn="base" hangingPunct="1">
        <a:spcBef>
          <a:spcPct val="0"/>
        </a:spcBef>
        <a:spcAft>
          <a:spcPct val="0"/>
        </a:spcAft>
        <a:defRPr sz="3200">
          <a:solidFill>
            <a:schemeClr val="tx1"/>
          </a:solidFill>
          <a:latin typeface="Calibri" pitchFamily="34" charset="0"/>
        </a:defRPr>
      </a:lvl9pPr>
    </p:titleStyle>
    <p:bodyStyle>
      <a:lvl1pPr marL="342900" indent="-342900" algn="l" rtl="0" eaLnBrk="1" fontAlgn="base" hangingPunct="1">
        <a:lnSpc>
          <a:spcPct val="95000"/>
        </a:lnSpc>
        <a:spcBef>
          <a:spcPct val="20000"/>
        </a:spcBef>
        <a:spcAft>
          <a:spcPts val="288"/>
        </a:spcAft>
        <a:buClr>
          <a:srgbClr val="C00000"/>
        </a:buClr>
        <a:buFont typeface="Arial" charset="0"/>
        <a:buChar char="■"/>
        <a:defRPr lang="en-US" altLang="en-US" sz="2400" kern="1200" dirty="0">
          <a:solidFill>
            <a:schemeClr val="tx1"/>
          </a:solidFill>
          <a:latin typeface="+mn-lt"/>
          <a:ea typeface="MS PGothic" pitchFamily="34" charset="-128"/>
          <a:cs typeface="Arial" pitchFamily="34" charset="0"/>
        </a:defRPr>
      </a:lvl1pPr>
      <a:lvl2pPr marL="682625" indent="-341313" algn="l" rtl="0" eaLnBrk="1" fontAlgn="base" hangingPunct="1">
        <a:lnSpc>
          <a:spcPct val="95000"/>
        </a:lnSpc>
        <a:spcBef>
          <a:spcPct val="20000"/>
        </a:spcBef>
        <a:spcAft>
          <a:spcPts val="238"/>
        </a:spcAft>
        <a:buClr>
          <a:srgbClr val="737373"/>
        </a:buClr>
        <a:buSzPct val="80000"/>
        <a:buFont typeface="Wingdings" pitchFamily="2" charset="2"/>
        <a:buChar char=""/>
        <a:defRPr sz="2000" kern="1200">
          <a:solidFill>
            <a:schemeClr val="tx1"/>
          </a:solidFill>
          <a:latin typeface="+mn-lt"/>
          <a:ea typeface="MS PGothic" pitchFamily="34" charset="-128"/>
          <a:cs typeface="Arial" pitchFamily="34" charset="0"/>
        </a:defRPr>
      </a:lvl2pPr>
      <a:lvl3pPr marL="989013" indent="-341313" algn="l" rtl="0" eaLnBrk="1" fontAlgn="base" hangingPunct="1">
        <a:lnSpc>
          <a:spcPct val="95000"/>
        </a:lnSpc>
        <a:spcBef>
          <a:spcPct val="20000"/>
        </a:spcBef>
        <a:spcAft>
          <a:spcPts val="213"/>
        </a:spcAft>
        <a:buFont typeface="Arial" charset="0"/>
        <a:buChar char="•"/>
        <a:defRPr kern="1200">
          <a:solidFill>
            <a:schemeClr val="tx1"/>
          </a:solidFill>
          <a:latin typeface="+mn-lt"/>
          <a:ea typeface="MS PGothic" pitchFamily="34" charset="-128"/>
          <a:cs typeface="Arial" pitchFamily="34" charset="0"/>
        </a:defRPr>
      </a:lvl3pPr>
      <a:lvl4pPr marL="1331913" indent="-341313" algn="l" rtl="0" eaLnBrk="1" fontAlgn="base" hangingPunct="1">
        <a:lnSpc>
          <a:spcPct val="95000"/>
        </a:lnSpc>
        <a:spcBef>
          <a:spcPct val="20000"/>
        </a:spcBef>
        <a:spcAft>
          <a:spcPts val="188"/>
        </a:spcAft>
        <a:buFont typeface="Arial" charset="0"/>
        <a:buChar char="–"/>
        <a:defRPr sz="1600" kern="1200">
          <a:solidFill>
            <a:schemeClr val="tx1"/>
          </a:solidFill>
          <a:latin typeface="+mn-lt"/>
          <a:ea typeface="MS PGothic" pitchFamily="34" charset="-128"/>
          <a:cs typeface="Arial" pitchFamily="34" charset="0"/>
        </a:defRPr>
      </a:lvl4pPr>
      <a:lvl5pPr marL="1673225" indent="-341313" algn="l" rtl="0" eaLnBrk="1" fontAlgn="base" hangingPunct="1">
        <a:spcBef>
          <a:spcPct val="20000"/>
        </a:spcBef>
        <a:spcAft>
          <a:spcPct val="0"/>
        </a:spcAft>
        <a:buFont typeface="Arial" charset="0"/>
        <a:buChar char="»"/>
        <a:defRPr sz="1400" kern="1200">
          <a:solidFill>
            <a:schemeClr val="tx1"/>
          </a:solidFill>
          <a:latin typeface="+mn-lt"/>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p:txBody>
          <a:bodyPr/>
          <a:lstStyle/>
          <a:p>
            <a:pPr eaLnBrk="1" hangingPunct="1">
              <a:defRPr/>
            </a:pPr>
            <a:r>
              <a:rPr lang="en-US" dirty="0" smtClean="0"/>
              <a:t>Business rules</a:t>
            </a:r>
          </a:p>
        </p:txBody>
      </p:sp>
      <p:sp>
        <p:nvSpPr>
          <p:cNvPr id="5" name="Text Placeholder 4"/>
          <p:cNvSpPr>
            <a:spLocks noGrp="1"/>
          </p:cNvSpPr>
          <p:nvPr>
            <p:ph type="body" idx="1"/>
          </p:nvPr>
        </p:nvSpPr>
        <p:spPr/>
        <p:txBody>
          <a:bodyPr/>
          <a:lstStyle/>
          <a:p>
            <a:pPr eaLnBrk="1" hangingPunct="1">
              <a:defRPr/>
            </a:pPr>
            <a:endParaRP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Conditions</a:t>
            </a:r>
            <a:endParaRPr lang="en-US" dirty="0"/>
          </a:p>
        </p:txBody>
      </p:sp>
      <p:sp>
        <p:nvSpPr>
          <p:cNvPr id="3" name="Content Placeholder 2"/>
          <p:cNvSpPr>
            <a:spLocks noGrp="1"/>
          </p:cNvSpPr>
          <p:nvPr>
            <p:ph idx="1"/>
          </p:nvPr>
        </p:nvSpPr>
        <p:spPr/>
        <p:txBody>
          <a:bodyPr/>
          <a:lstStyle/>
          <a:p>
            <a:r>
              <a:rPr lang="en-US" dirty="0" smtClean="0"/>
              <a:t>Name</a:t>
            </a:r>
          </a:p>
          <a:p>
            <a:pPr lvl="1"/>
            <a:r>
              <a:rPr lang="en-US" dirty="0" smtClean="0"/>
              <a:t>Conditions can be defined by using arbitrary names of condition attribute e.g. “Customer Age” </a:t>
            </a:r>
          </a:p>
          <a:p>
            <a:pPr lvl="1"/>
            <a:r>
              <a:rPr lang="en-US" dirty="0" smtClean="0"/>
              <a:t>A Rule may have multiple condition  attributes</a:t>
            </a:r>
          </a:p>
          <a:p>
            <a:pPr lvl="1"/>
            <a:r>
              <a:rPr lang="en-US" dirty="0" smtClean="0"/>
              <a:t>Each condition attribute is evaluated with “AND” operator in decision execution.</a:t>
            </a:r>
          </a:p>
          <a:p>
            <a:endParaRPr lang="en-US" dirty="0" smtClean="0"/>
          </a:p>
          <a:p>
            <a:r>
              <a:rPr lang="en-US" dirty="0" smtClean="0"/>
              <a:t>Description</a:t>
            </a:r>
          </a:p>
          <a:p>
            <a:pPr lvl="1"/>
            <a:r>
              <a:rPr lang="en-US" dirty="0" smtClean="0"/>
              <a:t>Used for documentation</a:t>
            </a:r>
          </a:p>
          <a:p>
            <a:endParaRPr lang="en-US" dirty="0" smtClean="0"/>
          </a:p>
          <a:p>
            <a:r>
              <a:rPr lang="en-US" dirty="0" smtClean="0"/>
              <a:t>Type</a:t>
            </a:r>
          </a:p>
          <a:p>
            <a:pPr lvl="1"/>
            <a:r>
              <a:rPr lang="en-US" dirty="0" smtClean="0"/>
              <a:t>Data type of attribute, this </a:t>
            </a:r>
          </a:p>
          <a:p>
            <a:pPr lvl="1">
              <a:buNone/>
            </a:pPr>
            <a:r>
              <a:rPr lang="en-US" dirty="0" smtClean="0"/>
              <a:t>	should match the UDA to map</a:t>
            </a:r>
          </a:p>
          <a:p>
            <a:pPr lvl="1"/>
            <a:endParaRPr lang="en-US" dirty="0" smtClean="0"/>
          </a:p>
          <a:p>
            <a:pPr lvl="1"/>
            <a:endParaRPr lang="en-US" dirty="0"/>
          </a:p>
        </p:txBody>
      </p:sp>
      <p:pic>
        <p:nvPicPr>
          <p:cNvPr id="1860610" name="Picture 2"/>
          <p:cNvPicPr>
            <a:picLocks noChangeAspect="1" noChangeArrowheads="1"/>
          </p:cNvPicPr>
          <p:nvPr/>
        </p:nvPicPr>
        <p:blipFill>
          <a:blip r:embed="rId3" cstate="print"/>
          <a:srcRect/>
          <a:stretch>
            <a:fillRect/>
          </a:stretch>
        </p:blipFill>
        <p:spPr bwMode="auto">
          <a:xfrm>
            <a:off x="3850407" y="3499220"/>
            <a:ext cx="4901407" cy="159377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Conditions: Data Dictionary</a:t>
            </a:r>
            <a:endParaRPr lang="en-US" dirty="0"/>
          </a:p>
        </p:txBody>
      </p:sp>
      <p:sp>
        <p:nvSpPr>
          <p:cNvPr id="3" name="Content Placeholder 2"/>
          <p:cNvSpPr>
            <a:spLocks noGrp="1"/>
          </p:cNvSpPr>
          <p:nvPr>
            <p:ph idx="1"/>
          </p:nvPr>
        </p:nvSpPr>
        <p:spPr>
          <a:xfrm>
            <a:off x="57151" y="766763"/>
            <a:ext cx="5216598" cy="5781675"/>
          </a:xfrm>
        </p:spPr>
        <p:txBody>
          <a:bodyPr/>
          <a:lstStyle/>
          <a:p>
            <a:r>
              <a:rPr lang="en-US" dirty="0" smtClean="0"/>
              <a:t>Data Dictionary provides an option to substitute an input value with something else before rule evaluation</a:t>
            </a:r>
          </a:p>
          <a:p>
            <a:r>
              <a:rPr lang="en-US" dirty="0" smtClean="0"/>
              <a:t>Substitution may be required in scenarios where data is coming from another system and values used are coded.</a:t>
            </a:r>
          </a:p>
          <a:p>
            <a:endParaRPr lang="en-US" dirty="0" smtClean="0"/>
          </a:p>
          <a:p>
            <a:r>
              <a:rPr lang="en-US" dirty="0" smtClean="0"/>
              <a:t>Data Dictionary Mapping</a:t>
            </a:r>
          </a:p>
          <a:p>
            <a:pPr lvl="1"/>
            <a:r>
              <a:rPr lang="en-US" dirty="0" smtClean="0"/>
              <a:t>Input value: value of UDA e.g. </a:t>
            </a:r>
            <a:r>
              <a:rPr lang="en-US" i="1" dirty="0" smtClean="0"/>
              <a:t>EXEC</a:t>
            </a:r>
          </a:p>
          <a:p>
            <a:pPr lvl="1"/>
            <a:r>
              <a:rPr lang="en-US" dirty="0" smtClean="0"/>
              <a:t>Substitute Value: mapping value to be used for rule evaluation e.g. “</a:t>
            </a:r>
            <a:r>
              <a:rPr lang="en-US" i="1" dirty="0" smtClean="0"/>
              <a:t>Executive</a:t>
            </a:r>
            <a:r>
              <a:rPr lang="en-US" dirty="0" smtClean="0"/>
              <a:t>”</a:t>
            </a:r>
          </a:p>
          <a:p>
            <a:pPr lvl="2">
              <a:buNone/>
            </a:pPr>
            <a:endParaRPr lang="en-US" dirty="0" smtClean="0"/>
          </a:p>
          <a:p>
            <a:pPr lvl="2"/>
            <a:endParaRPr lang="en-US" dirty="0" smtClean="0"/>
          </a:p>
          <a:p>
            <a:pPr lvl="1"/>
            <a:endParaRPr lang="en-US" dirty="0"/>
          </a:p>
        </p:txBody>
      </p:sp>
      <p:pic>
        <p:nvPicPr>
          <p:cNvPr id="4" name="Picture 4"/>
          <p:cNvPicPr>
            <a:picLocks noChangeAspect="1" noChangeArrowheads="1"/>
          </p:cNvPicPr>
          <p:nvPr/>
        </p:nvPicPr>
        <p:blipFill>
          <a:blip r:embed="rId3" cstate="print"/>
          <a:srcRect/>
          <a:stretch>
            <a:fillRect/>
          </a:stretch>
        </p:blipFill>
        <p:spPr bwMode="auto">
          <a:xfrm>
            <a:off x="5437031" y="882724"/>
            <a:ext cx="3344024" cy="2785508"/>
          </a:xfrm>
          <a:prstGeom prst="rect">
            <a:avLst/>
          </a:prstGeom>
          <a:noFill/>
          <a:ln w="9525">
            <a:noFill/>
            <a:miter lim="800000"/>
            <a:headEnd/>
            <a:tailEnd/>
          </a:ln>
        </p:spPr>
      </p:pic>
      <p:sp>
        <p:nvSpPr>
          <p:cNvPr id="5" name="Content Placeholder 2"/>
          <p:cNvSpPr txBox="1">
            <a:spLocks/>
          </p:cNvSpPr>
          <p:nvPr/>
        </p:nvSpPr>
        <p:spPr bwMode="auto">
          <a:xfrm>
            <a:off x="5398240" y="3806456"/>
            <a:ext cx="3426784" cy="176500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5000"/>
              </a:lnSpc>
              <a:spcBef>
                <a:spcPct val="20000"/>
              </a:spcBef>
              <a:spcAft>
                <a:spcPts val="288"/>
              </a:spcAft>
              <a:buClr>
                <a:srgbClr val="C00000"/>
              </a:buClr>
              <a:buSzTx/>
              <a:tabLst/>
              <a:defRPr/>
            </a:pPr>
            <a:r>
              <a:rPr kumimoji="0" lang="en-US" altLang="en-US" sz="24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rPr>
              <a:t>Example:</a:t>
            </a:r>
          </a:p>
          <a:p>
            <a:pPr marL="682625" marR="0" lvl="1" indent="-341313" algn="l" defTabSz="914400" rtl="0" eaLnBrk="1" fontAlgn="base" latinLnBrk="0" hangingPunct="1">
              <a:lnSpc>
                <a:spcPct val="95000"/>
              </a:lnSpc>
              <a:spcBef>
                <a:spcPct val="20000"/>
              </a:spcBef>
              <a:spcAft>
                <a:spcPts val="238"/>
              </a:spcAft>
              <a:buClr>
                <a:srgbClr val="737373"/>
              </a:buClr>
              <a:buSzPct val="80000"/>
              <a:tabLst/>
              <a:defRPr/>
            </a:pPr>
            <a:r>
              <a:rPr kumimoji="0" lang="en-US" sz="20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rPr>
              <a:t>Customer Type</a:t>
            </a:r>
          </a:p>
          <a:p>
            <a:pPr marL="989013" marR="0" lvl="2" indent="-341313" algn="l" defTabSz="914400" rtl="0" eaLnBrk="1" fontAlgn="base" latinLnBrk="0" hangingPunct="1">
              <a:lnSpc>
                <a:spcPct val="95000"/>
              </a:lnSpc>
              <a:spcBef>
                <a:spcPct val="20000"/>
              </a:spcBef>
              <a:spcAft>
                <a:spcPts val="213"/>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rPr>
              <a:t>Executive – EXEC</a:t>
            </a:r>
          </a:p>
          <a:p>
            <a:pPr marL="989013" marR="0" lvl="2" indent="-341313" algn="l" defTabSz="914400" rtl="0" eaLnBrk="1" fontAlgn="base" latinLnBrk="0" hangingPunct="1">
              <a:lnSpc>
                <a:spcPct val="95000"/>
              </a:lnSpc>
              <a:spcBef>
                <a:spcPct val="20000"/>
              </a:spcBef>
              <a:spcAft>
                <a:spcPts val="213"/>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rPr>
              <a:t>President Club – PRSCLB</a:t>
            </a:r>
          </a:p>
          <a:p>
            <a:pPr marL="989013" marR="0" lvl="2" indent="-341313" algn="l" defTabSz="914400" rtl="0" eaLnBrk="1" fontAlgn="base" latinLnBrk="0" hangingPunct="1">
              <a:lnSpc>
                <a:spcPct val="95000"/>
              </a:lnSpc>
              <a:spcBef>
                <a:spcPct val="20000"/>
              </a:spcBef>
              <a:spcAft>
                <a:spcPts val="213"/>
              </a:spcAft>
              <a:buClrTx/>
              <a:buSzTx/>
              <a:buFont typeface="Arial"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endParaRPr>
          </a:p>
          <a:p>
            <a:pPr marL="989013" marR="0" lvl="2" indent="-341313" algn="l" defTabSz="914400" rtl="0" eaLnBrk="1" fontAlgn="base" latinLnBrk="0" hangingPunct="1">
              <a:lnSpc>
                <a:spcPct val="95000"/>
              </a:lnSpc>
              <a:spcBef>
                <a:spcPct val="20000"/>
              </a:spcBef>
              <a:spcAft>
                <a:spcPts val="213"/>
              </a:spcAft>
              <a:buClrTx/>
              <a:buSzTx/>
              <a:buFont typeface="Arial"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S PGothic" pitchFamily="34" charset="-128"/>
              <a:cs typeface="Arial" pitchFamily="34" charset="0"/>
            </a:endParaRPr>
          </a:p>
          <a:p>
            <a:pPr marL="682625" marR="0" lvl="1" indent="-341313" algn="l" defTabSz="914400" rtl="0" eaLnBrk="1" fontAlgn="base" latinLnBrk="0" hangingPunct="1">
              <a:lnSpc>
                <a:spcPct val="95000"/>
              </a:lnSpc>
              <a:spcBef>
                <a:spcPct val="20000"/>
              </a:spcBef>
              <a:spcAft>
                <a:spcPts val="238"/>
              </a:spcAft>
              <a:buClr>
                <a:srgbClr val="737373"/>
              </a:buClr>
              <a:buSzPct val="80000"/>
              <a:buFont typeface="Wingdings" pitchFamily="2" charset="2"/>
              <a:buChar char=""/>
              <a:tabLst/>
              <a:defRPr/>
            </a:pPr>
            <a:endParaRPr kumimoji="0" lang="en-US" sz="2000" b="0" i="0" u="none" strike="noStrike" kern="1200" cap="none" spc="0" normalizeH="0" baseline="0" noProof="0" dirty="0">
              <a:ln>
                <a:noFill/>
              </a:ln>
              <a:solidFill>
                <a:schemeClr val="tx1"/>
              </a:solidFill>
              <a:effectLst/>
              <a:uLnTx/>
              <a:uFillTx/>
              <a:latin typeface="+mn-lt"/>
              <a:ea typeface="MS PGothic" pitchFamily="34" charset="-128"/>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itle 1"/>
          <p:cNvSpPr>
            <a:spLocks noGrp="1"/>
          </p:cNvSpPr>
          <p:nvPr>
            <p:ph type="title"/>
          </p:nvPr>
        </p:nvSpPr>
        <p:spPr/>
        <p:txBody>
          <a:bodyPr/>
          <a:lstStyle/>
          <a:p>
            <a:r>
              <a:rPr lang="en-US" dirty="0" smtClean="0"/>
              <a:t>Defining Results</a:t>
            </a:r>
          </a:p>
        </p:txBody>
      </p:sp>
      <p:sp>
        <p:nvSpPr>
          <p:cNvPr id="158723" name="Content Placeholder 2"/>
          <p:cNvSpPr>
            <a:spLocks noGrp="1"/>
          </p:cNvSpPr>
          <p:nvPr>
            <p:ph idx="1"/>
          </p:nvPr>
        </p:nvSpPr>
        <p:spPr>
          <a:xfrm>
            <a:off x="57151" y="766763"/>
            <a:ext cx="4929519" cy="5781675"/>
          </a:xfrm>
        </p:spPr>
        <p:txBody>
          <a:bodyPr/>
          <a:lstStyle/>
          <a:p>
            <a:r>
              <a:rPr lang="en-US" dirty="0" smtClean="0"/>
              <a:t>Define result attribute names and data-types</a:t>
            </a:r>
          </a:p>
          <a:p>
            <a:r>
              <a:rPr lang="en-US" dirty="0" smtClean="0"/>
              <a:t>A rule may have multiple result attributes, each maps to a UDA</a:t>
            </a:r>
          </a:p>
          <a:p>
            <a:r>
              <a:rPr lang="en-US" dirty="0" smtClean="0"/>
              <a:t>After rule execution, result UDAs are updated.</a:t>
            </a:r>
          </a:p>
          <a:p>
            <a:r>
              <a:rPr lang="en-US" dirty="0" smtClean="0"/>
              <a:t>Attribute names can be different from UDA names, mapping is done separately.</a:t>
            </a:r>
          </a:p>
          <a:p>
            <a:endParaRPr lang="en-US" dirty="0" smtClean="0"/>
          </a:p>
        </p:txBody>
      </p:sp>
      <p:pic>
        <p:nvPicPr>
          <p:cNvPr id="741377" name="Picture 1"/>
          <p:cNvPicPr>
            <a:picLocks noChangeAspect="1" noChangeArrowheads="1"/>
          </p:cNvPicPr>
          <p:nvPr/>
        </p:nvPicPr>
        <p:blipFill>
          <a:blip r:embed="rId3" cstate="print"/>
          <a:srcRect/>
          <a:stretch>
            <a:fillRect/>
          </a:stretch>
        </p:blipFill>
        <p:spPr bwMode="auto">
          <a:xfrm>
            <a:off x="5076382" y="823248"/>
            <a:ext cx="3371850" cy="1724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9332" name="Picture 4"/>
          <p:cNvPicPr>
            <a:picLocks noChangeAspect="1" noChangeArrowheads="1"/>
          </p:cNvPicPr>
          <p:nvPr/>
        </p:nvPicPr>
        <p:blipFill>
          <a:blip r:embed="rId3" cstate="print"/>
          <a:srcRect/>
          <a:stretch>
            <a:fillRect/>
          </a:stretch>
        </p:blipFill>
        <p:spPr bwMode="auto">
          <a:xfrm>
            <a:off x="5188687" y="1531311"/>
            <a:ext cx="3496671" cy="2912661"/>
          </a:xfrm>
          <a:prstGeom prst="rect">
            <a:avLst/>
          </a:prstGeom>
          <a:noFill/>
          <a:ln w="9525">
            <a:noFill/>
            <a:miter lim="800000"/>
            <a:headEnd/>
            <a:tailEnd/>
          </a:ln>
        </p:spPr>
      </p:pic>
      <p:sp>
        <p:nvSpPr>
          <p:cNvPr id="159746" name="Title 1"/>
          <p:cNvSpPr>
            <a:spLocks noGrp="1"/>
          </p:cNvSpPr>
          <p:nvPr>
            <p:ph type="title"/>
          </p:nvPr>
        </p:nvSpPr>
        <p:spPr/>
        <p:txBody>
          <a:bodyPr/>
          <a:lstStyle/>
          <a:p>
            <a:r>
              <a:rPr lang="en-US" dirty="0" smtClean="0">
                <a:latin typeface="+mn-lt"/>
              </a:rPr>
              <a:t>Decisions</a:t>
            </a:r>
          </a:p>
        </p:txBody>
      </p:sp>
      <p:sp>
        <p:nvSpPr>
          <p:cNvPr id="159747" name="Content Placeholder 2"/>
          <p:cNvSpPr>
            <a:spLocks noGrp="1"/>
          </p:cNvSpPr>
          <p:nvPr>
            <p:ph idx="1"/>
          </p:nvPr>
        </p:nvSpPr>
        <p:spPr/>
        <p:txBody>
          <a:bodyPr/>
          <a:lstStyle/>
          <a:p>
            <a:r>
              <a:rPr lang="en-US" dirty="0" smtClean="0"/>
              <a:t>Decisions section is created based on information provided in Condition and Result section. </a:t>
            </a:r>
          </a:p>
          <a:p>
            <a:pPr lvl="1"/>
            <a:endParaRPr lang="en-US" dirty="0" smtClean="0">
              <a:latin typeface="+mn-lt"/>
            </a:endParaRPr>
          </a:p>
          <a:p>
            <a:pPr lvl="1"/>
            <a:endParaRPr lang="en-US" dirty="0" smtClean="0"/>
          </a:p>
          <a:p>
            <a:pPr lvl="1"/>
            <a:endParaRPr lang="en-US" dirty="0" smtClean="0">
              <a:latin typeface="+mn-lt"/>
            </a:endParaRPr>
          </a:p>
          <a:p>
            <a:pPr lvl="1"/>
            <a:endParaRPr lang="en-US" dirty="0" smtClean="0"/>
          </a:p>
          <a:p>
            <a:pPr lvl="1"/>
            <a:endParaRPr lang="en-US" dirty="0" smtClean="0">
              <a:latin typeface="+mn-lt"/>
            </a:endParaRPr>
          </a:p>
          <a:p>
            <a:pPr lvl="1"/>
            <a:endParaRPr lang="en-US" dirty="0" smtClean="0"/>
          </a:p>
          <a:p>
            <a:pPr lvl="1"/>
            <a:r>
              <a:rPr lang="en-US" dirty="0" smtClean="0"/>
              <a:t>Type-in values to create rules</a:t>
            </a:r>
          </a:p>
          <a:p>
            <a:pPr lvl="1"/>
            <a:r>
              <a:rPr lang="en-US" dirty="0" smtClean="0">
                <a:latin typeface="+mn-lt"/>
              </a:rPr>
              <a:t>Use operators to create conditions</a:t>
            </a:r>
          </a:p>
          <a:p>
            <a:pPr lvl="1"/>
            <a:endParaRPr lang="en-US" dirty="0" smtClean="0"/>
          </a:p>
          <a:p>
            <a:pPr lvl="1"/>
            <a:r>
              <a:rPr lang="en-US" dirty="0" smtClean="0">
                <a:latin typeface="+mn-lt"/>
              </a:rPr>
              <a:t>Operators</a:t>
            </a:r>
          </a:p>
          <a:p>
            <a:pPr lvl="2">
              <a:buNone/>
            </a:pPr>
            <a:r>
              <a:rPr lang="en-US" dirty="0" smtClean="0"/>
              <a:t>=, !=, &lt;, &gt;, &lt;=, &gt;=, in, between, like, notlike</a:t>
            </a:r>
            <a:endParaRPr lang="en-US" dirty="0" smtClean="0">
              <a:latin typeface="+mn-lt"/>
            </a:endParaRPr>
          </a:p>
        </p:txBody>
      </p:sp>
      <p:pic>
        <p:nvPicPr>
          <p:cNvPr id="739329" name="Picture 1"/>
          <p:cNvPicPr>
            <a:picLocks noChangeAspect="1" noChangeArrowheads="1"/>
          </p:cNvPicPr>
          <p:nvPr/>
        </p:nvPicPr>
        <p:blipFill>
          <a:blip r:embed="rId4" cstate="print"/>
          <a:srcRect/>
          <a:stretch>
            <a:fillRect/>
          </a:stretch>
        </p:blipFill>
        <p:spPr bwMode="auto">
          <a:xfrm>
            <a:off x="547404" y="1947863"/>
            <a:ext cx="4351882" cy="1241904"/>
          </a:xfrm>
          <a:prstGeom prst="rect">
            <a:avLst/>
          </a:prstGeom>
          <a:noFill/>
          <a:ln w="9525">
            <a:noFill/>
            <a:miter lim="800000"/>
            <a:headEnd/>
            <a:tailEnd/>
          </a:ln>
        </p:spPr>
      </p:pic>
      <p:sp>
        <p:nvSpPr>
          <p:cNvPr id="9" name="Curved Up Arrow 8"/>
          <p:cNvSpPr/>
          <p:nvPr/>
        </p:nvSpPr>
        <p:spPr>
          <a:xfrm>
            <a:off x="3870251" y="3221665"/>
            <a:ext cx="1467293" cy="255182"/>
          </a:xfrm>
          <a:prstGeom prst="curvedUpArrow">
            <a:avLst>
              <a:gd name="adj1" fmla="val 25000"/>
              <a:gd name="adj2" fmla="val 4664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Oval 9"/>
          <p:cNvSpPr/>
          <p:nvPr/>
        </p:nvSpPr>
        <p:spPr>
          <a:xfrm>
            <a:off x="3498112" y="2913321"/>
            <a:ext cx="457200" cy="42530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Execution</a:t>
            </a:r>
            <a:endParaRPr lang="en-US" dirty="0"/>
          </a:p>
        </p:txBody>
      </p:sp>
      <p:sp>
        <p:nvSpPr>
          <p:cNvPr id="3" name="Content Placeholder 2"/>
          <p:cNvSpPr>
            <a:spLocks noGrp="1"/>
          </p:cNvSpPr>
          <p:nvPr>
            <p:ph idx="1"/>
          </p:nvPr>
        </p:nvSpPr>
        <p:spPr/>
        <p:txBody>
          <a:bodyPr/>
          <a:lstStyle/>
          <a:p>
            <a:r>
              <a:rPr lang="en-US" dirty="0" smtClean="0"/>
              <a:t>Rules in a DT are evaluated sequentially</a:t>
            </a:r>
          </a:p>
          <a:p>
            <a:r>
              <a:rPr lang="en-US" dirty="0" smtClean="0"/>
              <a:t>Once a rule matches input condition, execution stops and results are returned.</a:t>
            </a:r>
          </a:p>
          <a:p>
            <a:r>
              <a:rPr lang="en-US" dirty="0" smtClean="0"/>
              <a:t>DT does not validate rules for overlapping condition </a:t>
            </a:r>
          </a:p>
          <a:p>
            <a:pPr lvl="1"/>
            <a:r>
              <a:rPr lang="en-US" dirty="0" smtClean="0"/>
              <a:t>e.g. &gt;=100 and &lt;=100 both conditions will be true for a value of 100 </a:t>
            </a:r>
          </a:p>
          <a:p>
            <a:pPr lvl="1"/>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Rule sequence can be changed by using “Up” and “Down” buttons</a:t>
            </a:r>
          </a:p>
          <a:p>
            <a:endParaRPr lang="en-US" i="1" dirty="0"/>
          </a:p>
        </p:txBody>
      </p:sp>
      <p:pic>
        <p:nvPicPr>
          <p:cNvPr id="7" name="Picture 6" descr="Rule7a.PNG"/>
          <p:cNvPicPr>
            <a:picLocks noChangeAspect="1"/>
          </p:cNvPicPr>
          <p:nvPr/>
        </p:nvPicPr>
        <p:blipFill>
          <a:blip r:embed="rId3" cstate="print"/>
          <a:stretch>
            <a:fillRect/>
          </a:stretch>
        </p:blipFill>
        <p:spPr>
          <a:xfrm>
            <a:off x="789136" y="3047560"/>
            <a:ext cx="4886325" cy="2400300"/>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5039833" y="4497572"/>
            <a:ext cx="659218" cy="5528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Decision Table</a:t>
            </a:r>
            <a:endParaRPr lang="en-US" dirty="0"/>
          </a:p>
        </p:txBody>
      </p:sp>
      <p:sp>
        <p:nvSpPr>
          <p:cNvPr id="16" name="Content Placeholder 15"/>
          <p:cNvSpPr>
            <a:spLocks noGrp="1"/>
          </p:cNvSpPr>
          <p:nvPr>
            <p:ph idx="1"/>
          </p:nvPr>
        </p:nvSpPr>
        <p:spPr/>
        <p:txBody>
          <a:bodyPr/>
          <a:lstStyle/>
          <a:p>
            <a:r>
              <a:rPr lang="en-US" altLang="en-US" dirty="0" smtClean="0"/>
              <a:t>Test the rule by selecting “Validate Rules” </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r>
              <a:rPr lang="en-US" altLang="en-US" dirty="0" smtClean="0"/>
              <a:t>Enter different Condition Values</a:t>
            </a:r>
          </a:p>
          <a:p>
            <a:pPr lvl="0"/>
            <a:endParaRPr lang="en-US" altLang="en-US" dirty="0" smtClean="0"/>
          </a:p>
          <a:p>
            <a:pPr lvl="0"/>
            <a:endParaRPr lang="en-US" altLang="en-US" dirty="0" smtClean="0"/>
          </a:p>
          <a:p>
            <a:pPr lvl="0"/>
            <a:endParaRPr lang="en-US" altLang="en-US" dirty="0" smtClean="0"/>
          </a:p>
          <a:p>
            <a:pPr lvl="0"/>
            <a:endParaRPr lang="en-US" altLang="en-US" dirty="0" smtClean="0"/>
          </a:p>
          <a:p>
            <a:pPr lvl="0"/>
            <a:endParaRPr lang="en-US" altLang="en-US" dirty="0" smtClean="0"/>
          </a:p>
          <a:p>
            <a:pPr lvl="0"/>
            <a:endParaRPr lang="en-US" altLang="en-US" dirty="0" smtClean="0"/>
          </a:p>
          <a:p>
            <a:pPr lvl="0"/>
            <a:endParaRPr lang="en-US" altLang="en-US" dirty="0" smtClean="0"/>
          </a:p>
          <a:p>
            <a:endParaRPr lang="en-US" dirty="0"/>
          </a:p>
        </p:txBody>
      </p:sp>
      <p:pic>
        <p:nvPicPr>
          <p:cNvPr id="7" name="Picture 6" descr="Rule8.png"/>
          <p:cNvPicPr>
            <a:picLocks noChangeAspect="1"/>
          </p:cNvPicPr>
          <p:nvPr/>
        </p:nvPicPr>
        <p:blipFill>
          <a:blip r:embed="rId3" cstate="print"/>
          <a:stretch>
            <a:fillRect/>
          </a:stretch>
        </p:blipFill>
        <p:spPr>
          <a:xfrm>
            <a:off x="844382" y="1646241"/>
            <a:ext cx="7455239" cy="1185238"/>
          </a:xfrm>
          <a:prstGeom prst="rect">
            <a:avLst/>
          </a:prstGeom>
          <a:ln>
            <a:noFill/>
          </a:ln>
          <a:effectLst>
            <a:outerShdw blurRad="292100" dist="139700" dir="2700000" algn="tl" rotWithShape="0">
              <a:srgbClr val="333333">
                <a:alpha val="65000"/>
              </a:srgbClr>
            </a:outerShdw>
          </a:effectLst>
        </p:spPr>
      </p:pic>
      <p:sp>
        <p:nvSpPr>
          <p:cNvPr id="8" name="Rectangle 7"/>
          <p:cNvSpPr/>
          <p:nvPr/>
        </p:nvSpPr>
        <p:spPr bwMode="auto">
          <a:xfrm>
            <a:off x="6305107" y="1860698"/>
            <a:ext cx="1988288" cy="914400"/>
          </a:xfrm>
          <a:prstGeom prst="rect">
            <a:avLst/>
          </a:prstGeom>
          <a:noFill/>
          <a:ln w="25400"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pic>
        <p:nvPicPr>
          <p:cNvPr id="10" name="Picture 9" descr="Rule9.png"/>
          <p:cNvPicPr>
            <a:picLocks noChangeAspect="1"/>
          </p:cNvPicPr>
          <p:nvPr/>
        </p:nvPicPr>
        <p:blipFill>
          <a:blip r:embed="rId4" cstate="print"/>
          <a:stretch>
            <a:fillRect/>
          </a:stretch>
        </p:blipFill>
        <p:spPr>
          <a:xfrm>
            <a:off x="1772001" y="4184297"/>
            <a:ext cx="5600000" cy="2000001"/>
          </a:xfrm>
          <a:prstGeom prst="rect">
            <a:avLst/>
          </a:prstGeom>
          <a:ln>
            <a:noFill/>
          </a:ln>
          <a:effectLst>
            <a:outerShdw blurRad="292100" dist="139700" dir="2700000" algn="tl" rotWithShape="0">
              <a:srgbClr val="333333">
                <a:alpha val="65000"/>
              </a:srgbClr>
            </a:outerShdw>
          </a:effectLst>
        </p:spPr>
      </p:pic>
      <p:sp>
        <p:nvSpPr>
          <p:cNvPr id="11" name="Rectangle 10"/>
          <p:cNvSpPr/>
          <p:nvPr/>
        </p:nvSpPr>
        <p:spPr bwMode="auto">
          <a:xfrm>
            <a:off x="3721396" y="4401879"/>
            <a:ext cx="1148317" cy="808074"/>
          </a:xfrm>
          <a:prstGeom prst="rect">
            <a:avLst/>
          </a:prstGeom>
          <a:noFill/>
          <a:ln w="25400"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sp>
        <p:nvSpPr>
          <p:cNvPr id="13" name="Text Placeholder 8"/>
          <p:cNvSpPr txBox="1">
            <a:spLocks/>
          </p:cNvSpPr>
          <p:nvPr/>
        </p:nvSpPr>
        <p:spPr bwMode="auto">
          <a:xfrm>
            <a:off x="609600" y="1143000"/>
            <a:ext cx="8305800" cy="2552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5000"/>
              </a:lnSpc>
              <a:spcBef>
                <a:spcPct val="20000"/>
              </a:spcBef>
              <a:spcAft>
                <a:spcPts val="288"/>
              </a:spcAft>
              <a:buClr>
                <a:srgbClr val="C00000"/>
              </a:buClr>
              <a:buSzTx/>
              <a:buFont typeface="Arial" charset="0"/>
              <a:buChar char="■"/>
              <a:tabLst/>
              <a:defRPr/>
            </a:pPr>
            <a:endParaRPr kumimoji="0" lang="en-US" altLang="en-US" sz="2400" b="0" i="0" u="none" strike="noStrike" kern="1200" cap="none" spc="0" normalizeH="0" baseline="0" noProof="0" dirty="0" smtClean="0">
              <a:ln>
                <a:noFill/>
              </a:ln>
              <a:solidFill>
                <a:schemeClr val="tx1"/>
              </a:solidFill>
              <a:effectLst/>
              <a:uLnTx/>
              <a:uFillTx/>
              <a:latin typeface="Arial" pitchFamily="34" charset="0"/>
              <a:ea typeface="MS PGothic" pitchFamily="34" charset="-128"/>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Table Java Action</a:t>
            </a:r>
            <a:endParaRPr lang="en-US" dirty="0"/>
          </a:p>
        </p:txBody>
      </p:sp>
      <p:sp>
        <p:nvSpPr>
          <p:cNvPr id="3" name="Content Placeholder 2"/>
          <p:cNvSpPr>
            <a:spLocks noGrp="1"/>
          </p:cNvSpPr>
          <p:nvPr>
            <p:ph idx="1"/>
          </p:nvPr>
        </p:nvSpPr>
        <p:spPr/>
        <p:txBody>
          <a:bodyPr/>
          <a:lstStyle/>
          <a:p>
            <a:r>
              <a:rPr lang="en-US" dirty="0" smtClean="0"/>
              <a:t>Decision tables can be invoked in process definition by adding Decision Table Action at a node or at Process Definition level.</a:t>
            </a:r>
          </a:p>
          <a:p>
            <a:r>
              <a:rPr lang="en-US" dirty="0" smtClean="0"/>
              <a:t>iLog JRules (IBM) or Blaze Rules engine can also be connected to execute rules using available Actions</a:t>
            </a:r>
          </a:p>
          <a:p>
            <a:endParaRPr lang="en-US" dirty="0"/>
          </a:p>
        </p:txBody>
      </p:sp>
      <p:pic>
        <p:nvPicPr>
          <p:cNvPr id="5" name="Picture 4" descr="Action3.png"/>
          <p:cNvPicPr>
            <a:picLocks noChangeAspect="1"/>
          </p:cNvPicPr>
          <p:nvPr/>
        </p:nvPicPr>
        <p:blipFill>
          <a:blip r:embed="rId3" cstate="print"/>
          <a:stretch>
            <a:fillRect/>
          </a:stretch>
        </p:blipFill>
        <p:spPr>
          <a:xfrm>
            <a:off x="705374" y="2768197"/>
            <a:ext cx="3076191" cy="2469048"/>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bwMode="auto">
          <a:xfrm>
            <a:off x="733645" y="3396556"/>
            <a:ext cx="1286548" cy="542260"/>
          </a:xfrm>
          <a:prstGeom prst="rect">
            <a:avLst/>
          </a:prstGeom>
          <a:noFill/>
          <a:ln w="25400"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Decision Table Java Action</a:t>
            </a:r>
            <a:endParaRPr lang="en-US" dirty="0">
              <a:latin typeface="+mn-lt"/>
            </a:endParaRPr>
          </a:p>
        </p:txBody>
      </p:sp>
      <p:sp>
        <p:nvSpPr>
          <p:cNvPr id="3" name="Content Placeholder 2"/>
          <p:cNvSpPr>
            <a:spLocks noGrp="1"/>
          </p:cNvSpPr>
          <p:nvPr>
            <p:ph idx="1"/>
          </p:nvPr>
        </p:nvSpPr>
        <p:spPr/>
        <p:txBody>
          <a:bodyPr/>
          <a:lstStyle/>
          <a:p>
            <a:r>
              <a:rPr lang="en-US" dirty="0" smtClean="0"/>
              <a:t>Action interface shows all available rules sets and tables within application.</a:t>
            </a:r>
          </a:p>
          <a:p>
            <a:r>
              <a:rPr lang="en-US" dirty="0" smtClean="0"/>
              <a:t>Configure:</a:t>
            </a:r>
          </a:p>
          <a:p>
            <a:pPr lvl="1"/>
            <a:r>
              <a:rPr lang="en-US" dirty="0" smtClean="0"/>
              <a:t>Select Decision Table to execute</a:t>
            </a:r>
          </a:p>
          <a:p>
            <a:pPr lvl="1"/>
            <a:r>
              <a:rPr lang="en-US" dirty="0" smtClean="0"/>
              <a:t>Map UDAs for Condition attribute</a:t>
            </a:r>
          </a:p>
          <a:p>
            <a:pPr lvl="1"/>
            <a:r>
              <a:rPr lang="en-US" dirty="0" smtClean="0"/>
              <a:t>Map UDAs for result attribute </a:t>
            </a:r>
          </a:p>
          <a:p>
            <a:pPr lvl="1"/>
            <a:r>
              <a:rPr lang="en-US" dirty="0" smtClean="0"/>
              <a:t>UDAs are filtered based on Data</a:t>
            </a:r>
          </a:p>
          <a:p>
            <a:pPr lvl="1">
              <a:buNone/>
            </a:pPr>
            <a:r>
              <a:rPr lang="en-US" dirty="0" smtClean="0"/>
              <a:t>	Type</a:t>
            </a:r>
          </a:p>
          <a:p>
            <a:pPr lvl="1"/>
            <a:r>
              <a:rPr lang="en-US" dirty="0" smtClean="0">
                <a:latin typeface="+mn-lt"/>
              </a:rPr>
              <a:t>XML UDA can be used to map to </a:t>
            </a:r>
          </a:p>
          <a:p>
            <a:pPr lvl="1">
              <a:buNone/>
            </a:pPr>
            <a:r>
              <a:rPr lang="en-US" dirty="0" smtClean="0"/>
              <a:t>	String condition with XPath</a:t>
            </a:r>
            <a:endParaRPr lang="en-US" dirty="0" smtClean="0">
              <a:latin typeface="+mn-lt"/>
            </a:endParaRPr>
          </a:p>
          <a:p>
            <a:endParaRPr lang="en-US" dirty="0"/>
          </a:p>
        </p:txBody>
      </p:sp>
      <p:pic>
        <p:nvPicPr>
          <p:cNvPr id="6" name="Picture 5" descr="Action4.png"/>
          <p:cNvPicPr>
            <a:picLocks noChangeAspect="1"/>
          </p:cNvPicPr>
          <p:nvPr/>
        </p:nvPicPr>
        <p:blipFill>
          <a:blip r:embed="rId3" cstate="print"/>
          <a:stretch>
            <a:fillRect/>
          </a:stretch>
        </p:blipFill>
        <p:spPr>
          <a:xfrm>
            <a:off x="4473347" y="2020525"/>
            <a:ext cx="4315859" cy="287045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Blaze Advisor Action</a:t>
            </a:r>
            <a:endParaRPr lang="en-US" dirty="0"/>
          </a:p>
        </p:txBody>
      </p:sp>
      <p:sp>
        <p:nvSpPr>
          <p:cNvPr id="3" name="Content Placeholder 2"/>
          <p:cNvSpPr>
            <a:spLocks noGrp="1"/>
          </p:cNvSpPr>
          <p:nvPr>
            <p:ph idx="1"/>
          </p:nvPr>
        </p:nvSpPr>
        <p:spPr>
          <a:noFill/>
        </p:spPr>
        <p:txBody>
          <a:bodyPr/>
          <a:lstStyle/>
          <a:p>
            <a:r>
              <a:rPr lang="en-US" dirty="0" smtClean="0"/>
              <a:t>Blaze Advisor uses “service” and “deployment manager” XML configuration files to connect to engine.</a:t>
            </a:r>
          </a:p>
          <a:p>
            <a:r>
              <a:rPr lang="en-US" dirty="0" smtClean="0"/>
              <a:t>In order to invoke Blaze Engine from BPM</a:t>
            </a:r>
          </a:p>
          <a:p>
            <a:pPr lvl="1"/>
            <a:r>
              <a:rPr lang="en-US" dirty="0" smtClean="0"/>
              <a:t>Generate configuration files in Blaze </a:t>
            </a:r>
          </a:p>
          <a:p>
            <a:pPr lvl="1"/>
            <a:r>
              <a:rPr lang="en-US" dirty="0" smtClean="0"/>
              <a:t>Copy “.server” and “.dmanager” </a:t>
            </a:r>
          </a:p>
          <a:p>
            <a:pPr lvl="1">
              <a:buNone/>
            </a:pPr>
            <a:r>
              <a:rPr lang="en-US" dirty="0" smtClean="0"/>
              <a:t>	files in “</a:t>
            </a:r>
            <a:r>
              <a:rPr lang="en-US" i="1" dirty="0" smtClean="0"/>
              <a:t>dms/attachment</a:t>
            </a:r>
            <a:r>
              <a:rPr lang="en-US" dirty="0" smtClean="0"/>
              <a:t>” folder in</a:t>
            </a:r>
          </a:p>
          <a:p>
            <a:pPr lvl="1">
              <a:buNone/>
            </a:pPr>
            <a:r>
              <a:rPr lang="en-US" dirty="0" smtClean="0"/>
              <a:t>	application</a:t>
            </a:r>
          </a:p>
          <a:p>
            <a:pPr lvl="1"/>
            <a:r>
              <a:rPr lang="en-US" dirty="0" smtClean="0"/>
              <a:t>Browse and select server config files</a:t>
            </a:r>
          </a:p>
          <a:p>
            <a:pPr lvl="1"/>
            <a:r>
              <a:rPr lang="en-US" dirty="0" smtClean="0"/>
              <a:t>Select service name and entry points</a:t>
            </a:r>
          </a:p>
          <a:p>
            <a:pPr lvl="1"/>
            <a:endParaRPr lang="en-US" dirty="0" smtClean="0"/>
          </a:p>
          <a:p>
            <a:pPr lvl="1"/>
            <a:endParaRPr lang="en-US" dirty="0" smtClean="0"/>
          </a:p>
          <a:p>
            <a:pPr lvl="1"/>
            <a:endParaRPr lang="en-US" dirty="0" smtClean="0"/>
          </a:p>
          <a:p>
            <a:pPr lvl="1"/>
            <a:endParaRPr lang="en-US" dirty="0" smtClean="0"/>
          </a:p>
          <a:p>
            <a:pPr lvl="1"/>
            <a:r>
              <a:rPr lang="en-US" i="1" dirty="0" smtClean="0"/>
              <a:t>Note: follow admin guide for setting classpath and other configuration to invoke Blaze from BPM Engine.</a:t>
            </a:r>
          </a:p>
          <a:p>
            <a:pPr lvl="1"/>
            <a:endParaRPr lang="en-US" dirty="0" smtClean="0"/>
          </a:p>
          <a:p>
            <a:endParaRPr lang="en-US" dirty="0"/>
          </a:p>
        </p:txBody>
      </p:sp>
      <p:pic>
        <p:nvPicPr>
          <p:cNvPr id="723969" name="Picture 1"/>
          <p:cNvPicPr>
            <a:picLocks noChangeAspect="1" noChangeArrowheads="1"/>
          </p:cNvPicPr>
          <p:nvPr/>
        </p:nvPicPr>
        <p:blipFill>
          <a:blip r:embed="rId3" cstate="print"/>
          <a:srcRect/>
          <a:stretch>
            <a:fillRect/>
          </a:stretch>
        </p:blipFill>
        <p:spPr bwMode="auto">
          <a:xfrm>
            <a:off x="4997302" y="2093949"/>
            <a:ext cx="3828719" cy="3398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iLog JRules Action</a:t>
            </a:r>
            <a:endParaRPr lang="en-US" dirty="0"/>
          </a:p>
        </p:txBody>
      </p:sp>
      <p:sp>
        <p:nvSpPr>
          <p:cNvPr id="3" name="Content Placeholder 2"/>
          <p:cNvSpPr>
            <a:spLocks noGrp="1"/>
          </p:cNvSpPr>
          <p:nvPr>
            <p:ph idx="1"/>
          </p:nvPr>
        </p:nvSpPr>
        <p:spPr>
          <a:noFill/>
        </p:spPr>
        <p:txBody>
          <a:bodyPr/>
          <a:lstStyle/>
          <a:p>
            <a:r>
              <a:rPr lang="en-US" dirty="0" smtClean="0"/>
              <a:t>In order to invoke Blaze Engine from BPM</a:t>
            </a:r>
          </a:p>
          <a:p>
            <a:pPr lvl="1"/>
            <a:r>
              <a:rPr lang="en-US" dirty="0" smtClean="0"/>
              <a:t>Generate rule file in JRules</a:t>
            </a:r>
          </a:p>
          <a:p>
            <a:pPr lvl="1"/>
            <a:r>
              <a:rPr lang="en-US" dirty="0" smtClean="0"/>
              <a:t>Copy file in “dms/attachment” folder </a:t>
            </a:r>
          </a:p>
          <a:p>
            <a:pPr lvl="1"/>
            <a:r>
              <a:rPr lang="en-US" dirty="0" smtClean="0"/>
              <a:t>Browse and select file</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i="1" dirty="0" smtClean="0"/>
          </a:p>
          <a:p>
            <a:pPr lvl="1"/>
            <a:endParaRPr lang="en-US" i="1" dirty="0" smtClean="0"/>
          </a:p>
          <a:p>
            <a:pPr lvl="1"/>
            <a:endParaRPr lang="en-US" i="1" dirty="0" smtClean="0"/>
          </a:p>
          <a:p>
            <a:pPr lvl="1"/>
            <a:endParaRPr lang="en-US" i="1" dirty="0" smtClean="0"/>
          </a:p>
          <a:p>
            <a:pPr lvl="1"/>
            <a:r>
              <a:rPr lang="en-US" i="1" dirty="0" smtClean="0"/>
              <a:t>Note: follow admin guide for setting classpath and other configuration to invoke JRules from BPM Engine.</a:t>
            </a:r>
          </a:p>
          <a:p>
            <a:pPr lvl="1"/>
            <a:endParaRPr lang="en-US" dirty="0" smtClean="0"/>
          </a:p>
          <a:p>
            <a:endParaRPr lang="en-US" dirty="0"/>
          </a:p>
        </p:txBody>
      </p:sp>
      <p:pic>
        <p:nvPicPr>
          <p:cNvPr id="1861634" name="Picture 2"/>
          <p:cNvPicPr>
            <a:picLocks noChangeAspect="1" noChangeArrowheads="1"/>
          </p:cNvPicPr>
          <p:nvPr/>
        </p:nvPicPr>
        <p:blipFill>
          <a:blip r:embed="rId3" cstate="print"/>
          <a:srcRect/>
          <a:stretch>
            <a:fillRect/>
          </a:stretch>
        </p:blipFill>
        <p:spPr bwMode="auto">
          <a:xfrm>
            <a:off x="5071731" y="2093952"/>
            <a:ext cx="3286458" cy="2916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dirty="0" smtClean="0"/>
              <a:t>Business Rules</a:t>
            </a:r>
          </a:p>
        </p:txBody>
      </p:sp>
      <p:sp>
        <p:nvSpPr>
          <p:cNvPr id="34819" name="Content Placeholder 2"/>
          <p:cNvSpPr>
            <a:spLocks noGrp="1"/>
          </p:cNvSpPr>
          <p:nvPr>
            <p:ph idx="1"/>
          </p:nvPr>
        </p:nvSpPr>
        <p:spPr/>
        <p:txBody>
          <a:bodyPr/>
          <a:lstStyle/>
          <a:p>
            <a:pPr eaLnBrk="1" hangingPunct="1"/>
            <a:r>
              <a:rPr dirty="0" smtClean="0"/>
              <a:t>Business Rules "the language of business"</a:t>
            </a:r>
          </a:p>
          <a:p>
            <a:pPr eaLnBrk="1" hangingPunct="1"/>
            <a:r>
              <a:rPr dirty="0" smtClean="0"/>
              <a:t>Business logic, policies can be expressed as Business Rules</a:t>
            </a:r>
          </a:p>
          <a:p>
            <a:r>
              <a:rPr lang="en-US" dirty="0" smtClean="0">
                <a:cs typeface="Arial" charset="0"/>
              </a:rPr>
              <a:t>Rules are stored in a repository and shared between activities, processes or even other applications.</a:t>
            </a:r>
            <a:endParaRPr dirty="0" smtClean="0"/>
          </a:p>
          <a:p>
            <a:pPr eaLnBrk="1" hangingPunct="1"/>
            <a:r>
              <a:rPr dirty="0" smtClean="0"/>
              <a:t>Business users can modify rules without reprogramming</a:t>
            </a:r>
          </a:p>
          <a:p>
            <a:pPr lvl="1" eaLnBrk="1" hangingPunct="1"/>
            <a:r>
              <a:rPr lang="en-US" dirty="0" smtClean="0"/>
              <a:t>Reduced costs and provides faster turnaround time</a:t>
            </a:r>
          </a:p>
          <a:p>
            <a:pPr lvl="1" eaLnBrk="1" hangingPunct="1"/>
            <a:r>
              <a:rPr lang="en-US" dirty="0" smtClean="0"/>
              <a:t>Increased visibility</a:t>
            </a:r>
          </a:p>
          <a:p>
            <a:pPr lvl="1" eaLnBrk="1" hangingPunct="1"/>
            <a:r>
              <a:rPr lang="en-US" dirty="0" smtClean="0"/>
              <a:t>Business experts have the control instead of technical experts</a:t>
            </a:r>
          </a:p>
          <a:p>
            <a:pPr lvl="1" eaLnBrk="1" hangingPunct="1"/>
            <a:endParaRPr lang="en-US" dirty="0" smtClean="0"/>
          </a:p>
          <a:p>
            <a:r>
              <a:rPr lang="en-US" dirty="0" smtClean="0"/>
              <a:t>Example</a:t>
            </a:r>
          </a:p>
          <a:p>
            <a:pPr lvl="1">
              <a:lnSpc>
                <a:spcPct val="100000"/>
              </a:lnSpc>
              <a:spcBef>
                <a:spcPts val="0"/>
              </a:spcBef>
              <a:buNone/>
            </a:pPr>
            <a:r>
              <a:rPr lang="en-US" sz="1600" i="1" dirty="0" smtClean="0"/>
              <a:t>	If </a:t>
            </a:r>
          </a:p>
          <a:p>
            <a:pPr lvl="2">
              <a:lnSpc>
                <a:spcPct val="100000"/>
              </a:lnSpc>
              <a:spcBef>
                <a:spcPts val="0"/>
              </a:spcBef>
              <a:buNone/>
            </a:pPr>
            <a:r>
              <a:rPr lang="en-US" sz="1600" i="1" dirty="0" smtClean="0"/>
              <a:t>	credit rating is between 700-750 </a:t>
            </a:r>
          </a:p>
          <a:p>
            <a:pPr lvl="1">
              <a:lnSpc>
                <a:spcPct val="100000"/>
              </a:lnSpc>
              <a:spcBef>
                <a:spcPts val="0"/>
              </a:spcBef>
              <a:buNone/>
            </a:pPr>
            <a:r>
              <a:rPr lang="en-US" sz="1600" i="1" dirty="0" smtClean="0"/>
              <a:t>	and</a:t>
            </a:r>
          </a:p>
          <a:p>
            <a:pPr lvl="2">
              <a:lnSpc>
                <a:spcPct val="100000"/>
              </a:lnSpc>
              <a:spcBef>
                <a:spcPts val="0"/>
              </a:spcBef>
              <a:buNone/>
            </a:pPr>
            <a:r>
              <a:rPr lang="en-US" sz="1600" i="1" dirty="0" smtClean="0"/>
              <a:t>	age between 30-35</a:t>
            </a:r>
          </a:p>
          <a:p>
            <a:pPr lvl="1">
              <a:lnSpc>
                <a:spcPct val="100000"/>
              </a:lnSpc>
              <a:spcBef>
                <a:spcPts val="0"/>
              </a:spcBef>
              <a:buNone/>
            </a:pPr>
            <a:r>
              <a:rPr lang="en-US" sz="1600" i="1" dirty="0" smtClean="0"/>
              <a:t>	then</a:t>
            </a:r>
          </a:p>
          <a:p>
            <a:pPr lvl="2">
              <a:lnSpc>
                <a:spcPct val="100000"/>
              </a:lnSpc>
              <a:spcBef>
                <a:spcPts val="0"/>
              </a:spcBef>
              <a:buNone/>
            </a:pPr>
            <a:r>
              <a:rPr lang="en-US" sz="1600" i="1" dirty="0" smtClean="0"/>
              <a:t>	APR is 5.6%</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Interstage BPM Console View</a:t>
            </a:r>
            <a:endParaRPr lang="en-US" dirty="0"/>
          </a:p>
        </p:txBody>
      </p:sp>
      <p:sp>
        <p:nvSpPr>
          <p:cNvPr id="3" name="Content Placeholder 2"/>
          <p:cNvSpPr>
            <a:spLocks noGrp="1"/>
          </p:cNvSpPr>
          <p:nvPr>
            <p:ph idx="1"/>
          </p:nvPr>
        </p:nvSpPr>
        <p:spPr/>
        <p:txBody>
          <a:bodyPr/>
          <a:lstStyle/>
          <a:p>
            <a:r>
              <a:rPr lang="en-US" dirty="0" smtClean="0"/>
              <a:t>View Decision Tables in Interstage BPM Console</a:t>
            </a:r>
          </a:p>
          <a:p>
            <a:pPr lvl="1"/>
            <a:r>
              <a:rPr lang="en-US" dirty="0" smtClean="0"/>
              <a:t>Browse to application and select the “Settings” tab</a:t>
            </a:r>
          </a:p>
          <a:p>
            <a:pPr lvl="1"/>
            <a:r>
              <a:rPr lang="en-US" dirty="0" smtClean="0"/>
              <a:t>Select Decision Table to View rules </a:t>
            </a:r>
            <a:r>
              <a:rPr lang="en-US" i="1" dirty="0" smtClean="0"/>
              <a:t>(edit is not allowed in console view)</a:t>
            </a:r>
            <a:endParaRPr lang="en-US" i="1" dirty="0"/>
          </a:p>
        </p:txBody>
      </p:sp>
      <p:grpSp>
        <p:nvGrpSpPr>
          <p:cNvPr id="4" name="Group 9"/>
          <p:cNvGrpSpPr/>
          <p:nvPr/>
        </p:nvGrpSpPr>
        <p:grpSpPr>
          <a:xfrm>
            <a:off x="520995" y="2604159"/>
            <a:ext cx="8038212" cy="3115917"/>
            <a:chOff x="520995" y="2604159"/>
            <a:chExt cx="8038212" cy="3115917"/>
          </a:xfrm>
        </p:grpSpPr>
        <p:pic>
          <p:nvPicPr>
            <p:cNvPr id="6" name="Picture 5" descr="Console.png"/>
            <p:cNvPicPr>
              <a:picLocks noChangeAspect="1"/>
            </p:cNvPicPr>
            <p:nvPr/>
          </p:nvPicPr>
          <p:blipFill>
            <a:blip r:embed="rId3" cstate="print"/>
            <a:stretch>
              <a:fillRect/>
            </a:stretch>
          </p:blipFill>
          <p:spPr>
            <a:xfrm>
              <a:off x="520995" y="2604159"/>
              <a:ext cx="5413001" cy="3115917"/>
            </a:xfrm>
            <a:prstGeom prst="rect">
              <a:avLst/>
            </a:prstGeom>
            <a:ln>
              <a:noFill/>
            </a:ln>
            <a:effectLst>
              <a:outerShdw blurRad="292100" dist="139700" dir="2700000" algn="tl" rotWithShape="0">
                <a:srgbClr val="333333">
                  <a:alpha val="65000"/>
                </a:srgbClr>
              </a:outerShdw>
            </a:effectLst>
          </p:spPr>
        </p:pic>
        <p:pic>
          <p:nvPicPr>
            <p:cNvPr id="9" name="Picture 8" descr="Console2.png"/>
            <p:cNvPicPr>
              <a:picLocks noChangeAspect="1"/>
            </p:cNvPicPr>
            <p:nvPr/>
          </p:nvPicPr>
          <p:blipFill>
            <a:blip r:embed="rId4" cstate="print"/>
            <a:stretch>
              <a:fillRect/>
            </a:stretch>
          </p:blipFill>
          <p:spPr>
            <a:xfrm>
              <a:off x="3242928" y="3338758"/>
              <a:ext cx="5316279" cy="1330993"/>
            </a:xfrm>
            <a:prstGeom prst="rect">
              <a:avLst/>
            </a:prstGeom>
            <a:ln>
              <a:noFill/>
            </a:ln>
            <a:effectLst>
              <a:outerShdw blurRad="292100" dist="139700" dir="2700000" algn="tl" rotWithShape="0">
                <a:srgbClr val="333333">
                  <a:alpha val="65000"/>
                </a:srgbClr>
              </a:outerShdw>
            </a:effectLst>
          </p:spPr>
        </p:pic>
        <p:sp>
          <p:nvSpPr>
            <p:cNvPr id="7" name="Curved Up Arrow 6"/>
            <p:cNvSpPr/>
            <p:nvPr/>
          </p:nvSpPr>
          <p:spPr>
            <a:xfrm rot="16661764">
              <a:off x="4903647" y="4556995"/>
              <a:ext cx="1297172" cy="983466"/>
            </a:xfrm>
            <a:prstGeom prst="curvedUpArrow">
              <a:avLst>
                <a:gd name="adj1" fmla="val 6700"/>
                <a:gd name="adj2" fmla="val 32574"/>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Oval 7"/>
            <p:cNvSpPr/>
            <p:nvPr/>
          </p:nvSpPr>
          <p:spPr>
            <a:xfrm>
              <a:off x="4582631" y="5082362"/>
              <a:ext cx="552893" cy="58479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771" name="Picture 2" descr="logo"/>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725215" y="4351285"/>
            <a:ext cx="7598979" cy="867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 name="Picture 3" descr="Tag Slide.png"/>
          <p:cNvPicPr>
            <a:picLocks noChangeAspect="1"/>
          </p:cNvPicPr>
          <p:nvPr/>
        </p:nvPicPr>
        <p:blipFill>
          <a:blip r:embed="rId4" cstate="print"/>
          <a:stretch>
            <a:fillRect/>
          </a:stretch>
        </p:blipFill>
        <p:spPr>
          <a:xfrm>
            <a:off x="2029" y="0"/>
            <a:ext cx="9139943" cy="6858000"/>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dirty="0" smtClean="0"/>
              <a:t>Business Rules Support</a:t>
            </a:r>
          </a:p>
        </p:txBody>
      </p:sp>
      <p:sp>
        <p:nvSpPr>
          <p:cNvPr id="34819" name="Content Placeholder 2"/>
          <p:cNvSpPr>
            <a:spLocks noGrp="1"/>
          </p:cNvSpPr>
          <p:nvPr>
            <p:ph idx="1"/>
          </p:nvPr>
        </p:nvSpPr>
        <p:spPr/>
        <p:txBody>
          <a:bodyPr/>
          <a:lstStyle/>
          <a:p>
            <a:pPr eaLnBrk="1" hangingPunct="1"/>
            <a:r>
              <a:rPr dirty="0" smtClean="0"/>
              <a:t>Interstage BPM supports integration with third party Business Rule Engines (BRMS)</a:t>
            </a:r>
          </a:p>
          <a:p>
            <a:pPr eaLnBrk="1" hangingPunct="1"/>
            <a:r>
              <a:rPr lang="en-US" dirty="0" smtClean="0"/>
              <a:t>Out-of-the-box Actions to integrate with</a:t>
            </a:r>
            <a:endParaRPr dirty="0" smtClean="0"/>
          </a:p>
          <a:p>
            <a:pPr lvl="1" eaLnBrk="1" hangingPunct="1"/>
            <a:r>
              <a:rPr lang="en-US" dirty="0" smtClean="0"/>
              <a:t>ILog JRules</a:t>
            </a:r>
          </a:p>
          <a:p>
            <a:pPr lvl="1" eaLnBrk="1" hangingPunct="1"/>
            <a:r>
              <a:rPr lang="en-US" dirty="0" smtClean="0"/>
              <a:t>Fair Isaac Blaze Advisor</a:t>
            </a:r>
          </a:p>
          <a:p>
            <a:pPr lvl="1" eaLnBrk="1" hangingPunct="1"/>
            <a:endParaRPr lang="en-US" dirty="0" smtClean="0"/>
          </a:p>
          <a:p>
            <a:r>
              <a:rPr lang="en-US" dirty="0" smtClean="0"/>
              <a:t>Other third party engines can be integrated using Web Service or Java Interface.</a:t>
            </a:r>
          </a:p>
          <a:p>
            <a:endParaRPr lang="en-US" dirty="0" smtClean="0"/>
          </a:p>
          <a:p>
            <a:r>
              <a:rPr lang="en-US" dirty="0" smtClean="0"/>
              <a:t>In-built support for defining and executing Business Rules</a:t>
            </a:r>
          </a:p>
          <a:p>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latin typeface="+mn-lt"/>
              </a:rPr>
              <a:t>Business Rule Actions</a:t>
            </a:r>
          </a:p>
        </p:txBody>
      </p:sp>
      <p:sp>
        <p:nvSpPr>
          <p:cNvPr id="22531" name="Rectangle 3"/>
          <p:cNvSpPr>
            <a:spLocks noGrp="1" noChangeArrowheads="1"/>
          </p:cNvSpPr>
          <p:nvPr>
            <p:ph idx="1"/>
          </p:nvPr>
        </p:nvSpPr>
        <p:spPr/>
        <p:txBody>
          <a:bodyPr/>
          <a:lstStyle/>
          <a:p>
            <a:pPr eaLnBrk="1" hangingPunct="1"/>
            <a:r>
              <a:rPr dirty="0" smtClean="0">
                <a:cs typeface="Arial" charset="0"/>
              </a:rPr>
              <a:t>Business Rule actions can be used to easily integrate with Rule Engine</a:t>
            </a:r>
          </a:p>
          <a:p>
            <a:pPr eaLnBrk="1" hangingPunct="1"/>
            <a:r>
              <a:rPr lang="en-US" dirty="0" smtClean="0">
                <a:cs typeface="Arial" charset="0"/>
              </a:rPr>
              <a:t>Sent Input from UDAs</a:t>
            </a:r>
          </a:p>
          <a:p>
            <a:pPr eaLnBrk="1" hangingPunct="1"/>
            <a:r>
              <a:rPr lang="en-US" dirty="0" smtClean="0">
                <a:cs typeface="Arial" charset="0"/>
              </a:rPr>
              <a:t>Execute rules at any point during process execution</a:t>
            </a:r>
          </a:p>
          <a:p>
            <a:pPr eaLnBrk="1" hangingPunct="1"/>
            <a:r>
              <a:rPr lang="en-US" dirty="0" smtClean="0">
                <a:cs typeface="Arial" charset="0"/>
              </a:rPr>
              <a:t>Store result in UDA for further processing.</a:t>
            </a:r>
            <a:r>
              <a:rPr dirty="0" smtClean="0">
                <a:cs typeface="Arial" charset="0"/>
              </a:rPr>
              <a:t> </a:t>
            </a:r>
          </a:p>
        </p:txBody>
      </p:sp>
      <p:pic>
        <p:nvPicPr>
          <p:cNvPr id="22532" name="Picture 4" descr="actionTypesRules.png"/>
          <p:cNvPicPr>
            <a:picLocks noChangeAspect="1"/>
          </p:cNvPicPr>
          <p:nvPr/>
        </p:nvPicPr>
        <p:blipFill>
          <a:blip r:embed="rId3" cstate="print"/>
          <a:srcRect/>
          <a:stretch>
            <a:fillRect/>
          </a:stretch>
        </p:blipFill>
        <p:spPr bwMode="auto">
          <a:xfrm>
            <a:off x="2762251" y="3048002"/>
            <a:ext cx="3619500" cy="2905125"/>
          </a:xfrm>
          <a:prstGeom prst="rect">
            <a:avLst/>
          </a:prstGeom>
          <a:ln>
            <a:noFill/>
          </a:ln>
          <a:effectLst>
            <a:outerShdw blurRad="292100" dist="139700" dir="2700000" algn="tl" rotWithShape="0">
              <a:srgbClr val="333333">
                <a:alpha val="65000"/>
              </a:srgbClr>
            </a:outerShdw>
          </a:effectLst>
        </p:spPr>
      </p:pic>
      <p:sp>
        <p:nvSpPr>
          <p:cNvPr id="22533" name="Rectangle 5"/>
          <p:cNvSpPr>
            <a:spLocks noChangeArrowheads="1"/>
          </p:cNvSpPr>
          <p:nvPr/>
        </p:nvSpPr>
        <p:spPr bwMode="auto">
          <a:xfrm>
            <a:off x="2743200" y="3810000"/>
            <a:ext cx="1676400" cy="609600"/>
          </a:xfrm>
          <a:prstGeom prst="rect">
            <a:avLst/>
          </a:prstGeom>
          <a:noFill/>
          <a:ln w="25400" algn="ctr">
            <a:solidFill>
              <a:schemeClr val="tx2"/>
            </a:solidFill>
            <a:round/>
            <a:headEnd/>
            <a:tailEnd/>
          </a:ln>
        </p:spPr>
        <p:txBody>
          <a:bodyPr/>
          <a:lstStyle/>
          <a:p>
            <a:endParaRPr lang="en-AU" sz="2400" b="0" dirty="0">
              <a:solidFill>
                <a:schemeClr val="tx1"/>
              </a:solidFill>
              <a:latin typeface="+mn-l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dirty="0" smtClean="0">
                <a:latin typeface="+mn-lt"/>
              </a:rPr>
              <a:t>Decision Tables</a:t>
            </a:r>
          </a:p>
        </p:txBody>
      </p:sp>
      <p:sp>
        <p:nvSpPr>
          <p:cNvPr id="55299" name="Rectangle 3"/>
          <p:cNvSpPr>
            <a:spLocks noGrp="1" noChangeArrowheads="1"/>
          </p:cNvSpPr>
          <p:nvPr>
            <p:ph idx="1"/>
          </p:nvPr>
        </p:nvSpPr>
        <p:spPr>
          <a:xfrm>
            <a:off x="57151" y="766763"/>
            <a:ext cx="9018588" cy="5729730"/>
          </a:xfrm>
        </p:spPr>
        <p:txBody>
          <a:bodyPr/>
          <a:lstStyle/>
          <a:p>
            <a:pPr eaLnBrk="1" hangingPunct="1"/>
            <a:r>
              <a:rPr dirty="0" smtClean="0">
                <a:cs typeface="Arial" charset="0"/>
              </a:rPr>
              <a:t>Decision Tables allow users to create business rules in Studio.</a:t>
            </a:r>
          </a:p>
          <a:p>
            <a:pPr eaLnBrk="1" hangingPunct="1"/>
            <a:r>
              <a:rPr lang="en-US" dirty="0" smtClean="0">
                <a:cs typeface="Arial" charset="0"/>
              </a:rPr>
              <a:t>Create and package rules with process applications</a:t>
            </a:r>
          </a:p>
          <a:p>
            <a:pPr eaLnBrk="1" hangingPunct="1"/>
            <a:r>
              <a:rPr lang="en-US" dirty="0" smtClean="0">
                <a:cs typeface="Arial" charset="0"/>
              </a:rPr>
              <a:t>Rules can be shared among all process definitions within the application.</a:t>
            </a:r>
          </a:p>
          <a:p>
            <a:pPr eaLnBrk="1" hangingPunct="1"/>
            <a:r>
              <a:rPr lang="en-US" dirty="0" smtClean="0">
                <a:cs typeface="Arial" charset="0"/>
              </a:rPr>
              <a:t>Rules are stored in XML format.</a:t>
            </a:r>
          </a:p>
          <a:p>
            <a:pPr eaLnBrk="1" hangingPunct="1"/>
            <a:endParaRPr lang="en-US" dirty="0" smtClean="0">
              <a:cs typeface="Arial" charset="0"/>
            </a:endParaRPr>
          </a:p>
          <a:p>
            <a:pPr eaLnBrk="1" hangingPunct="1"/>
            <a:r>
              <a:rPr lang="en-US" dirty="0" smtClean="0">
                <a:cs typeface="Arial" charset="0"/>
              </a:rPr>
              <a:t>Organization</a:t>
            </a:r>
          </a:p>
          <a:p>
            <a:pPr lvl="1"/>
            <a:r>
              <a:rPr lang="en-US" dirty="0" smtClean="0">
                <a:cs typeface="Arial" charset="0"/>
              </a:rPr>
              <a:t>Application contains Process Definition and</a:t>
            </a:r>
          </a:p>
          <a:p>
            <a:pPr lvl="1">
              <a:buNone/>
            </a:pPr>
            <a:r>
              <a:rPr lang="en-US" dirty="0" smtClean="0">
                <a:cs typeface="Arial" charset="0"/>
              </a:rPr>
              <a:t>	 “</a:t>
            </a:r>
            <a:r>
              <a:rPr lang="en-US" i="1" dirty="0" smtClean="0">
                <a:cs typeface="Arial" charset="0"/>
              </a:rPr>
              <a:t>Rulesets</a:t>
            </a:r>
            <a:r>
              <a:rPr lang="en-US" dirty="0" smtClean="0">
                <a:cs typeface="Arial" charset="0"/>
              </a:rPr>
              <a:t>”</a:t>
            </a:r>
          </a:p>
          <a:p>
            <a:pPr lvl="1"/>
            <a:r>
              <a:rPr lang="en-US" i="1" dirty="0" smtClean="0">
                <a:cs typeface="Arial" charset="0"/>
              </a:rPr>
              <a:t>Rulesets</a:t>
            </a:r>
            <a:r>
              <a:rPr lang="en-US" dirty="0" smtClean="0">
                <a:cs typeface="Arial" charset="0"/>
              </a:rPr>
              <a:t> contains </a:t>
            </a:r>
            <a:r>
              <a:rPr lang="en-US" i="1" dirty="0" smtClean="0">
                <a:cs typeface="Arial" charset="0"/>
              </a:rPr>
              <a:t>Decision Tables</a:t>
            </a:r>
          </a:p>
          <a:p>
            <a:pPr lvl="1"/>
            <a:r>
              <a:rPr lang="en-US" i="1" dirty="0" smtClean="0">
                <a:cs typeface="Arial" charset="0"/>
              </a:rPr>
              <a:t>Ruleset is a logical grouping of DTs</a:t>
            </a:r>
          </a:p>
          <a:p>
            <a:pPr lvl="1"/>
            <a:r>
              <a:rPr lang="en-US" dirty="0" smtClean="0">
                <a:cs typeface="Arial" charset="0"/>
              </a:rPr>
              <a:t>Any process definition can access any DT</a:t>
            </a:r>
            <a:endParaRPr dirty="0" smtClean="0">
              <a:cs typeface="Arial" charset="0"/>
            </a:endParaRPr>
          </a:p>
        </p:txBody>
      </p:sp>
      <p:sp>
        <p:nvSpPr>
          <p:cNvPr id="4" name="Rectangle 3"/>
          <p:cNvSpPr/>
          <p:nvPr/>
        </p:nvSpPr>
        <p:spPr>
          <a:xfrm>
            <a:off x="5688419" y="3200400"/>
            <a:ext cx="2296632" cy="2477386"/>
          </a:xfrm>
          <a:prstGeom prst="rect">
            <a:avLst/>
          </a:prstGeom>
          <a:solidFill>
            <a:schemeClr val="bg2"/>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7155712" y="3402418"/>
            <a:ext cx="744279" cy="9675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dirty="0"/>
          </a:p>
        </p:txBody>
      </p:sp>
      <p:graphicFrame>
        <p:nvGraphicFramePr>
          <p:cNvPr id="7" name="Table 6"/>
          <p:cNvGraphicFramePr>
            <a:graphicFrameLocks noGrp="1"/>
          </p:cNvGraphicFramePr>
          <p:nvPr/>
        </p:nvGraphicFramePr>
        <p:xfrm>
          <a:off x="7207812" y="3427819"/>
          <a:ext cx="624840" cy="350520"/>
        </p:xfrm>
        <a:graphic>
          <a:graphicData uri="http://schemas.openxmlformats.org/drawingml/2006/table">
            <a:tbl>
              <a:tblPr firstRow="1" bandRow="1">
                <a:tableStyleId>{5C22544A-7EE6-4342-B048-85BDC9FD1C3A}</a:tableStyleId>
              </a:tblPr>
              <a:tblGrid>
                <a:gridCol w="208280"/>
                <a:gridCol w="208280"/>
                <a:gridCol w="208280"/>
              </a:tblGrid>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bl>
          </a:graphicData>
        </a:graphic>
      </p:graphicFrame>
      <p:graphicFrame>
        <p:nvGraphicFramePr>
          <p:cNvPr id="8" name="Table 7"/>
          <p:cNvGraphicFramePr>
            <a:graphicFrameLocks noGrp="1"/>
          </p:cNvGraphicFramePr>
          <p:nvPr/>
        </p:nvGraphicFramePr>
        <p:xfrm>
          <a:off x="7211355" y="3899197"/>
          <a:ext cx="624840" cy="350520"/>
        </p:xfrm>
        <a:graphic>
          <a:graphicData uri="http://schemas.openxmlformats.org/drawingml/2006/table">
            <a:tbl>
              <a:tblPr firstRow="1" bandRow="1">
                <a:tableStyleId>{5C22544A-7EE6-4342-B048-85BDC9FD1C3A}</a:tableStyleId>
              </a:tblPr>
              <a:tblGrid>
                <a:gridCol w="208280"/>
                <a:gridCol w="208280"/>
                <a:gridCol w="208280"/>
              </a:tblGrid>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bl>
          </a:graphicData>
        </a:graphic>
      </p:graphicFrame>
      <p:sp>
        <p:nvSpPr>
          <p:cNvPr id="9" name="Rectangle 8"/>
          <p:cNvSpPr/>
          <p:nvPr/>
        </p:nvSpPr>
        <p:spPr>
          <a:xfrm>
            <a:off x="7169888" y="4469218"/>
            <a:ext cx="744279" cy="9675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dirty="0"/>
          </a:p>
        </p:txBody>
      </p:sp>
      <p:graphicFrame>
        <p:nvGraphicFramePr>
          <p:cNvPr id="10" name="Table 9"/>
          <p:cNvGraphicFramePr>
            <a:graphicFrameLocks noGrp="1"/>
          </p:cNvGraphicFramePr>
          <p:nvPr/>
        </p:nvGraphicFramePr>
        <p:xfrm>
          <a:off x="7221988" y="4494619"/>
          <a:ext cx="624840" cy="350520"/>
        </p:xfrm>
        <a:graphic>
          <a:graphicData uri="http://schemas.openxmlformats.org/drawingml/2006/table">
            <a:tbl>
              <a:tblPr firstRow="1" bandRow="1">
                <a:tableStyleId>{5C22544A-7EE6-4342-B048-85BDC9FD1C3A}</a:tableStyleId>
              </a:tblPr>
              <a:tblGrid>
                <a:gridCol w="208280"/>
                <a:gridCol w="208280"/>
                <a:gridCol w="208280"/>
              </a:tblGrid>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bl>
          </a:graphicData>
        </a:graphic>
      </p:graphicFrame>
      <p:pic>
        <p:nvPicPr>
          <p:cNvPr id="757761" name="Picture 1"/>
          <p:cNvPicPr>
            <a:picLocks noChangeAspect="1" noChangeArrowheads="1"/>
          </p:cNvPicPr>
          <p:nvPr/>
        </p:nvPicPr>
        <p:blipFill>
          <a:blip r:embed="rId3" cstate="print"/>
          <a:srcRect/>
          <a:stretch>
            <a:fillRect/>
          </a:stretch>
        </p:blipFill>
        <p:spPr bwMode="auto">
          <a:xfrm>
            <a:off x="5839548" y="3411170"/>
            <a:ext cx="1047803" cy="416552"/>
          </a:xfrm>
          <a:prstGeom prst="rect">
            <a:avLst/>
          </a:prstGeom>
          <a:noFill/>
          <a:ln w="9525">
            <a:solidFill>
              <a:schemeClr val="tx1"/>
            </a:solidFill>
            <a:miter lim="800000"/>
            <a:headEnd/>
            <a:tailEnd/>
          </a:ln>
        </p:spPr>
      </p:pic>
      <p:pic>
        <p:nvPicPr>
          <p:cNvPr id="13" name="Picture 1"/>
          <p:cNvPicPr>
            <a:picLocks noChangeAspect="1" noChangeArrowheads="1"/>
          </p:cNvPicPr>
          <p:nvPr/>
        </p:nvPicPr>
        <p:blipFill>
          <a:blip r:embed="rId3" cstate="print"/>
          <a:srcRect/>
          <a:stretch>
            <a:fillRect/>
          </a:stretch>
        </p:blipFill>
        <p:spPr bwMode="auto">
          <a:xfrm>
            <a:off x="5843092" y="4084565"/>
            <a:ext cx="1047803" cy="416552"/>
          </a:xfrm>
          <a:prstGeom prst="rect">
            <a:avLst/>
          </a:prstGeom>
          <a:noFill/>
          <a:ln w="9525">
            <a:solidFill>
              <a:schemeClr val="tx1"/>
            </a:solidFill>
            <a:miter lim="800000"/>
            <a:headEnd/>
            <a:tailEnd/>
          </a:ln>
        </p:spPr>
      </p:pic>
      <p:pic>
        <p:nvPicPr>
          <p:cNvPr id="14" name="Picture 1"/>
          <p:cNvPicPr>
            <a:picLocks noChangeAspect="1" noChangeArrowheads="1"/>
          </p:cNvPicPr>
          <p:nvPr/>
        </p:nvPicPr>
        <p:blipFill>
          <a:blip r:embed="rId3" cstate="print"/>
          <a:srcRect/>
          <a:stretch>
            <a:fillRect/>
          </a:stretch>
        </p:blipFill>
        <p:spPr bwMode="auto">
          <a:xfrm>
            <a:off x="5857268" y="4736696"/>
            <a:ext cx="1047803" cy="416552"/>
          </a:xfrm>
          <a:prstGeom prst="rect">
            <a:avLst/>
          </a:prstGeom>
          <a:noFill/>
          <a:ln w="9525">
            <a:solidFill>
              <a:schemeClr val="tx1"/>
            </a:solidFill>
            <a:miter lim="800000"/>
            <a:headEnd/>
            <a:tailEnd/>
          </a:ln>
        </p:spPr>
      </p:pic>
      <p:cxnSp>
        <p:nvCxnSpPr>
          <p:cNvPr id="16" name="Elbow Connector 15"/>
          <p:cNvCxnSpPr>
            <a:stCxn id="757761" idx="3"/>
          </p:cNvCxnSpPr>
          <p:nvPr/>
        </p:nvCxnSpPr>
        <p:spPr>
          <a:xfrm>
            <a:off x="6887351" y="3619446"/>
            <a:ext cx="353421" cy="48786"/>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nvGraphicFramePr>
        <p:xfrm>
          <a:off x="7225531" y="4965997"/>
          <a:ext cx="624840" cy="350520"/>
        </p:xfrm>
        <a:graphic>
          <a:graphicData uri="http://schemas.openxmlformats.org/drawingml/2006/table">
            <a:tbl>
              <a:tblPr firstRow="1" bandRow="1">
                <a:tableStyleId>{5C22544A-7EE6-4342-B048-85BDC9FD1C3A}</a:tableStyleId>
              </a:tblPr>
              <a:tblGrid>
                <a:gridCol w="208280"/>
                <a:gridCol w="208280"/>
                <a:gridCol w="208280"/>
              </a:tblGrid>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r h="0">
                <a:tc>
                  <a:txBody>
                    <a:bodyPr/>
                    <a:lstStyle/>
                    <a:p>
                      <a:endParaRPr lang="en-US" sz="100" dirty="0"/>
                    </a:p>
                  </a:txBody>
                  <a:tcPr/>
                </a:tc>
                <a:tc>
                  <a:txBody>
                    <a:bodyPr/>
                    <a:lstStyle/>
                    <a:p>
                      <a:endParaRPr lang="en-US" sz="100" dirty="0"/>
                    </a:p>
                  </a:txBody>
                  <a:tcPr/>
                </a:tc>
                <a:tc>
                  <a:txBody>
                    <a:bodyPr/>
                    <a:lstStyle/>
                    <a:p>
                      <a:endParaRPr lang="en-US" sz="100" dirty="0"/>
                    </a:p>
                  </a:txBody>
                  <a:tcPr/>
                </a:tc>
              </a:tr>
            </a:tbl>
          </a:graphicData>
        </a:graphic>
      </p:graphicFrame>
      <p:cxnSp>
        <p:nvCxnSpPr>
          <p:cNvPr id="28" name="Elbow Connector 27"/>
          <p:cNvCxnSpPr>
            <a:stCxn id="13" idx="3"/>
          </p:cNvCxnSpPr>
          <p:nvPr/>
        </p:nvCxnSpPr>
        <p:spPr>
          <a:xfrm flipV="1">
            <a:off x="6890895" y="4136065"/>
            <a:ext cx="413673" cy="156776"/>
          </a:xfrm>
          <a:prstGeom prst="bentConnector3">
            <a:avLst>
              <a:gd name="adj1" fmla="val 42289"/>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3" idx="3"/>
          </p:cNvCxnSpPr>
          <p:nvPr/>
        </p:nvCxnSpPr>
        <p:spPr>
          <a:xfrm>
            <a:off x="6890895" y="4292841"/>
            <a:ext cx="371142" cy="353587"/>
          </a:xfrm>
          <a:prstGeom prst="bentConnector3">
            <a:avLst>
              <a:gd name="adj1" fmla="val 4427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4" idx="3"/>
          </p:cNvCxnSpPr>
          <p:nvPr/>
        </p:nvCxnSpPr>
        <p:spPr>
          <a:xfrm>
            <a:off x="6905071" y="4944972"/>
            <a:ext cx="388864" cy="243716"/>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dirty="0" smtClean="0">
                <a:latin typeface="+mn-lt"/>
              </a:rPr>
              <a:t>Creating a Decision Table</a:t>
            </a:r>
          </a:p>
        </p:txBody>
      </p:sp>
      <p:sp>
        <p:nvSpPr>
          <p:cNvPr id="56323" name="Rectangle 3"/>
          <p:cNvSpPr>
            <a:spLocks noGrp="1" noChangeArrowheads="1"/>
          </p:cNvSpPr>
          <p:nvPr>
            <p:ph idx="1"/>
          </p:nvPr>
        </p:nvSpPr>
        <p:spPr/>
        <p:txBody>
          <a:bodyPr/>
          <a:lstStyle/>
          <a:p>
            <a:pPr eaLnBrk="1" hangingPunct="1"/>
            <a:r>
              <a:rPr dirty="0" smtClean="0">
                <a:cs typeface="Arial" charset="0"/>
              </a:rPr>
              <a:t>Decision Table Editor in Studio provides easy GUI interface to define rules</a:t>
            </a:r>
          </a:p>
          <a:p>
            <a:pPr lvl="1" eaLnBrk="1" hangingPunct="1"/>
            <a:r>
              <a:rPr lang="en-US" dirty="0" smtClean="0">
                <a:latin typeface="+mn-lt"/>
                <a:cs typeface="Arial" charset="0"/>
              </a:rPr>
              <a:t>create and manage Decision Tables; and</a:t>
            </a:r>
          </a:p>
          <a:p>
            <a:pPr lvl="1" eaLnBrk="1" hangingPunct="1"/>
            <a:r>
              <a:rPr lang="en-US" dirty="0" smtClean="0">
                <a:latin typeface="+mn-lt"/>
                <a:cs typeface="Arial" charset="0"/>
              </a:rPr>
              <a:t>Validate business rules.</a:t>
            </a:r>
          </a:p>
        </p:txBody>
      </p:sp>
      <p:pic>
        <p:nvPicPr>
          <p:cNvPr id="6" name="Picture 5" descr="Editor.png"/>
          <p:cNvPicPr>
            <a:picLocks noChangeAspect="1"/>
          </p:cNvPicPr>
          <p:nvPr/>
        </p:nvPicPr>
        <p:blipFill>
          <a:blip r:embed="rId3" cstate="print"/>
          <a:srcRect/>
          <a:stretch>
            <a:fillRect/>
          </a:stretch>
        </p:blipFill>
        <p:spPr bwMode="auto">
          <a:xfrm>
            <a:off x="740127" y="2555543"/>
            <a:ext cx="5643562" cy="356393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r>
              <a:rPr lang="en-US" dirty="0" smtClean="0"/>
              <a:t>Create Rule Set</a:t>
            </a:r>
          </a:p>
        </p:txBody>
      </p:sp>
      <p:sp>
        <p:nvSpPr>
          <p:cNvPr id="153603" name="Content Placeholder 2"/>
          <p:cNvSpPr>
            <a:spLocks noGrp="1"/>
          </p:cNvSpPr>
          <p:nvPr>
            <p:ph idx="1"/>
          </p:nvPr>
        </p:nvSpPr>
        <p:spPr/>
        <p:txBody>
          <a:bodyPr/>
          <a:lstStyle/>
          <a:p>
            <a:r>
              <a:rPr lang="en-US" dirty="0" smtClean="0"/>
              <a:t>One or more Rule Sets may be created in Application</a:t>
            </a:r>
          </a:p>
          <a:p>
            <a:r>
              <a:rPr lang="en-US" dirty="0" smtClean="0"/>
              <a:t>Rule Set stored in Rules Folder</a:t>
            </a:r>
          </a:p>
          <a:p>
            <a:endParaRPr lang="en-US" dirty="0" smtClean="0"/>
          </a:p>
        </p:txBody>
      </p:sp>
      <p:pic>
        <p:nvPicPr>
          <p:cNvPr id="153605" name="Picture 4" descr="DTM-1.png"/>
          <p:cNvPicPr>
            <a:picLocks noChangeAspect="1"/>
          </p:cNvPicPr>
          <p:nvPr/>
        </p:nvPicPr>
        <p:blipFill>
          <a:blip r:embed="rId3" cstate="print"/>
          <a:srcRect/>
          <a:stretch>
            <a:fillRect/>
          </a:stretch>
        </p:blipFill>
        <p:spPr bwMode="auto">
          <a:xfrm>
            <a:off x="785814" y="2690813"/>
            <a:ext cx="2117725" cy="3060700"/>
          </a:xfrm>
          <a:prstGeom prst="rect">
            <a:avLst/>
          </a:prstGeom>
          <a:ln>
            <a:noFill/>
          </a:ln>
          <a:effectLst>
            <a:outerShdw blurRad="292100" dist="139700" dir="2700000" algn="tl" rotWithShape="0">
              <a:srgbClr val="333333">
                <a:alpha val="65000"/>
              </a:srgbClr>
            </a:outerShdw>
          </a:effectLst>
        </p:spPr>
      </p:pic>
      <p:sp>
        <p:nvSpPr>
          <p:cNvPr id="153606" name="Rectangle 5"/>
          <p:cNvSpPr>
            <a:spLocks noChangeArrowheads="1"/>
          </p:cNvSpPr>
          <p:nvPr/>
        </p:nvSpPr>
        <p:spPr bwMode="auto">
          <a:xfrm>
            <a:off x="1114426" y="4914900"/>
            <a:ext cx="1028700" cy="190500"/>
          </a:xfrm>
          <a:prstGeom prst="rect">
            <a:avLst/>
          </a:prstGeom>
          <a:noFill/>
          <a:ln w="25400" algn="ctr">
            <a:solidFill>
              <a:schemeClr val="folHlink"/>
            </a:solidFill>
            <a:round/>
            <a:headEnd/>
            <a:tailEnd/>
          </a:ln>
        </p:spPr>
        <p:txBody>
          <a:bodyPr/>
          <a:lstStyle/>
          <a:p>
            <a:pPr>
              <a:lnSpc>
                <a:spcPct val="100000"/>
              </a:lnSpc>
              <a:spcBef>
                <a:spcPct val="0"/>
              </a:spcBef>
              <a:spcAft>
                <a:spcPct val="0"/>
              </a:spcAft>
              <a:buClrTx/>
              <a:buSzTx/>
              <a:buFontTx/>
              <a:buNone/>
            </a:pPr>
            <a:endParaRPr lang="en-AU" sz="2400" b="0" dirty="0"/>
          </a:p>
        </p:txBody>
      </p:sp>
      <p:pic>
        <p:nvPicPr>
          <p:cNvPr id="153607" name="Picture 7" descr="DTM-2a.png"/>
          <p:cNvPicPr>
            <a:picLocks noChangeAspect="1"/>
          </p:cNvPicPr>
          <p:nvPr/>
        </p:nvPicPr>
        <p:blipFill>
          <a:blip r:embed="rId4" cstate="print">
            <a:clrChange>
              <a:clrFrom>
                <a:srgbClr val="FFFFFF"/>
              </a:clrFrom>
              <a:clrTo>
                <a:srgbClr val="FFFFFF">
                  <a:alpha val="0"/>
                </a:srgbClr>
              </a:clrTo>
            </a:clrChange>
          </a:blip>
          <a:srcRect/>
          <a:stretch>
            <a:fillRect/>
          </a:stretch>
        </p:blipFill>
        <p:spPr bwMode="auto">
          <a:xfrm>
            <a:off x="3409951" y="3019425"/>
            <a:ext cx="3543300" cy="2933700"/>
          </a:xfrm>
          <a:prstGeom prst="rect">
            <a:avLst/>
          </a:prstGeom>
          <a:ln>
            <a:noFill/>
          </a:ln>
          <a:effectLst>
            <a:outerShdw blurRad="292100" dist="139700" dir="2700000" algn="tl" rotWithShape="0">
              <a:srgbClr val="333333">
                <a:alpha val="65000"/>
              </a:srgbClr>
            </a:outerShdw>
          </a:effectLst>
        </p:spPr>
      </p:pic>
      <p:sp>
        <p:nvSpPr>
          <p:cNvPr id="153608" name="Right Arrow 10"/>
          <p:cNvSpPr>
            <a:spLocks noChangeArrowheads="1"/>
          </p:cNvSpPr>
          <p:nvPr/>
        </p:nvSpPr>
        <p:spPr bwMode="auto">
          <a:xfrm>
            <a:off x="2400300" y="4819652"/>
            <a:ext cx="926224" cy="319909"/>
          </a:xfrm>
          <a:prstGeom prst="rightArrow">
            <a:avLst>
              <a:gd name="adj1" fmla="val 50000"/>
              <a:gd name="adj2" fmla="val 50004"/>
            </a:avLst>
          </a:prstGeom>
          <a:solidFill>
            <a:schemeClr val="bg1"/>
          </a:solidFill>
          <a:ln w="25400" algn="ctr">
            <a:solidFill>
              <a:schemeClr val="folHlink"/>
            </a:solidFill>
            <a:round/>
            <a:headEnd/>
            <a:tailEnd/>
          </a:ln>
        </p:spPr>
        <p:txBody>
          <a:bodyPr/>
          <a:lstStyle/>
          <a:p>
            <a:pPr>
              <a:lnSpc>
                <a:spcPct val="100000"/>
              </a:lnSpc>
              <a:spcBef>
                <a:spcPct val="0"/>
              </a:spcBef>
              <a:spcAft>
                <a:spcPct val="0"/>
              </a:spcAft>
              <a:buClrTx/>
              <a:buSzTx/>
              <a:buFontTx/>
              <a:buNone/>
            </a:pPr>
            <a:endParaRPr lang="en-AU" sz="24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p:txBody>
          <a:bodyPr/>
          <a:lstStyle/>
          <a:p>
            <a:r>
              <a:rPr lang="en-US" dirty="0" smtClean="0"/>
              <a:t>Create Decision Table</a:t>
            </a:r>
          </a:p>
        </p:txBody>
      </p:sp>
      <p:sp>
        <p:nvSpPr>
          <p:cNvPr id="155651" name="Content Placeholder 2"/>
          <p:cNvSpPr>
            <a:spLocks noGrp="1"/>
          </p:cNvSpPr>
          <p:nvPr>
            <p:ph idx="1"/>
          </p:nvPr>
        </p:nvSpPr>
        <p:spPr/>
        <p:txBody>
          <a:bodyPr/>
          <a:lstStyle/>
          <a:p>
            <a:r>
              <a:rPr lang="en-US" dirty="0" smtClean="0"/>
              <a:t>Create Decision Table – Example “DT 1”</a:t>
            </a:r>
          </a:p>
          <a:p>
            <a:r>
              <a:rPr lang="en-US" dirty="0" smtClean="0"/>
              <a:t>Select Rule Set to save Decision Table</a:t>
            </a:r>
          </a:p>
          <a:p>
            <a:endParaRPr lang="en-US" dirty="0" smtClean="0"/>
          </a:p>
          <a:p>
            <a:pPr lvl="1"/>
            <a:endParaRPr lang="en-US" dirty="0" smtClean="0"/>
          </a:p>
        </p:txBody>
      </p:sp>
      <p:pic>
        <p:nvPicPr>
          <p:cNvPr id="155653" name="Picture 5" descr="DTM-4.pn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2238375" y="2695575"/>
            <a:ext cx="4667250" cy="29527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itle 1"/>
          <p:cNvSpPr>
            <a:spLocks noGrp="1"/>
          </p:cNvSpPr>
          <p:nvPr>
            <p:ph type="title"/>
          </p:nvPr>
        </p:nvSpPr>
        <p:spPr/>
        <p:txBody>
          <a:bodyPr/>
          <a:lstStyle/>
          <a:p>
            <a:r>
              <a:rPr lang="en-US" dirty="0" smtClean="0">
                <a:latin typeface="+mn-lt"/>
              </a:rPr>
              <a:t>Decision Table Elements</a:t>
            </a:r>
          </a:p>
        </p:txBody>
      </p:sp>
      <p:sp>
        <p:nvSpPr>
          <p:cNvPr id="156676" name="Content Placeholder 7"/>
          <p:cNvSpPr>
            <a:spLocks noGrp="1"/>
          </p:cNvSpPr>
          <p:nvPr>
            <p:ph idx="1"/>
          </p:nvPr>
        </p:nvSpPr>
        <p:spPr/>
        <p:txBody>
          <a:bodyPr/>
          <a:lstStyle/>
          <a:p>
            <a:r>
              <a:rPr lang="en-US" dirty="0" smtClean="0"/>
              <a:t>Decision Table Elements</a:t>
            </a:r>
          </a:p>
          <a:p>
            <a:pPr lvl="1"/>
            <a:r>
              <a:rPr lang="en-US" dirty="0" smtClean="0">
                <a:latin typeface="+mn-lt"/>
              </a:rPr>
              <a:t>Name</a:t>
            </a:r>
          </a:p>
          <a:p>
            <a:pPr lvl="1"/>
            <a:r>
              <a:rPr lang="en-US" dirty="0" smtClean="0">
                <a:latin typeface="+mn-lt"/>
              </a:rPr>
              <a:t>Description</a:t>
            </a:r>
          </a:p>
          <a:p>
            <a:pPr lvl="1"/>
            <a:r>
              <a:rPr lang="en-US" dirty="0" smtClean="0">
                <a:latin typeface="+mn-lt"/>
              </a:rPr>
              <a:t>Conditions</a:t>
            </a:r>
          </a:p>
          <a:p>
            <a:pPr lvl="2"/>
            <a:r>
              <a:rPr lang="en-US" dirty="0" smtClean="0"/>
              <a:t>Conditions are “if” part of business rules e.g. “</a:t>
            </a:r>
            <a:r>
              <a:rPr lang="en-US" i="1" dirty="0" smtClean="0"/>
              <a:t>if Customer 'age is between 25-35”</a:t>
            </a:r>
          </a:p>
          <a:p>
            <a:pPr lvl="2"/>
            <a:r>
              <a:rPr lang="en-US" dirty="0" smtClean="0">
                <a:latin typeface="+mn-lt"/>
              </a:rPr>
              <a:t>Here </a:t>
            </a:r>
            <a:r>
              <a:rPr lang="en-US" i="1" dirty="0" smtClean="0">
                <a:latin typeface="+mn-lt"/>
              </a:rPr>
              <a:t>Customer’s Age </a:t>
            </a:r>
            <a:r>
              <a:rPr lang="en-US" dirty="0" smtClean="0"/>
              <a:t>will be mapped to</a:t>
            </a:r>
            <a:r>
              <a:rPr lang="en-US" dirty="0" smtClean="0">
                <a:latin typeface="+mn-lt"/>
              </a:rPr>
              <a:t> a UDA for input</a:t>
            </a:r>
          </a:p>
          <a:p>
            <a:pPr lvl="1"/>
            <a:r>
              <a:rPr lang="en-US" dirty="0" smtClean="0">
                <a:latin typeface="+mn-lt"/>
              </a:rPr>
              <a:t>Results</a:t>
            </a:r>
          </a:p>
          <a:p>
            <a:pPr lvl="2"/>
            <a:r>
              <a:rPr lang="en-US" dirty="0" smtClean="0"/>
              <a:t>Are “then” part of business rules e.g. “</a:t>
            </a:r>
            <a:r>
              <a:rPr lang="en-US" i="1" dirty="0" smtClean="0"/>
              <a:t>then APR is 5.6%</a:t>
            </a:r>
            <a:r>
              <a:rPr lang="en-US" dirty="0" smtClean="0"/>
              <a:t>”</a:t>
            </a:r>
          </a:p>
          <a:p>
            <a:pPr lvl="2"/>
            <a:r>
              <a:rPr lang="en-US" i="1" dirty="0" smtClean="0">
                <a:latin typeface="+mn-lt"/>
              </a:rPr>
              <a:t>APR</a:t>
            </a:r>
            <a:r>
              <a:rPr lang="en-US" dirty="0" smtClean="0">
                <a:latin typeface="+mn-lt"/>
              </a:rPr>
              <a:t> will be mapped to a UDA for output</a:t>
            </a:r>
          </a:p>
          <a:p>
            <a:pPr lvl="1"/>
            <a:r>
              <a:rPr lang="en-US" dirty="0" smtClean="0">
                <a:latin typeface="+mn-lt"/>
              </a:rPr>
              <a:t>Decisions</a:t>
            </a:r>
          </a:p>
          <a:p>
            <a:pPr lvl="2"/>
            <a:r>
              <a:rPr lang="en-US" dirty="0" smtClean="0"/>
              <a:t>Each combination of condition and result form one decision, OR each rule in decision table is considered a decision.</a:t>
            </a:r>
            <a:endParaRPr lang="en-US" dirty="0" smtClean="0">
              <a:latin typeface="+mn-lt"/>
            </a:endParaRPr>
          </a:p>
          <a:p>
            <a:pPr lvl="1"/>
            <a:endParaRPr lang="en-US" dirty="0" smtClean="0">
              <a:latin typeface="+mn-lt"/>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Lst>
</file>

<file path=ppt/theme/theme1.xml><?xml version="1.0" encoding="utf-8"?>
<a:theme xmlns:a="http://schemas.openxmlformats.org/drawingml/2006/main" name="IBPM INT 1 (FA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9438</TotalTime>
  <Words>1636</Words>
  <Application>Microsoft Office PowerPoint</Application>
  <PresentationFormat>On-screen Show (4:3)</PresentationFormat>
  <Paragraphs>233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IBPM INT 1 (FAST)</vt:lpstr>
      <vt:lpstr>Business rules</vt:lpstr>
      <vt:lpstr>Business Rules</vt:lpstr>
      <vt:lpstr>Business Rules Support</vt:lpstr>
      <vt:lpstr>Business Rule Actions</vt:lpstr>
      <vt:lpstr>Decision Tables</vt:lpstr>
      <vt:lpstr>Creating a Decision Table</vt:lpstr>
      <vt:lpstr>Create Rule Set</vt:lpstr>
      <vt:lpstr>Create Decision Table</vt:lpstr>
      <vt:lpstr>Decision Table Elements</vt:lpstr>
      <vt:lpstr>Defining Conditions</vt:lpstr>
      <vt:lpstr>Defining Conditions: Data Dictionary</vt:lpstr>
      <vt:lpstr>Defining Results</vt:lpstr>
      <vt:lpstr>Decisions</vt:lpstr>
      <vt:lpstr>Rule Execution</vt:lpstr>
      <vt:lpstr>Testing Decision Table</vt:lpstr>
      <vt:lpstr>Decision Table Java Action</vt:lpstr>
      <vt:lpstr>Decision Table Java Action</vt:lpstr>
      <vt:lpstr>Blaze Advisor Action</vt:lpstr>
      <vt:lpstr>iLog JRules Action</vt:lpstr>
      <vt:lpstr>Interstage BPM Console View</vt:lpstr>
      <vt:lpstr>Slide 21</vt:lpstr>
    </vt:vector>
  </TitlesOfParts>
  <Company>Fujitsu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BPM Concepts</dc:title>
  <dc:creator>Tony</dc:creator>
  <cp:lastModifiedBy>Fujitsu</cp:lastModifiedBy>
  <cp:revision>784</cp:revision>
  <cp:lastPrinted>2000-03-15T23:39:50Z</cp:lastPrinted>
  <dcterms:created xsi:type="dcterms:W3CDTF">1995-06-02T22:11:14Z</dcterms:created>
  <dcterms:modified xsi:type="dcterms:W3CDTF">2012-03-12T12:13:37Z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6/17/97</vt:lpwstr>
  </property>
</Properties>
</file>