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9" r:id="rId6"/>
    <p:sldId id="281" r:id="rId7"/>
    <p:sldId id="258" r:id="rId8"/>
    <p:sldId id="280" r:id="rId9"/>
    <p:sldId id="283" r:id="rId10"/>
    <p:sldId id="284" r:id="rId11"/>
    <p:sldId id="285" r:id="rId12"/>
    <p:sldId id="286" r:id="rId13"/>
    <p:sldId id="282" r:id="rId14"/>
    <p:sldId id="288" r:id="rId15"/>
    <p:sldId id="289" r:id="rId16"/>
    <p:sldId id="294" r:id="rId17"/>
    <p:sldId id="290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10" r:id="rId30"/>
    <p:sldId id="259" r:id="rId31"/>
  </p:sldIdLst>
  <p:sldSz cx="9144000" cy="6858000" type="screen4x3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6" autoAdjust="0"/>
    <p:restoredTop sz="87054" autoAdjust="0"/>
  </p:normalViewPr>
  <p:slideViewPr>
    <p:cSldViewPr showGuides="1">
      <p:cViewPr>
        <p:scale>
          <a:sx n="80" d="100"/>
          <a:sy n="80" d="100"/>
        </p:scale>
        <p:origin x="-1272" y="-18"/>
      </p:cViewPr>
      <p:guideLst>
        <p:guide orient="horz" pos="572"/>
        <p:guide orient="horz" pos="4065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4140" y="-480"/>
      </p:cViewPr>
      <p:guideLst>
        <p:guide orient="horz" pos="2880"/>
        <p:guide pos="3974"/>
        <p:guide pos="3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580FB-A1A7-4BFA-8980-0CB90ED5CC13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3C10-58A7-45D0-B2D2-D1576F087A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81D3-C59B-4C63-B840-07ACB8BAB3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12" name="Folienbildplatzhalt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izenplatzhalt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lienbildplatzhalt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izenplatzhalt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lienbildplatzhalt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izenplatzhalt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3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1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6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7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8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3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bildplatzhalter 7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Notizenplatzhalt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lienbildplatzhalt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izenplatzhalt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lienbildplatzhalt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izenplatzhalt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6" descr="TitleRed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4852988"/>
          </a:xfrm>
          <a:prstGeom prst="rect">
            <a:avLst/>
          </a:prstGeom>
          <a:noFill/>
        </p:spPr>
      </p:pic>
      <p:grpSp>
        <p:nvGrpSpPr>
          <p:cNvPr id="4" name="Group 47"/>
          <p:cNvGrpSpPr>
            <a:grpSpLocks noChangeAspect="1"/>
          </p:cNvGrpSpPr>
          <p:nvPr userDrawn="1"/>
        </p:nvGrpSpPr>
        <p:grpSpPr bwMode="gray">
          <a:xfrm>
            <a:off x="7308850" y="185738"/>
            <a:ext cx="1647825" cy="920750"/>
            <a:chOff x="4604" y="117"/>
            <a:chExt cx="1038" cy="580"/>
          </a:xfrm>
        </p:grpSpPr>
        <p:sp>
          <p:nvSpPr>
            <p:cNvPr id="12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3" name="Freeform 49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4" name="Freeform 50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5" name="Freeform 51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6" name="Freeform 52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7" name="Freeform 53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8" name="Freeform 54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9" name="Freeform 55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0" name="Freeform 56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1" name="Freeform 57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2" name="Freeform 58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3" name="Freeform 59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4" name="Freeform 60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5" name="Freeform 61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6" name="Freeform 62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7" name="Freeform 63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8" name="Freeform 64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9" name="Freeform 65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0" name="Freeform 66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1" name="Freeform 67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2" name="Freeform 68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3" name="Freeform 69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4" name="Freeform 70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5" name="Freeform 71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6" name="Freeform 72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7" name="Freeform 73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8" name="Freeform 74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9" name="Freeform 75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40" name="Freeform 76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41" name="Freeform 77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42" name="Freeform 78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1" y="1738800"/>
            <a:ext cx="8496149" cy="14700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smtClean="0">
                <a:solidFill>
                  <a:srgbClr val="FFFFFF"/>
                </a:solidFill>
                <a:latin typeface="Arial"/>
              </a:rPr>
              <a:t>Titelmasterformat durch Klicken bearbeiten</a:t>
            </a:r>
            <a:endParaRPr lang="en-GB" sz="4400" b="0" i="0" u="none" baseline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8" y="4579199"/>
            <a:ext cx="8496151" cy="17855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323850" y="1773238"/>
            <a:ext cx="8496300" cy="230385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400" kern="1200" noProof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4581524"/>
            <a:ext cx="8496300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6" name="Rechteck 45"/>
          <p:cNvSpPr/>
          <p:nvPr userDrawn="1"/>
        </p:nvSpPr>
        <p:spPr>
          <a:xfrm>
            <a:off x="4355976" y="6669360"/>
            <a:ext cx="360040" cy="1886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908050"/>
            <a:ext cx="4248596" cy="5545138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836612"/>
            <a:ext cx="4248596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908050"/>
            <a:ext cx="4248596" cy="55451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8" y="836613"/>
            <a:ext cx="432060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3" y="908050"/>
            <a:ext cx="2736429" cy="5545138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836612"/>
            <a:ext cx="5832772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8" y="908050"/>
            <a:ext cx="2736429" cy="55451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39" y="836613"/>
            <a:ext cx="583277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908050"/>
            <a:ext cx="5832474" cy="5545137"/>
          </a:xfrm>
          <a:prstGeom prst="round1Rect">
            <a:avLst>
              <a:gd name="adj" fmla="val 6871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836640"/>
            <a:ext cx="2736850" cy="5616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908050"/>
            <a:ext cx="5832474" cy="554513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836640"/>
            <a:ext cx="2736850" cy="5616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88" y="3789040"/>
            <a:ext cx="8785225" cy="266414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7" y="836613"/>
            <a:ext cx="8785225" cy="2736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88" y="908050"/>
            <a:ext cx="8785225" cy="2664965"/>
          </a:xfrm>
          <a:prstGeom prst="round1Rect">
            <a:avLst>
              <a:gd name="adj" fmla="val 14297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8" y="3717040"/>
            <a:ext cx="8785225" cy="2736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179388" y="1628800"/>
            <a:ext cx="8785225" cy="482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1628775"/>
            <a:ext cx="424815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628775"/>
            <a:ext cx="4320605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MiddleGray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913188"/>
          </a:xfrm>
          <a:prstGeom prst="rect">
            <a:avLst/>
          </a:prstGeom>
          <a:noFill/>
        </p:spPr>
      </p:pic>
      <p:grpSp>
        <p:nvGrpSpPr>
          <p:cNvPr id="5" name="Group 13"/>
          <p:cNvGrpSpPr>
            <a:grpSpLocks noChangeAspect="1"/>
          </p:cNvGrpSpPr>
          <p:nvPr/>
        </p:nvGrpSpPr>
        <p:grpSpPr bwMode="gray">
          <a:xfrm>
            <a:off x="7308850" y="185738"/>
            <a:ext cx="1647825" cy="920750"/>
            <a:chOff x="4604" y="117"/>
            <a:chExt cx="1038" cy="580"/>
          </a:xfrm>
        </p:grpSpPr>
        <p:sp>
          <p:nvSpPr>
            <p:cNvPr id="23" name="AutoShape 14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</p:grpSp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323850" y="2133470"/>
            <a:ext cx="8496300" cy="10074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323850" y="3716338"/>
            <a:ext cx="8496300" cy="2736850"/>
          </a:xfrm>
        </p:spPr>
        <p:txBody>
          <a:bodyPr/>
          <a:lstStyle>
            <a:lvl1pPr>
              <a:spcBef>
                <a:spcPts val="516"/>
              </a:spcBef>
              <a:spcAft>
                <a:spcPts val="288"/>
              </a:spcAft>
              <a:buClr>
                <a:schemeClr val="tx2"/>
              </a:buClr>
              <a:buFont typeface="Wingdings" pitchFamily="2" charset="2"/>
              <a:buChar char="n"/>
              <a:defRPr sz="2400"/>
            </a:lvl1pPr>
            <a:lvl2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2pPr>
            <a:lvl3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9" y="1628775"/>
            <a:ext cx="2808436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628775"/>
            <a:ext cx="2808436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307" y="1628775"/>
            <a:ext cx="2736306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1700213"/>
            <a:ext cx="8785226" cy="4752974"/>
          </a:xfrm>
          <a:prstGeom prst="round1Rect">
            <a:avLst>
              <a:gd name="adj" fmla="val 8016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700212"/>
            <a:ext cx="4248598" cy="4752975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1700213"/>
            <a:ext cx="4248598" cy="475297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7" y="1700213"/>
            <a:ext cx="4248596" cy="4752974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1628800"/>
            <a:ext cx="4248596" cy="482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1700213"/>
            <a:ext cx="4248596" cy="475297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3438" y="1628775"/>
            <a:ext cx="4321175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3" y="1700212"/>
            <a:ext cx="2736429" cy="4752975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628775"/>
            <a:ext cx="5832772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8" y="1700212"/>
            <a:ext cx="2736429" cy="47529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2138" y="1628775"/>
            <a:ext cx="5832475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g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700212"/>
            <a:ext cx="5832474" cy="4752975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628775"/>
            <a:ext cx="273685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1700212"/>
            <a:ext cx="5832474" cy="47529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1628775"/>
            <a:ext cx="273685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 descr="F_Tool_Middle_Cover"/>
          <p:cNvGrpSpPr>
            <a:grpSpLocks/>
          </p:cNvGrpSpPr>
          <p:nvPr userDrawn="1"/>
        </p:nvGrpSpPr>
        <p:grpSpPr bwMode="gray">
          <a:xfrm>
            <a:off x="0" y="0"/>
            <a:ext cx="9144000" cy="3913188"/>
            <a:chOff x="0" y="0"/>
            <a:chExt cx="5760" cy="2465"/>
          </a:xfrm>
        </p:grpSpPr>
        <p:pic>
          <p:nvPicPr>
            <p:cNvPr id="21" name="Picture 12" descr="MiddleGray_L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0"/>
              <a:ext cx="5760" cy="2465"/>
            </a:xfrm>
            <a:prstGeom prst="rect">
              <a:avLst/>
            </a:prstGeom>
            <a:noFill/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gray">
            <a:xfrm>
              <a:off x="4604" y="117"/>
              <a:ext cx="1038" cy="580"/>
              <a:chOff x="4604" y="117"/>
              <a:chExt cx="1038" cy="580"/>
            </a:xfrm>
          </p:grpSpPr>
          <p:sp>
            <p:nvSpPr>
              <p:cNvPr id="23" name="AutoShape 14"/>
              <p:cNvSpPr>
                <a:spLocks noChangeAspect="1" noChangeArrowheads="1" noTextEdit="1"/>
              </p:cNvSpPr>
              <p:nvPr/>
            </p:nvSpPr>
            <p:spPr bwMode="gray">
              <a:xfrm>
                <a:off x="4604" y="117"/>
                <a:ext cx="103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gray">
              <a:xfrm>
                <a:off x="5115" y="216"/>
                <a:ext cx="132" cy="102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4899" y="327"/>
                <a:ext cx="91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gray">
              <a:xfrm>
                <a:off x="5114" y="327"/>
                <a:ext cx="60" cy="207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gray">
              <a:xfrm>
                <a:off x="5180" y="327"/>
                <a:ext cx="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gray">
              <a:xfrm>
                <a:off x="5227" y="327"/>
                <a:ext cx="111" cy="148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gray">
              <a:xfrm>
                <a:off x="5429" y="327"/>
                <a:ext cx="124" cy="151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>
                <a:off x="4994" y="327"/>
                <a:ext cx="125" cy="151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gray">
              <a:xfrm>
                <a:off x="5333" y="324"/>
                <a:ext cx="95" cy="154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0"/>
              </a:p>
            </p:txBody>
          </p:sp>
        </p:grp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323850" y="2133600"/>
            <a:ext cx="8496300" cy="1007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3716338"/>
            <a:ext cx="8496300" cy="2736850"/>
          </a:xfrm>
        </p:spPr>
        <p:txBody>
          <a:bodyPr/>
          <a:lstStyle>
            <a:lvl1pPr marL="357188" indent="-357188">
              <a:spcBef>
                <a:spcPts val="516"/>
              </a:spcBef>
              <a:spcAft>
                <a:spcPts val="288"/>
              </a:spcAft>
              <a:buClr>
                <a:schemeClr val="tx2"/>
              </a:buClr>
              <a:buFont typeface="+mj-lt"/>
              <a:buAutoNum type="arabicPeriod"/>
              <a:defRPr sz="2400"/>
            </a:lvl1pPr>
            <a:lvl2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88" y="4149080"/>
            <a:ext cx="8785225" cy="230410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88" y="1628775"/>
            <a:ext cx="878522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88" y="1700212"/>
            <a:ext cx="8785225" cy="2232843"/>
          </a:xfrm>
          <a:prstGeom prst="round1Rect">
            <a:avLst>
              <a:gd name="adj" fmla="val 1706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88" y="4077090"/>
            <a:ext cx="8785225" cy="23760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87" y="836712"/>
            <a:ext cx="8785225" cy="7920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noProof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931988" y="1814513"/>
            <a:ext cx="5280025" cy="2673350"/>
            <a:chOff x="1931988" y="1814513"/>
            <a:chExt cx="5280025" cy="2673350"/>
          </a:xfrm>
        </p:grpSpPr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931988" y="4124325"/>
              <a:ext cx="153988" cy="252413"/>
            </a:xfrm>
            <a:custGeom>
              <a:avLst/>
              <a:gdLst/>
              <a:ahLst/>
              <a:cxnLst>
                <a:cxn ang="0">
                  <a:pos x="0" y="764"/>
                </a:cxn>
                <a:cxn ang="0">
                  <a:pos x="0" y="672"/>
                </a:cxn>
                <a:cxn ang="0">
                  <a:pos x="186" y="715"/>
                </a:cxn>
                <a:cxn ang="0">
                  <a:pos x="371" y="593"/>
                </a:cxn>
                <a:cxn ang="0">
                  <a:pos x="339" y="515"/>
                </a:cxn>
                <a:cxn ang="0">
                  <a:pos x="284" y="472"/>
                </a:cxn>
                <a:cxn ang="0">
                  <a:pos x="212" y="436"/>
                </a:cxn>
                <a:cxn ang="0">
                  <a:pos x="65" y="337"/>
                </a:cxn>
                <a:cxn ang="0">
                  <a:pos x="13" y="199"/>
                </a:cxn>
                <a:cxn ang="0">
                  <a:pos x="94" y="43"/>
                </a:cxn>
                <a:cxn ang="0">
                  <a:pos x="269" y="0"/>
                </a:cxn>
                <a:cxn ang="0">
                  <a:pos x="430" y="26"/>
                </a:cxn>
                <a:cxn ang="0">
                  <a:pos x="430" y="111"/>
                </a:cxn>
                <a:cxn ang="0">
                  <a:pos x="274" y="78"/>
                </a:cxn>
                <a:cxn ang="0">
                  <a:pos x="169" y="103"/>
                </a:cxn>
                <a:cxn ang="0">
                  <a:pos x="126" y="186"/>
                </a:cxn>
                <a:cxn ang="0">
                  <a:pos x="156" y="264"/>
                </a:cxn>
                <a:cxn ang="0">
                  <a:pos x="286" y="345"/>
                </a:cxn>
                <a:cxn ang="0">
                  <a:pos x="391" y="406"/>
                </a:cxn>
                <a:cxn ang="0">
                  <a:pos x="464" y="486"/>
                </a:cxn>
                <a:cxn ang="0">
                  <a:pos x="484" y="581"/>
                </a:cxn>
                <a:cxn ang="0">
                  <a:pos x="193" y="795"/>
                </a:cxn>
                <a:cxn ang="0">
                  <a:pos x="0" y="764"/>
                </a:cxn>
              </a:cxnLst>
              <a:rect l="0" t="0" r="r" b="b"/>
              <a:pathLst>
                <a:path w="484" h="795">
                  <a:moveTo>
                    <a:pt x="0" y="764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50" y="700"/>
                    <a:pt x="113" y="715"/>
                    <a:pt x="186" y="715"/>
                  </a:cubicBezTo>
                  <a:cubicBezTo>
                    <a:pt x="309" y="715"/>
                    <a:pt x="371" y="674"/>
                    <a:pt x="371" y="593"/>
                  </a:cubicBezTo>
                  <a:cubicBezTo>
                    <a:pt x="371" y="562"/>
                    <a:pt x="361" y="536"/>
                    <a:pt x="339" y="515"/>
                  </a:cubicBezTo>
                  <a:cubicBezTo>
                    <a:pt x="323" y="498"/>
                    <a:pt x="305" y="484"/>
                    <a:pt x="284" y="472"/>
                  </a:cubicBezTo>
                  <a:cubicBezTo>
                    <a:pt x="265" y="462"/>
                    <a:pt x="241" y="450"/>
                    <a:pt x="212" y="436"/>
                  </a:cubicBezTo>
                  <a:cubicBezTo>
                    <a:pt x="142" y="402"/>
                    <a:pt x="93" y="369"/>
                    <a:pt x="65" y="337"/>
                  </a:cubicBezTo>
                  <a:cubicBezTo>
                    <a:pt x="30" y="299"/>
                    <a:pt x="13" y="253"/>
                    <a:pt x="13" y="199"/>
                  </a:cubicBezTo>
                  <a:cubicBezTo>
                    <a:pt x="13" y="129"/>
                    <a:pt x="40" y="77"/>
                    <a:pt x="94" y="43"/>
                  </a:cubicBezTo>
                  <a:cubicBezTo>
                    <a:pt x="140" y="14"/>
                    <a:pt x="198" y="0"/>
                    <a:pt x="269" y="0"/>
                  </a:cubicBezTo>
                  <a:cubicBezTo>
                    <a:pt x="318" y="0"/>
                    <a:pt x="372" y="8"/>
                    <a:pt x="430" y="26"/>
                  </a:cubicBezTo>
                  <a:cubicBezTo>
                    <a:pt x="430" y="111"/>
                    <a:pt x="430" y="111"/>
                    <a:pt x="430" y="111"/>
                  </a:cubicBezTo>
                  <a:cubicBezTo>
                    <a:pt x="381" y="89"/>
                    <a:pt x="329" y="78"/>
                    <a:pt x="274" y="78"/>
                  </a:cubicBezTo>
                  <a:cubicBezTo>
                    <a:pt x="232" y="78"/>
                    <a:pt x="197" y="86"/>
                    <a:pt x="169" y="103"/>
                  </a:cubicBezTo>
                  <a:cubicBezTo>
                    <a:pt x="141" y="120"/>
                    <a:pt x="126" y="148"/>
                    <a:pt x="126" y="186"/>
                  </a:cubicBezTo>
                  <a:cubicBezTo>
                    <a:pt x="126" y="218"/>
                    <a:pt x="136" y="244"/>
                    <a:pt x="156" y="264"/>
                  </a:cubicBezTo>
                  <a:cubicBezTo>
                    <a:pt x="176" y="285"/>
                    <a:pt x="219" y="312"/>
                    <a:pt x="286" y="345"/>
                  </a:cubicBezTo>
                  <a:cubicBezTo>
                    <a:pt x="338" y="372"/>
                    <a:pt x="374" y="392"/>
                    <a:pt x="391" y="406"/>
                  </a:cubicBezTo>
                  <a:cubicBezTo>
                    <a:pt x="426" y="430"/>
                    <a:pt x="450" y="457"/>
                    <a:pt x="464" y="486"/>
                  </a:cubicBezTo>
                  <a:cubicBezTo>
                    <a:pt x="478" y="512"/>
                    <a:pt x="484" y="544"/>
                    <a:pt x="484" y="581"/>
                  </a:cubicBezTo>
                  <a:cubicBezTo>
                    <a:pt x="484" y="724"/>
                    <a:pt x="387" y="795"/>
                    <a:pt x="193" y="795"/>
                  </a:cubicBezTo>
                  <a:cubicBezTo>
                    <a:pt x="114" y="795"/>
                    <a:pt x="50" y="785"/>
                    <a:pt x="0" y="7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2141538" y="4010025"/>
              <a:ext cx="182563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7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60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7" y="439"/>
                  </a:cubicBezTo>
                  <a:cubicBezTo>
                    <a:pt x="256" y="439"/>
                    <a:pt x="196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2379663" y="4124325"/>
              <a:ext cx="185738" cy="252413"/>
            </a:xfrm>
            <a:custGeom>
              <a:avLst/>
              <a:gdLst/>
              <a:ahLst/>
              <a:cxnLst>
                <a:cxn ang="0">
                  <a:pos x="456" y="298"/>
                </a:cxn>
                <a:cxn ang="0">
                  <a:pos x="456" y="259"/>
                </a:cxn>
                <a:cxn ang="0">
                  <a:pos x="432" y="144"/>
                </a:cxn>
                <a:cxn ang="0">
                  <a:pos x="283" y="81"/>
                </a:cxn>
                <a:cxn ang="0">
                  <a:pos x="73" y="123"/>
                </a:cxn>
                <a:cxn ang="0">
                  <a:pos x="73" y="33"/>
                </a:cxn>
                <a:cxn ang="0">
                  <a:pos x="296" y="0"/>
                </a:cxn>
                <a:cxn ang="0">
                  <a:pos x="539" y="80"/>
                </a:cxn>
                <a:cxn ang="0">
                  <a:pos x="582" y="209"/>
                </a:cxn>
                <a:cxn ang="0">
                  <a:pos x="585" y="303"/>
                </a:cxn>
                <a:cxn ang="0">
                  <a:pos x="585" y="760"/>
                </a:cxn>
                <a:cxn ang="0">
                  <a:pos x="305" y="795"/>
                </a:cxn>
                <a:cxn ang="0">
                  <a:pos x="86" y="752"/>
                </a:cxn>
                <a:cxn ang="0">
                  <a:pos x="0" y="583"/>
                </a:cxn>
                <a:cxn ang="0">
                  <a:pos x="99" y="380"/>
                </a:cxn>
                <a:cxn ang="0">
                  <a:pos x="350" y="310"/>
                </a:cxn>
                <a:cxn ang="0">
                  <a:pos x="456" y="298"/>
                </a:cxn>
                <a:cxn ang="0">
                  <a:pos x="456" y="372"/>
                </a:cxn>
                <a:cxn ang="0">
                  <a:pos x="278" y="399"/>
                </a:cxn>
                <a:cxn ang="0">
                  <a:pos x="132" y="570"/>
                </a:cxn>
                <a:cxn ang="0">
                  <a:pos x="175" y="679"/>
                </a:cxn>
                <a:cxn ang="0">
                  <a:pos x="325" y="718"/>
                </a:cxn>
                <a:cxn ang="0">
                  <a:pos x="456" y="700"/>
                </a:cxn>
                <a:cxn ang="0">
                  <a:pos x="456" y="372"/>
                </a:cxn>
              </a:cxnLst>
              <a:rect l="0" t="0" r="r" b="b"/>
              <a:pathLst>
                <a:path w="585" h="795">
                  <a:moveTo>
                    <a:pt x="456" y="298"/>
                  </a:moveTo>
                  <a:cubicBezTo>
                    <a:pt x="456" y="259"/>
                    <a:pt x="456" y="259"/>
                    <a:pt x="456" y="259"/>
                  </a:cubicBezTo>
                  <a:cubicBezTo>
                    <a:pt x="456" y="209"/>
                    <a:pt x="448" y="171"/>
                    <a:pt x="432" y="144"/>
                  </a:cubicBezTo>
                  <a:cubicBezTo>
                    <a:pt x="409" y="102"/>
                    <a:pt x="359" y="81"/>
                    <a:pt x="283" y="81"/>
                  </a:cubicBezTo>
                  <a:cubicBezTo>
                    <a:pt x="214" y="81"/>
                    <a:pt x="144" y="95"/>
                    <a:pt x="73" y="1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145" y="11"/>
                    <a:pt x="219" y="0"/>
                    <a:pt x="296" y="0"/>
                  </a:cubicBezTo>
                  <a:cubicBezTo>
                    <a:pt x="414" y="0"/>
                    <a:pt x="495" y="27"/>
                    <a:pt x="539" y="80"/>
                  </a:cubicBezTo>
                  <a:cubicBezTo>
                    <a:pt x="562" y="109"/>
                    <a:pt x="577" y="152"/>
                    <a:pt x="582" y="209"/>
                  </a:cubicBezTo>
                  <a:cubicBezTo>
                    <a:pt x="584" y="230"/>
                    <a:pt x="585" y="261"/>
                    <a:pt x="585" y="303"/>
                  </a:cubicBezTo>
                  <a:cubicBezTo>
                    <a:pt x="585" y="760"/>
                    <a:pt x="585" y="760"/>
                    <a:pt x="585" y="760"/>
                  </a:cubicBezTo>
                  <a:cubicBezTo>
                    <a:pt x="497" y="783"/>
                    <a:pt x="404" y="795"/>
                    <a:pt x="305" y="795"/>
                  </a:cubicBezTo>
                  <a:cubicBezTo>
                    <a:pt x="211" y="795"/>
                    <a:pt x="138" y="781"/>
                    <a:pt x="86" y="752"/>
                  </a:cubicBezTo>
                  <a:cubicBezTo>
                    <a:pt x="29" y="719"/>
                    <a:pt x="0" y="663"/>
                    <a:pt x="0" y="583"/>
                  </a:cubicBezTo>
                  <a:cubicBezTo>
                    <a:pt x="0" y="491"/>
                    <a:pt x="33" y="423"/>
                    <a:pt x="99" y="380"/>
                  </a:cubicBezTo>
                  <a:cubicBezTo>
                    <a:pt x="149" y="347"/>
                    <a:pt x="233" y="324"/>
                    <a:pt x="350" y="310"/>
                  </a:cubicBezTo>
                  <a:cubicBezTo>
                    <a:pt x="372" y="307"/>
                    <a:pt x="407" y="303"/>
                    <a:pt x="456" y="298"/>
                  </a:cubicBezTo>
                  <a:moveTo>
                    <a:pt x="456" y="372"/>
                  </a:moveTo>
                  <a:cubicBezTo>
                    <a:pt x="378" y="379"/>
                    <a:pt x="318" y="389"/>
                    <a:pt x="278" y="399"/>
                  </a:cubicBezTo>
                  <a:cubicBezTo>
                    <a:pt x="180" y="423"/>
                    <a:pt x="132" y="480"/>
                    <a:pt x="132" y="570"/>
                  </a:cubicBezTo>
                  <a:cubicBezTo>
                    <a:pt x="132" y="619"/>
                    <a:pt x="146" y="655"/>
                    <a:pt x="175" y="679"/>
                  </a:cubicBezTo>
                  <a:cubicBezTo>
                    <a:pt x="206" y="705"/>
                    <a:pt x="256" y="718"/>
                    <a:pt x="325" y="718"/>
                  </a:cubicBezTo>
                  <a:cubicBezTo>
                    <a:pt x="372" y="718"/>
                    <a:pt x="415" y="711"/>
                    <a:pt x="456" y="700"/>
                  </a:cubicBezTo>
                  <a:lnTo>
                    <a:pt x="456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2638425" y="4124325"/>
              <a:ext cx="188913" cy="360363"/>
            </a:xfrm>
            <a:custGeom>
              <a:avLst/>
              <a:gdLst/>
              <a:ahLst/>
              <a:cxnLst>
                <a:cxn ang="0">
                  <a:pos x="129" y="742"/>
                </a:cxn>
                <a:cxn ang="0">
                  <a:pos x="129" y="1136"/>
                </a:cxn>
                <a:cxn ang="0">
                  <a:pos x="0" y="1136"/>
                </a:cxn>
                <a:cxn ang="0">
                  <a:pos x="0" y="30"/>
                </a:cxn>
                <a:cxn ang="0">
                  <a:pos x="260" y="0"/>
                </a:cxn>
                <a:cxn ang="0">
                  <a:pos x="528" y="118"/>
                </a:cxn>
                <a:cxn ang="0">
                  <a:pos x="592" y="396"/>
                </a:cxn>
                <a:cxn ang="0">
                  <a:pos x="511" y="691"/>
                </a:cxn>
                <a:cxn ang="0">
                  <a:pos x="287" y="795"/>
                </a:cxn>
                <a:cxn ang="0">
                  <a:pos x="180" y="775"/>
                </a:cxn>
                <a:cxn ang="0">
                  <a:pos x="129" y="742"/>
                </a:cxn>
                <a:cxn ang="0">
                  <a:pos x="129" y="653"/>
                </a:cxn>
                <a:cxn ang="0">
                  <a:pos x="272" y="718"/>
                </a:cxn>
                <a:cxn ang="0">
                  <a:pos x="418" y="618"/>
                </a:cxn>
                <a:cxn ang="0">
                  <a:pos x="461" y="395"/>
                </a:cxn>
                <a:cxn ang="0">
                  <a:pos x="403" y="147"/>
                </a:cxn>
                <a:cxn ang="0">
                  <a:pos x="241" y="78"/>
                </a:cxn>
                <a:cxn ang="0">
                  <a:pos x="129" y="87"/>
                </a:cxn>
                <a:cxn ang="0">
                  <a:pos x="129" y="653"/>
                </a:cxn>
              </a:cxnLst>
              <a:rect l="0" t="0" r="r" b="b"/>
              <a:pathLst>
                <a:path w="592" h="1136">
                  <a:moveTo>
                    <a:pt x="129" y="742"/>
                  </a:moveTo>
                  <a:cubicBezTo>
                    <a:pt x="129" y="1136"/>
                    <a:pt x="129" y="1136"/>
                    <a:pt x="129" y="1136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9" y="10"/>
                    <a:pt x="175" y="0"/>
                    <a:pt x="260" y="0"/>
                  </a:cubicBezTo>
                  <a:cubicBezTo>
                    <a:pt x="391" y="0"/>
                    <a:pt x="480" y="39"/>
                    <a:pt x="528" y="118"/>
                  </a:cubicBezTo>
                  <a:cubicBezTo>
                    <a:pt x="571" y="188"/>
                    <a:pt x="592" y="281"/>
                    <a:pt x="592" y="396"/>
                  </a:cubicBezTo>
                  <a:cubicBezTo>
                    <a:pt x="592" y="518"/>
                    <a:pt x="565" y="616"/>
                    <a:pt x="511" y="691"/>
                  </a:cubicBezTo>
                  <a:cubicBezTo>
                    <a:pt x="460" y="761"/>
                    <a:pt x="385" y="795"/>
                    <a:pt x="287" y="795"/>
                  </a:cubicBezTo>
                  <a:cubicBezTo>
                    <a:pt x="245" y="795"/>
                    <a:pt x="209" y="789"/>
                    <a:pt x="180" y="775"/>
                  </a:cubicBezTo>
                  <a:cubicBezTo>
                    <a:pt x="166" y="769"/>
                    <a:pt x="149" y="758"/>
                    <a:pt x="129" y="742"/>
                  </a:cubicBezTo>
                  <a:moveTo>
                    <a:pt x="129" y="653"/>
                  </a:moveTo>
                  <a:cubicBezTo>
                    <a:pt x="172" y="696"/>
                    <a:pt x="220" y="718"/>
                    <a:pt x="272" y="718"/>
                  </a:cubicBezTo>
                  <a:cubicBezTo>
                    <a:pt x="338" y="718"/>
                    <a:pt x="387" y="684"/>
                    <a:pt x="418" y="618"/>
                  </a:cubicBezTo>
                  <a:cubicBezTo>
                    <a:pt x="447" y="557"/>
                    <a:pt x="461" y="483"/>
                    <a:pt x="461" y="395"/>
                  </a:cubicBezTo>
                  <a:cubicBezTo>
                    <a:pt x="461" y="284"/>
                    <a:pt x="442" y="202"/>
                    <a:pt x="403" y="147"/>
                  </a:cubicBezTo>
                  <a:cubicBezTo>
                    <a:pt x="372" y="101"/>
                    <a:pt x="318" y="78"/>
                    <a:pt x="241" y="78"/>
                  </a:cubicBezTo>
                  <a:cubicBezTo>
                    <a:pt x="207" y="78"/>
                    <a:pt x="170" y="81"/>
                    <a:pt x="129" y="87"/>
                  </a:cubicBezTo>
                  <a:lnTo>
                    <a:pt x="129" y="6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gray">
            <a:xfrm>
              <a:off x="2882900" y="4043363"/>
              <a:ext cx="50800" cy="32702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1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5" y="20"/>
                </a:cxn>
                <a:cxn ang="0">
                  <a:pos x="78" y="0"/>
                </a:cxn>
                <a:cxn ang="0">
                  <a:pos x="15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5" y="1031"/>
                </a:cxn>
                <a:cxn ang="0">
                  <a:pos x="15" y="277"/>
                </a:cxn>
              </a:cxnLst>
              <a:rect l="0" t="0" r="r" b="b"/>
              <a:pathLst>
                <a:path w="157" h="1031">
                  <a:moveTo>
                    <a:pt x="78" y="0"/>
                  </a:moveTo>
                  <a:cubicBezTo>
                    <a:pt x="102" y="0"/>
                    <a:pt x="121" y="9"/>
                    <a:pt x="137" y="26"/>
                  </a:cubicBezTo>
                  <a:cubicBezTo>
                    <a:pt x="150" y="42"/>
                    <a:pt x="157" y="59"/>
                    <a:pt x="157" y="79"/>
                  </a:cubicBezTo>
                  <a:cubicBezTo>
                    <a:pt x="157" y="103"/>
                    <a:pt x="148" y="123"/>
                    <a:pt x="131" y="139"/>
                  </a:cubicBezTo>
                  <a:cubicBezTo>
                    <a:pt x="116" y="152"/>
                    <a:pt x="99" y="159"/>
                    <a:pt x="78" y="159"/>
                  </a:cubicBezTo>
                  <a:cubicBezTo>
                    <a:pt x="54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8" y="37"/>
                    <a:pt x="25" y="20"/>
                  </a:cubicBezTo>
                  <a:cubicBezTo>
                    <a:pt x="40" y="7"/>
                    <a:pt x="58" y="0"/>
                    <a:pt x="78" y="0"/>
                  </a:cubicBezTo>
                  <a:moveTo>
                    <a:pt x="15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5" y="1031"/>
                    <a:pt x="15" y="1031"/>
                    <a:pt x="15" y="1031"/>
                  </a:cubicBezTo>
                  <a:lnTo>
                    <a:pt x="15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3006725" y="4124325"/>
              <a:ext cx="180975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302" y="0"/>
                </a:cxn>
                <a:cxn ang="0">
                  <a:pos x="550" y="119"/>
                </a:cxn>
                <a:cxn ang="0">
                  <a:pos x="573" y="312"/>
                </a:cxn>
                <a:cxn ang="0">
                  <a:pos x="573" y="775"/>
                </a:cxn>
                <a:cxn ang="0">
                  <a:pos x="444" y="775"/>
                </a:cxn>
                <a:cxn ang="0">
                  <a:pos x="444" y="320"/>
                </a:cxn>
                <a:cxn ang="0">
                  <a:pos x="421" y="140"/>
                </a:cxn>
                <a:cxn ang="0">
                  <a:pos x="290" y="78"/>
                </a:cxn>
                <a:cxn ang="0">
                  <a:pos x="130" y="94"/>
                </a:cxn>
                <a:cxn ang="0">
                  <a:pos x="130" y="775"/>
                </a:cxn>
                <a:cxn ang="0">
                  <a:pos x="0" y="775"/>
                </a:cxn>
              </a:cxnLst>
              <a:rect l="0" t="0" r="r" b="b"/>
              <a:pathLst>
                <a:path w="573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20" y="10"/>
                    <a:pt x="220" y="0"/>
                    <a:pt x="302" y="0"/>
                  </a:cubicBezTo>
                  <a:cubicBezTo>
                    <a:pt x="434" y="0"/>
                    <a:pt x="516" y="39"/>
                    <a:pt x="550" y="119"/>
                  </a:cubicBezTo>
                  <a:cubicBezTo>
                    <a:pt x="565" y="155"/>
                    <a:pt x="573" y="220"/>
                    <a:pt x="573" y="312"/>
                  </a:cubicBezTo>
                  <a:cubicBezTo>
                    <a:pt x="573" y="775"/>
                    <a:pt x="573" y="775"/>
                    <a:pt x="573" y="775"/>
                  </a:cubicBezTo>
                  <a:cubicBezTo>
                    <a:pt x="444" y="775"/>
                    <a:pt x="444" y="775"/>
                    <a:pt x="444" y="775"/>
                  </a:cubicBezTo>
                  <a:cubicBezTo>
                    <a:pt x="444" y="320"/>
                    <a:pt x="444" y="320"/>
                    <a:pt x="444" y="320"/>
                  </a:cubicBezTo>
                  <a:cubicBezTo>
                    <a:pt x="444" y="230"/>
                    <a:pt x="436" y="171"/>
                    <a:pt x="421" y="140"/>
                  </a:cubicBezTo>
                  <a:cubicBezTo>
                    <a:pt x="400" y="99"/>
                    <a:pt x="356" y="78"/>
                    <a:pt x="290" y="78"/>
                  </a:cubicBezTo>
                  <a:cubicBezTo>
                    <a:pt x="237" y="78"/>
                    <a:pt x="184" y="83"/>
                    <a:pt x="130" y="94"/>
                  </a:cubicBezTo>
                  <a:cubicBezTo>
                    <a:pt x="130" y="775"/>
                    <a:pt x="130" y="775"/>
                    <a:pt x="130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gray">
            <a:xfrm>
              <a:off x="3244850" y="4124325"/>
              <a:ext cx="188913" cy="363538"/>
            </a:xfrm>
            <a:custGeom>
              <a:avLst/>
              <a:gdLst/>
              <a:ahLst/>
              <a:cxnLst>
                <a:cxn ang="0">
                  <a:pos x="466" y="707"/>
                </a:cxn>
                <a:cxn ang="0">
                  <a:pos x="418" y="752"/>
                </a:cxn>
                <a:cxn ang="0">
                  <a:pos x="268" y="795"/>
                </a:cxn>
                <a:cxn ang="0">
                  <a:pos x="102" y="740"/>
                </a:cxn>
                <a:cxn ang="0">
                  <a:pos x="0" y="433"/>
                </a:cxn>
                <a:cxn ang="0">
                  <a:pos x="75" y="137"/>
                </a:cxn>
                <a:cxn ang="0">
                  <a:pos x="356" y="0"/>
                </a:cxn>
                <a:cxn ang="0">
                  <a:pos x="595" y="30"/>
                </a:cxn>
                <a:cxn ang="0">
                  <a:pos x="595" y="628"/>
                </a:cxn>
                <a:cxn ang="0">
                  <a:pos x="580" y="881"/>
                </a:cxn>
                <a:cxn ang="0">
                  <a:pos x="441" y="1099"/>
                </a:cxn>
                <a:cxn ang="0">
                  <a:pos x="200" y="1147"/>
                </a:cxn>
                <a:cxn ang="0">
                  <a:pos x="103" y="1141"/>
                </a:cxn>
                <a:cxn ang="0">
                  <a:pos x="103" y="1064"/>
                </a:cxn>
                <a:cxn ang="0">
                  <a:pos x="199" y="1069"/>
                </a:cxn>
                <a:cxn ang="0">
                  <a:pos x="357" y="1041"/>
                </a:cxn>
                <a:cxn ang="0">
                  <a:pos x="454" y="896"/>
                </a:cxn>
                <a:cxn ang="0">
                  <a:pos x="466" y="748"/>
                </a:cxn>
                <a:cxn ang="0">
                  <a:pos x="466" y="707"/>
                </a:cxn>
                <a:cxn ang="0">
                  <a:pos x="466" y="85"/>
                </a:cxn>
                <a:cxn ang="0">
                  <a:pos x="369" y="78"/>
                </a:cxn>
                <a:cxn ang="0">
                  <a:pos x="242" y="111"/>
                </a:cxn>
                <a:cxn ang="0">
                  <a:pos x="159" y="244"/>
                </a:cxn>
                <a:cxn ang="0">
                  <a:pos x="132" y="438"/>
                </a:cxn>
                <a:cxn ang="0">
                  <a:pos x="183" y="662"/>
                </a:cxn>
                <a:cxn ang="0">
                  <a:pos x="286" y="718"/>
                </a:cxn>
                <a:cxn ang="0">
                  <a:pos x="388" y="683"/>
                </a:cxn>
                <a:cxn ang="0">
                  <a:pos x="455" y="592"/>
                </a:cxn>
                <a:cxn ang="0">
                  <a:pos x="466" y="505"/>
                </a:cxn>
                <a:cxn ang="0">
                  <a:pos x="466" y="85"/>
                </a:cxn>
              </a:cxnLst>
              <a:rect l="0" t="0" r="r" b="b"/>
              <a:pathLst>
                <a:path w="595" h="1147">
                  <a:moveTo>
                    <a:pt x="466" y="707"/>
                  </a:moveTo>
                  <a:cubicBezTo>
                    <a:pt x="446" y="728"/>
                    <a:pt x="430" y="743"/>
                    <a:pt x="418" y="752"/>
                  </a:cubicBezTo>
                  <a:cubicBezTo>
                    <a:pt x="378" y="781"/>
                    <a:pt x="329" y="795"/>
                    <a:pt x="268" y="795"/>
                  </a:cubicBezTo>
                  <a:cubicBezTo>
                    <a:pt x="201" y="795"/>
                    <a:pt x="146" y="777"/>
                    <a:pt x="102" y="740"/>
                  </a:cubicBezTo>
                  <a:cubicBezTo>
                    <a:pt x="34" y="683"/>
                    <a:pt x="0" y="581"/>
                    <a:pt x="0" y="433"/>
                  </a:cubicBezTo>
                  <a:cubicBezTo>
                    <a:pt x="0" y="313"/>
                    <a:pt x="25" y="215"/>
                    <a:pt x="75" y="137"/>
                  </a:cubicBezTo>
                  <a:cubicBezTo>
                    <a:pt x="133" y="46"/>
                    <a:pt x="226" y="0"/>
                    <a:pt x="356" y="0"/>
                  </a:cubicBezTo>
                  <a:cubicBezTo>
                    <a:pt x="433" y="0"/>
                    <a:pt x="513" y="10"/>
                    <a:pt x="595" y="30"/>
                  </a:cubicBezTo>
                  <a:cubicBezTo>
                    <a:pt x="595" y="628"/>
                    <a:pt x="595" y="628"/>
                    <a:pt x="595" y="628"/>
                  </a:cubicBezTo>
                  <a:cubicBezTo>
                    <a:pt x="595" y="739"/>
                    <a:pt x="590" y="823"/>
                    <a:pt x="580" y="881"/>
                  </a:cubicBezTo>
                  <a:cubicBezTo>
                    <a:pt x="563" y="986"/>
                    <a:pt x="516" y="1059"/>
                    <a:pt x="441" y="1099"/>
                  </a:cubicBezTo>
                  <a:cubicBezTo>
                    <a:pt x="380" y="1131"/>
                    <a:pt x="299" y="1147"/>
                    <a:pt x="200" y="1147"/>
                  </a:cubicBezTo>
                  <a:cubicBezTo>
                    <a:pt x="172" y="1147"/>
                    <a:pt x="140" y="1145"/>
                    <a:pt x="103" y="1141"/>
                  </a:cubicBezTo>
                  <a:cubicBezTo>
                    <a:pt x="103" y="1064"/>
                    <a:pt x="103" y="1064"/>
                    <a:pt x="103" y="1064"/>
                  </a:cubicBezTo>
                  <a:cubicBezTo>
                    <a:pt x="136" y="1068"/>
                    <a:pt x="168" y="1069"/>
                    <a:pt x="199" y="1069"/>
                  </a:cubicBezTo>
                  <a:cubicBezTo>
                    <a:pt x="270" y="1069"/>
                    <a:pt x="322" y="1060"/>
                    <a:pt x="357" y="1041"/>
                  </a:cubicBezTo>
                  <a:cubicBezTo>
                    <a:pt x="408" y="1014"/>
                    <a:pt x="440" y="966"/>
                    <a:pt x="454" y="896"/>
                  </a:cubicBezTo>
                  <a:cubicBezTo>
                    <a:pt x="462" y="857"/>
                    <a:pt x="466" y="808"/>
                    <a:pt x="466" y="748"/>
                  </a:cubicBezTo>
                  <a:lnTo>
                    <a:pt x="466" y="707"/>
                  </a:lnTo>
                  <a:close/>
                  <a:moveTo>
                    <a:pt x="466" y="85"/>
                  </a:moveTo>
                  <a:cubicBezTo>
                    <a:pt x="430" y="80"/>
                    <a:pt x="398" y="78"/>
                    <a:pt x="369" y="78"/>
                  </a:cubicBezTo>
                  <a:cubicBezTo>
                    <a:pt x="315" y="78"/>
                    <a:pt x="272" y="89"/>
                    <a:pt x="242" y="111"/>
                  </a:cubicBezTo>
                  <a:cubicBezTo>
                    <a:pt x="207" y="136"/>
                    <a:pt x="179" y="180"/>
                    <a:pt x="159" y="244"/>
                  </a:cubicBezTo>
                  <a:cubicBezTo>
                    <a:pt x="141" y="299"/>
                    <a:pt x="132" y="364"/>
                    <a:pt x="132" y="438"/>
                  </a:cubicBezTo>
                  <a:cubicBezTo>
                    <a:pt x="132" y="540"/>
                    <a:pt x="149" y="615"/>
                    <a:pt x="183" y="662"/>
                  </a:cubicBezTo>
                  <a:cubicBezTo>
                    <a:pt x="209" y="699"/>
                    <a:pt x="243" y="718"/>
                    <a:pt x="286" y="718"/>
                  </a:cubicBezTo>
                  <a:cubicBezTo>
                    <a:pt x="323" y="718"/>
                    <a:pt x="357" y="706"/>
                    <a:pt x="388" y="683"/>
                  </a:cubicBezTo>
                  <a:cubicBezTo>
                    <a:pt x="420" y="660"/>
                    <a:pt x="442" y="629"/>
                    <a:pt x="455" y="592"/>
                  </a:cubicBezTo>
                  <a:cubicBezTo>
                    <a:pt x="462" y="572"/>
                    <a:pt x="466" y="543"/>
                    <a:pt x="466" y="505"/>
                  </a:cubicBezTo>
                  <a:lnTo>
                    <a:pt x="466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361950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5" y="873"/>
                </a:cxn>
                <a:cxn ang="0">
                  <a:pos x="290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3" y="958"/>
                </a:cxn>
                <a:cxn ang="0">
                  <a:pos x="132" y="945"/>
                </a:cxn>
                <a:cxn ang="0">
                  <a:pos x="12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9" y="858"/>
                    <a:pt x="203" y="869"/>
                    <a:pt x="235" y="873"/>
                  </a:cubicBezTo>
                  <a:cubicBezTo>
                    <a:pt x="245" y="875"/>
                    <a:pt x="264" y="875"/>
                    <a:pt x="290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3" y="958"/>
                    <a:pt x="263" y="958"/>
                    <a:pt x="263" y="958"/>
                  </a:cubicBezTo>
                  <a:cubicBezTo>
                    <a:pt x="207" y="958"/>
                    <a:pt x="164" y="953"/>
                    <a:pt x="132" y="945"/>
                  </a:cubicBezTo>
                  <a:cubicBezTo>
                    <a:pt x="67" y="927"/>
                    <a:pt x="27" y="884"/>
                    <a:pt x="12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gray">
            <a:xfrm>
              <a:off x="37687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6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6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4029075" y="4124325"/>
              <a:ext cx="309563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278" y="0"/>
                </a:cxn>
                <a:cxn ang="0">
                  <a:pos x="480" y="49"/>
                </a:cxn>
                <a:cxn ang="0">
                  <a:pos x="722" y="0"/>
                </a:cxn>
                <a:cxn ang="0">
                  <a:pos x="952" y="119"/>
                </a:cxn>
                <a:cxn ang="0">
                  <a:pos x="974" y="312"/>
                </a:cxn>
                <a:cxn ang="0">
                  <a:pos x="974" y="775"/>
                </a:cxn>
                <a:cxn ang="0">
                  <a:pos x="845" y="775"/>
                </a:cxn>
                <a:cxn ang="0">
                  <a:pos x="845" y="320"/>
                </a:cxn>
                <a:cxn ang="0">
                  <a:pos x="824" y="141"/>
                </a:cxn>
                <a:cxn ang="0">
                  <a:pos x="705" y="78"/>
                </a:cxn>
                <a:cxn ang="0">
                  <a:pos x="551" y="113"/>
                </a:cxn>
                <a:cxn ang="0">
                  <a:pos x="551" y="775"/>
                </a:cxn>
                <a:cxn ang="0">
                  <a:pos x="422" y="775"/>
                </a:cxn>
                <a:cxn ang="0">
                  <a:pos x="422" y="314"/>
                </a:cxn>
                <a:cxn ang="0">
                  <a:pos x="401" y="141"/>
                </a:cxn>
                <a:cxn ang="0">
                  <a:pos x="278" y="78"/>
                </a:cxn>
                <a:cxn ang="0">
                  <a:pos x="128" y="94"/>
                </a:cxn>
                <a:cxn ang="0">
                  <a:pos x="128" y="775"/>
                </a:cxn>
                <a:cxn ang="0">
                  <a:pos x="0" y="775"/>
                </a:cxn>
              </a:cxnLst>
              <a:rect l="0" t="0" r="r" b="b"/>
              <a:pathLst>
                <a:path w="974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17" y="10"/>
                    <a:pt x="210" y="0"/>
                    <a:pt x="278" y="0"/>
                  </a:cubicBezTo>
                  <a:cubicBezTo>
                    <a:pt x="367" y="0"/>
                    <a:pt x="435" y="16"/>
                    <a:pt x="480" y="49"/>
                  </a:cubicBezTo>
                  <a:cubicBezTo>
                    <a:pt x="561" y="16"/>
                    <a:pt x="642" y="0"/>
                    <a:pt x="722" y="0"/>
                  </a:cubicBezTo>
                  <a:cubicBezTo>
                    <a:pt x="843" y="0"/>
                    <a:pt x="920" y="40"/>
                    <a:pt x="952" y="119"/>
                  </a:cubicBezTo>
                  <a:cubicBezTo>
                    <a:pt x="967" y="156"/>
                    <a:pt x="974" y="220"/>
                    <a:pt x="974" y="312"/>
                  </a:cubicBezTo>
                  <a:cubicBezTo>
                    <a:pt x="974" y="775"/>
                    <a:pt x="974" y="775"/>
                    <a:pt x="974" y="775"/>
                  </a:cubicBezTo>
                  <a:cubicBezTo>
                    <a:pt x="845" y="775"/>
                    <a:pt x="845" y="775"/>
                    <a:pt x="845" y="775"/>
                  </a:cubicBezTo>
                  <a:cubicBezTo>
                    <a:pt x="845" y="320"/>
                    <a:pt x="845" y="320"/>
                    <a:pt x="845" y="320"/>
                  </a:cubicBezTo>
                  <a:cubicBezTo>
                    <a:pt x="845" y="231"/>
                    <a:pt x="838" y="172"/>
                    <a:pt x="824" y="141"/>
                  </a:cubicBezTo>
                  <a:cubicBezTo>
                    <a:pt x="805" y="99"/>
                    <a:pt x="765" y="78"/>
                    <a:pt x="705" y="78"/>
                  </a:cubicBezTo>
                  <a:cubicBezTo>
                    <a:pt x="654" y="78"/>
                    <a:pt x="603" y="90"/>
                    <a:pt x="551" y="113"/>
                  </a:cubicBezTo>
                  <a:cubicBezTo>
                    <a:pt x="551" y="775"/>
                    <a:pt x="551" y="775"/>
                    <a:pt x="551" y="775"/>
                  </a:cubicBezTo>
                  <a:cubicBezTo>
                    <a:pt x="422" y="775"/>
                    <a:pt x="422" y="775"/>
                    <a:pt x="422" y="775"/>
                  </a:cubicBezTo>
                  <a:cubicBezTo>
                    <a:pt x="422" y="314"/>
                    <a:pt x="422" y="314"/>
                    <a:pt x="422" y="314"/>
                  </a:cubicBezTo>
                  <a:cubicBezTo>
                    <a:pt x="422" y="229"/>
                    <a:pt x="415" y="171"/>
                    <a:pt x="401" y="141"/>
                  </a:cubicBezTo>
                  <a:cubicBezTo>
                    <a:pt x="382" y="99"/>
                    <a:pt x="341" y="78"/>
                    <a:pt x="278" y="78"/>
                  </a:cubicBezTo>
                  <a:cubicBezTo>
                    <a:pt x="231" y="78"/>
                    <a:pt x="181" y="83"/>
                    <a:pt x="128" y="94"/>
                  </a:cubicBezTo>
                  <a:cubicBezTo>
                    <a:pt x="128" y="775"/>
                    <a:pt x="128" y="775"/>
                    <a:pt x="128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gray">
            <a:xfrm>
              <a:off x="4394200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5" y="398"/>
                </a:cxn>
                <a:cxn ang="0">
                  <a:pos x="559" y="688"/>
                </a:cxn>
                <a:cxn ang="0">
                  <a:pos x="319" y="795"/>
                </a:cxn>
                <a:cxn ang="0">
                  <a:pos x="0" y="393"/>
                </a:cxn>
                <a:cxn ang="0">
                  <a:pos x="77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5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5" y="273"/>
                    <a:pt x="635" y="398"/>
                  </a:cubicBezTo>
                  <a:cubicBezTo>
                    <a:pt x="635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9" y="795"/>
                  </a:cubicBezTo>
                  <a:cubicBezTo>
                    <a:pt x="107" y="795"/>
                    <a:pt x="0" y="661"/>
                    <a:pt x="0" y="393"/>
                  </a:cubicBezTo>
                  <a:cubicBezTo>
                    <a:pt x="0" y="271"/>
                    <a:pt x="26" y="176"/>
                    <a:pt x="77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4657725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4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4806950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3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gray">
            <a:xfrm>
              <a:off x="4937125" y="4124325"/>
              <a:ext cx="201613" cy="25241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58" y="107"/>
                </a:cxn>
                <a:cxn ang="0">
                  <a:pos x="634" y="398"/>
                </a:cxn>
                <a:cxn ang="0">
                  <a:pos x="558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7" y="0"/>
                </a:cxn>
                <a:cxn ang="0">
                  <a:pos x="317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7" y="718"/>
                </a:cxn>
                <a:cxn ang="0">
                  <a:pos x="468" y="619"/>
                </a:cxn>
                <a:cxn ang="0">
                  <a:pos x="502" y="398"/>
                </a:cxn>
                <a:cxn ang="0">
                  <a:pos x="468" y="176"/>
                </a:cxn>
                <a:cxn ang="0">
                  <a:pos x="317" y="78"/>
                </a:cxn>
              </a:cxnLst>
              <a:rect l="0" t="0" r="r" b="b"/>
              <a:pathLst>
                <a:path w="634" h="795">
                  <a:moveTo>
                    <a:pt x="317" y="0"/>
                  </a:moveTo>
                  <a:cubicBezTo>
                    <a:pt x="425" y="0"/>
                    <a:pt x="505" y="36"/>
                    <a:pt x="558" y="107"/>
                  </a:cubicBezTo>
                  <a:cubicBezTo>
                    <a:pt x="608" y="176"/>
                    <a:pt x="634" y="273"/>
                    <a:pt x="634" y="398"/>
                  </a:cubicBezTo>
                  <a:cubicBezTo>
                    <a:pt x="634" y="521"/>
                    <a:pt x="608" y="618"/>
                    <a:pt x="558" y="688"/>
                  </a:cubicBezTo>
                  <a:cubicBezTo>
                    <a:pt x="506" y="760"/>
                    <a:pt x="426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5" y="176"/>
                    <a:pt x="76" y="107"/>
                  </a:cubicBezTo>
                  <a:cubicBezTo>
                    <a:pt x="128" y="36"/>
                    <a:pt x="209" y="0"/>
                    <a:pt x="317" y="0"/>
                  </a:cubicBezTo>
                  <a:moveTo>
                    <a:pt x="317" y="78"/>
                  </a:moveTo>
                  <a:cubicBezTo>
                    <a:pt x="244" y="78"/>
                    <a:pt x="194" y="110"/>
                    <a:pt x="166" y="176"/>
                  </a:cubicBezTo>
                  <a:cubicBezTo>
                    <a:pt x="143" y="230"/>
                    <a:pt x="132" y="303"/>
                    <a:pt x="132" y="394"/>
                  </a:cubicBezTo>
                  <a:cubicBezTo>
                    <a:pt x="132" y="490"/>
                    <a:pt x="143" y="565"/>
                    <a:pt x="166" y="619"/>
                  </a:cubicBezTo>
                  <a:cubicBezTo>
                    <a:pt x="194" y="685"/>
                    <a:pt x="244" y="718"/>
                    <a:pt x="317" y="718"/>
                  </a:cubicBezTo>
                  <a:cubicBezTo>
                    <a:pt x="390" y="718"/>
                    <a:pt x="440" y="685"/>
                    <a:pt x="468" y="619"/>
                  </a:cubicBezTo>
                  <a:cubicBezTo>
                    <a:pt x="490" y="565"/>
                    <a:pt x="502" y="491"/>
                    <a:pt x="502" y="398"/>
                  </a:cubicBezTo>
                  <a:cubicBezTo>
                    <a:pt x="502" y="302"/>
                    <a:pt x="490" y="228"/>
                    <a:pt x="468" y="176"/>
                  </a:cubicBezTo>
                  <a:cubicBezTo>
                    <a:pt x="439" y="110"/>
                    <a:pt x="389" y="78"/>
                    <a:pt x="317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5164138" y="4130675"/>
              <a:ext cx="309563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8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7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09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5595938" y="4130675"/>
              <a:ext cx="307975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9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8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8" y="266"/>
                    <a:pt x="518" y="266"/>
                    <a:pt x="518" y="266"/>
                  </a:cubicBezTo>
                  <a:cubicBezTo>
                    <a:pt x="510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gray">
            <a:xfrm>
              <a:off x="5945188" y="4043363"/>
              <a:ext cx="49213" cy="3270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2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6" y="20"/>
                </a:cxn>
                <a:cxn ang="0">
                  <a:pos x="79" y="0"/>
                </a:cxn>
                <a:cxn ang="0">
                  <a:pos x="16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6" y="1031"/>
                </a:cxn>
                <a:cxn ang="0">
                  <a:pos x="16" y="277"/>
                </a:cxn>
              </a:cxnLst>
              <a:rect l="0" t="0" r="r" b="b"/>
              <a:pathLst>
                <a:path w="157" h="1031">
                  <a:moveTo>
                    <a:pt x="79" y="0"/>
                  </a:moveTo>
                  <a:cubicBezTo>
                    <a:pt x="102" y="0"/>
                    <a:pt x="122" y="9"/>
                    <a:pt x="137" y="26"/>
                  </a:cubicBezTo>
                  <a:cubicBezTo>
                    <a:pt x="151" y="42"/>
                    <a:pt x="157" y="59"/>
                    <a:pt x="157" y="79"/>
                  </a:cubicBezTo>
                  <a:cubicBezTo>
                    <a:pt x="157" y="103"/>
                    <a:pt x="149" y="123"/>
                    <a:pt x="132" y="139"/>
                  </a:cubicBezTo>
                  <a:cubicBezTo>
                    <a:pt x="117" y="152"/>
                    <a:pt x="99" y="159"/>
                    <a:pt x="78" y="159"/>
                  </a:cubicBezTo>
                  <a:cubicBezTo>
                    <a:pt x="55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9" y="37"/>
                    <a:pt x="26" y="20"/>
                  </a:cubicBezTo>
                  <a:cubicBezTo>
                    <a:pt x="41" y="7"/>
                    <a:pt x="58" y="0"/>
                    <a:pt x="79" y="0"/>
                  </a:cubicBezTo>
                  <a:moveTo>
                    <a:pt x="16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6" y="1031"/>
                    <a:pt x="16" y="1031"/>
                    <a:pt x="16" y="1031"/>
                  </a:cubicBezTo>
                  <a:lnTo>
                    <a:pt x="16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606425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4" y="873"/>
                </a:cxn>
                <a:cxn ang="0">
                  <a:pos x="289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2" y="958"/>
                </a:cxn>
                <a:cxn ang="0">
                  <a:pos x="132" y="945"/>
                </a:cxn>
                <a:cxn ang="0">
                  <a:pos x="11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8" y="858"/>
                    <a:pt x="202" y="869"/>
                    <a:pt x="234" y="873"/>
                  </a:cubicBezTo>
                  <a:cubicBezTo>
                    <a:pt x="245" y="875"/>
                    <a:pt x="263" y="875"/>
                    <a:pt x="289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2" y="958"/>
                    <a:pt x="262" y="958"/>
                    <a:pt x="262" y="958"/>
                  </a:cubicBezTo>
                  <a:cubicBezTo>
                    <a:pt x="207" y="958"/>
                    <a:pt x="163" y="953"/>
                    <a:pt x="132" y="945"/>
                  </a:cubicBezTo>
                  <a:cubicBezTo>
                    <a:pt x="66" y="927"/>
                    <a:pt x="26" y="884"/>
                    <a:pt x="11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6219825" y="4010025"/>
              <a:ext cx="180975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6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59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6" y="439"/>
                  </a:cubicBezTo>
                  <a:cubicBezTo>
                    <a:pt x="256" y="439"/>
                    <a:pt x="197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6553200" y="4130675"/>
              <a:ext cx="200025" cy="354013"/>
            </a:xfrm>
            <a:custGeom>
              <a:avLst/>
              <a:gdLst/>
              <a:ahLst/>
              <a:cxnLst>
                <a:cxn ang="0">
                  <a:pos x="56" y="15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67" y="120"/>
                </a:cxn>
                <a:cxn ang="0">
                  <a:pos x="104" y="0"/>
                </a:cxn>
                <a:cxn ang="0">
                  <a:pos x="126" y="0"/>
                </a:cxn>
                <a:cxn ang="0">
                  <a:pos x="51" y="223"/>
                </a:cxn>
                <a:cxn ang="0">
                  <a:pos x="29" y="223"/>
                </a:cxn>
                <a:cxn ang="0">
                  <a:pos x="56" y="153"/>
                </a:cxn>
              </a:cxnLst>
              <a:rect l="0" t="0" r="r" b="b"/>
              <a:pathLst>
                <a:path w="126" h="223">
                  <a:moveTo>
                    <a:pt x="56" y="15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67" y="120"/>
                  </a:lnTo>
                  <a:lnTo>
                    <a:pt x="104" y="0"/>
                  </a:lnTo>
                  <a:lnTo>
                    <a:pt x="126" y="0"/>
                  </a:lnTo>
                  <a:lnTo>
                    <a:pt x="51" y="223"/>
                  </a:lnTo>
                  <a:lnTo>
                    <a:pt x="29" y="223"/>
                  </a:lnTo>
                  <a:lnTo>
                    <a:pt x="56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gray">
            <a:xfrm>
              <a:off x="67786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10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037388" y="4130675"/>
              <a:ext cx="174625" cy="246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465"/>
                </a:cxn>
                <a:cxn ang="0">
                  <a:pos x="152" y="636"/>
                </a:cxn>
                <a:cxn ang="0">
                  <a:pos x="206" y="685"/>
                </a:cxn>
                <a:cxn ang="0">
                  <a:pos x="289" y="697"/>
                </a:cxn>
                <a:cxn ang="0">
                  <a:pos x="422" y="677"/>
                </a:cxn>
                <a:cxn ang="0">
                  <a:pos x="422" y="0"/>
                </a:cxn>
                <a:cxn ang="0">
                  <a:pos x="550" y="0"/>
                </a:cxn>
                <a:cxn ang="0">
                  <a:pos x="550" y="742"/>
                </a:cxn>
                <a:cxn ang="0">
                  <a:pos x="281" y="774"/>
                </a:cxn>
                <a:cxn ang="0">
                  <a:pos x="90" y="734"/>
                </a:cxn>
                <a:cxn ang="0">
                  <a:pos x="7" y="593"/>
                </a:cxn>
                <a:cxn ang="0">
                  <a:pos x="0" y="475"/>
                </a:cxn>
                <a:cxn ang="0">
                  <a:pos x="0" y="0"/>
                </a:cxn>
              </a:cxnLst>
              <a:rect l="0" t="0" r="r" b="b"/>
              <a:pathLst>
                <a:path w="550" h="774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465"/>
                    <a:pt x="129" y="465"/>
                    <a:pt x="129" y="465"/>
                  </a:cubicBezTo>
                  <a:cubicBezTo>
                    <a:pt x="129" y="550"/>
                    <a:pt x="137" y="608"/>
                    <a:pt x="152" y="636"/>
                  </a:cubicBezTo>
                  <a:cubicBezTo>
                    <a:pt x="165" y="660"/>
                    <a:pt x="183" y="676"/>
                    <a:pt x="206" y="685"/>
                  </a:cubicBezTo>
                  <a:cubicBezTo>
                    <a:pt x="225" y="693"/>
                    <a:pt x="253" y="697"/>
                    <a:pt x="289" y="697"/>
                  </a:cubicBezTo>
                  <a:cubicBezTo>
                    <a:pt x="331" y="697"/>
                    <a:pt x="375" y="690"/>
                    <a:pt x="422" y="677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0" y="742"/>
                    <a:pt x="550" y="742"/>
                    <a:pt x="550" y="742"/>
                  </a:cubicBezTo>
                  <a:cubicBezTo>
                    <a:pt x="455" y="763"/>
                    <a:pt x="365" y="774"/>
                    <a:pt x="281" y="774"/>
                  </a:cubicBezTo>
                  <a:cubicBezTo>
                    <a:pt x="196" y="774"/>
                    <a:pt x="132" y="761"/>
                    <a:pt x="90" y="734"/>
                  </a:cubicBezTo>
                  <a:cubicBezTo>
                    <a:pt x="43" y="704"/>
                    <a:pt x="15" y="657"/>
                    <a:pt x="7" y="593"/>
                  </a:cubicBezTo>
                  <a:cubicBezTo>
                    <a:pt x="2" y="563"/>
                    <a:pt x="0" y="523"/>
                    <a:pt x="0" y="4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3935413" y="1814513"/>
              <a:ext cx="787400" cy="608013"/>
            </a:xfrm>
            <a:custGeom>
              <a:avLst/>
              <a:gdLst/>
              <a:ahLst/>
              <a:cxnLst>
                <a:cxn ang="0">
                  <a:pos x="1006" y="801"/>
                </a:cxn>
                <a:cxn ang="0">
                  <a:pos x="627" y="673"/>
                </a:cxn>
                <a:cxn ang="0">
                  <a:pos x="1" y="1294"/>
                </a:cxn>
                <a:cxn ang="0">
                  <a:pos x="627" y="1912"/>
                </a:cxn>
                <a:cxn ang="0">
                  <a:pos x="1103" y="1696"/>
                </a:cxn>
                <a:cxn ang="0">
                  <a:pos x="1103" y="1355"/>
                </a:cxn>
                <a:cxn ang="0">
                  <a:pos x="807" y="1643"/>
                </a:cxn>
                <a:cxn ang="0">
                  <a:pos x="627" y="1681"/>
                </a:cxn>
                <a:cxn ang="0">
                  <a:pos x="235" y="1294"/>
                </a:cxn>
                <a:cxn ang="0">
                  <a:pos x="627" y="905"/>
                </a:cxn>
                <a:cxn ang="0">
                  <a:pos x="902" y="1019"/>
                </a:cxn>
                <a:cxn ang="0">
                  <a:pos x="1145" y="1298"/>
                </a:cxn>
                <a:cxn ang="0">
                  <a:pos x="1708" y="1544"/>
                </a:cxn>
                <a:cxn ang="0">
                  <a:pos x="2477" y="777"/>
                </a:cxn>
                <a:cxn ang="0">
                  <a:pos x="1708" y="0"/>
                </a:cxn>
                <a:cxn ang="0">
                  <a:pos x="1103" y="309"/>
                </a:cxn>
                <a:cxn ang="0">
                  <a:pos x="1103" y="771"/>
                </a:cxn>
                <a:cxn ang="0">
                  <a:pos x="1708" y="244"/>
                </a:cxn>
                <a:cxn ang="0">
                  <a:pos x="2236" y="777"/>
                </a:cxn>
                <a:cxn ang="0">
                  <a:pos x="1708" y="1305"/>
                </a:cxn>
                <a:cxn ang="0">
                  <a:pos x="1365" y="1179"/>
                </a:cxn>
                <a:cxn ang="0">
                  <a:pos x="1006" y="801"/>
                </a:cxn>
              </a:cxnLst>
              <a:rect l="0" t="0" r="r" b="b"/>
              <a:pathLst>
                <a:path w="2477" h="1913">
                  <a:moveTo>
                    <a:pt x="1006" y="801"/>
                  </a:moveTo>
                  <a:cubicBezTo>
                    <a:pt x="916" y="722"/>
                    <a:pt x="771" y="674"/>
                    <a:pt x="627" y="673"/>
                  </a:cubicBezTo>
                  <a:cubicBezTo>
                    <a:pt x="283" y="672"/>
                    <a:pt x="2" y="944"/>
                    <a:pt x="1" y="1294"/>
                  </a:cubicBezTo>
                  <a:cubicBezTo>
                    <a:pt x="0" y="1638"/>
                    <a:pt x="283" y="1911"/>
                    <a:pt x="627" y="1912"/>
                  </a:cubicBezTo>
                  <a:cubicBezTo>
                    <a:pt x="820" y="1913"/>
                    <a:pt x="988" y="1834"/>
                    <a:pt x="1103" y="1696"/>
                  </a:cubicBezTo>
                  <a:cubicBezTo>
                    <a:pt x="1103" y="1355"/>
                    <a:pt x="1103" y="1355"/>
                    <a:pt x="1103" y="1355"/>
                  </a:cubicBezTo>
                  <a:cubicBezTo>
                    <a:pt x="1042" y="1461"/>
                    <a:pt x="918" y="1597"/>
                    <a:pt x="807" y="1643"/>
                  </a:cubicBezTo>
                  <a:cubicBezTo>
                    <a:pt x="751" y="1666"/>
                    <a:pt x="694" y="1681"/>
                    <a:pt x="627" y="1681"/>
                  </a:cubicBezTo>
                  <a:cubicBezTo>
                    <a:pt x="412" y="1681"/>
                    <a:pt x="235" y="1514"/>
                    <a:pt x="235" y="1294"/>
                  </a:cubicBezTo>
                  <a:cubicBezTo>
                    <a:pt x="235" y="1091"/>
                    <a:pt x="398" y="904"/>
                    <a:pt x="627" y="905"/>
                  </a:cubicBezTo>
                  <a:cubicBezTo>
                    <a:pt x="734" y="905"/>
                    <a:pt x="831" y="949"/>
                    <a:pt x="902" y="1019"/>
                  </a:cubicBezTo>
                  <a:cubicBezTo>
                    <a:pt x="976" y="1090"/>
                    <a:pt x="1090" y="1239"/>
                    <a:pt x="1145" y="1298"/>
                  </a:cubicBezTo>
                  <a:cubicBezTo>
                    <a:pt x="1285" y="1449"/>
                    <a:pt x="1486" y="1543"/>
                    <a:pt x="1708" y="1544"/>
                  </a:cubicBezTo>
                  <a:cubicBezTo>
                    <a:pt x="2132" y="1545"/>
                    <a:pt x="2477" y="1201"/>
                    <a:pt x="2477" y="777"/>
                  </a:cubicBezTo>
                  <a:cubicBezTo>
                    <a:pt x="2477" y="353"/>
                    <a:pt x="2132" y="0"/>
                    <a:pt x="1708" y="0"/>
                  </a:cubicBezTo>
                  <a:cubicBezTo>
                    <a:pt x="1461" y="0"/>
                    <a:pt x="1244" y="129"/>
                    <a:pt x="1103" y="309"/>
                  </a:cubicBezTo>
                  <a:cubicBezTo>
                    <a:pt x="1103" y="771"/>
                    <a:pt x="1103" y="771"/>
                    <a:pt x="1103" y="771"/>
                  </a:cubicBezTo>
                  <a:cubicBezTo>
                    <a:pt x="1210" y="478"/>
                    <a:pt x="1404" y="244"/>
                    <a:pt x="1708" y="244"/>
                  </a:cubicBezTo>
                  <a:cubicBezTo>
                    <a:pt x="2000" y="244"/>
                    <a:pt x="2237" y="485"/>
                    <a:pt x="2236" y="777"/>
                  </a:cubicBezTo>
                  <a:cubicBezTo>
                    <a:pt x="2235" y="1069"/>
                    <a:pt x="2000" y="1305"/>
                    <a:pt x="1708" y="1305"/>
                  </a:cubicBezTo>
                  <a:cubicBezTo>
                    <a:pt x="1578" y="1304"/>
                    <a:pt x="1457" y="1257"/>
                    <a:pt x="1365" y="1179"/>
                  </a:cubicBezTo>
                  <a:cubicBezTo>
                    <a:pt x="1251" y="1090"/>
                    <a:pt x="1124" y="901"/>
                    <a:pt x="1006" y="8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2652713" y="2476500"/>
              <a:ext cx="539750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0" y="0"/>
                </a:cxn>
                <a:cxn ang="0">
                  <a:pos x="1700" y="473"/>
                </a:cxn>
                <a:cxn ang="0">
                  <a:pos x="1429" y="286"/>
                </a:cxn>
                <a:cxn ang="0">
                  <a:pos x="642" y="286"/>
                </a:cxn>
                <a:cxn ang="0">
                  <a:pos x="642" y="1104"/>
                </a:cxn>
                <a:cxn ang="0">
                  <a:pos x="1495" y="1104"/>
                </a:cxn>
                <a:cxn ang="0">
                  <a:pos x="1495" y="1537"/>
                </a:cxn>
                <a:cxn ang="0">
                  <a:pos x="1262" y="1398"/>
                </a:cxn>
                <a:cxn ang="0">
                  <a:pos x="642" y="1398"/>
                </a:cxn>
                <a:cxn ang="0">
                  <a:pos x="642" y="2515"/>
                </a:cxn>
                <a:cxn ang="0">
                  <a:pos x="820" y="2777"/>
                </a:cxn>
                <a:cxn ang="0">
                  <a:pos x="11" y="2777"/>
                </a:cxn>
                <a:cxn ang="0">
                  <a:pos x="181" y="2515"/>
                </a:cxn>
                <a:cxn ang="0">
                  <a:pos x="181" y="291"/>
                </a:cxn>
                <a:cxn ang="0">
                  <a:pos x="0" y="0"/>
                </a:cxn>
              </a:cxnLst>
              <a:rect l="0" t="0" r="r" b="b"/>
              <a:pathLst>
                <a:path w="1700" h="2777">
                  <a:moveTo>
                    <a:pt x="0" y="0"/>
                  </a:moveTo>
                  <a:cubicBezTo>
                    <a:pt x="1700" y="0"/>
                    <a:pt x="1700" y="0"/>
                    <a:pt x="1700" y="0"/>
                  </a:cubicBezTo>
                  <a:cubicBezTo>
                    <a:pt x="1700" y="473"/>
                    <a:pt x="1700" y="473"/>
                    <a:pt x="1700" y="473"/>
                  </a:cubicBezTo>
                  <a:cubicBezTo>
                    <a:pt x="1700" y="473"/>
                    <a:pt x="1613" y="287"/>
                    <a:pt x="1429" y="286"/>
                  </a:cubicBezTo>
                  <a:cubicBezTo>
                    <a:pt x="642" y="286"/>
                    <a:pt x="642" y="286"/>
                    <a:pt x="642" y="286"/>
                  </a:cubicBezTo>
                  <a:cubicBezTo>
                    <a:pt x="642" y="1104"/>
                    <a:pt x="642" y="1104"/>
                    <a:pt x="642" y="1104"/>
                  </a:cubicBezTo>
                  <a:cubicBezTo>
                    <a:pt x="1495" y="1104"/>
                    <a:pt x="1495" y="1104"/>
                    <a:pt x="1495" y="1104"/>
                  </a:cubicBezTo>
                  <a:cubicBezTo>
                    <a:pt x="1495" y="1537"/>
                    <a:pt x="1495" y="1537"/>
                    <a:pt x="1495" y="1537"/>
                  </a:cubicBezTo>
                  <a:cubicBezTo>
                    <a:pt x="1495" y="1537"/>
                    <a:pt x="1468" y="1399"/>
                    <a:pt x="1262" y="1398"/>
                  </a:cubicBezTo>
                  <a:cubicBezTo>
                    <a:pt x="642" y="1398"/>
                    <a:pt x="642" y="1398"/>
                    <a:pt x="642" y="1398"/>
                  </a:cubicBezTo>
                  <a:cubicBezTo>
                    <a:pt x="642" y="2515"/>
                    <a:pt x="642" y="2515"/>
                    <a:pt x="642" y="2515"/>
                  </a:cubicBezTo>
                  <a:cubicBezTo>
                    <a:pt x="642" y="2679"/>
                    <a:pt x="820" y="2777"/>
                    <a:pt x="820" y="2777"/>
                  </a:cubicBezTo>
                  <a:cubicBezTo>
                    <a:pt x="11" y="2777"/>
                    <a:pt x="11" y="2777"/>
                    <a:pt x="11" y="2777"/>
                  </a:cubicBezTo>
                  <a:cubicBezTo>
                    <a:pt x="11" y="2777"/>
                    <a:pt x="181" y="2691"/>
                    <a:pt x="181" y="251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1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3929063" y="2476500"/>
              <a:ext cx="355600" cy="1230313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1123" y="0"/>
                </a:cxn>
                <a:cxn ang="0">
                  <a:pos x="929" y="242"/>
                </a:cxn>
                <a:cxn ang="0">
                  <a:pos x="929" y="2847"/>
                </a:cxn>
                <a:cxn ang="0">
                  <a:pos x="0" y="3869"/>
                </a:cxn>
                <a:cxn ang="0">
                  <a:pos x="443" y="2847"/>
                </a:cxn>
                <a:cxn ang="0">
                  <a:pos x="443" y="242"/>
                </a:cxn>
                <a:cxn ang="0">
                  <a:pos x="257" y="0"/>
                </a:cxn>
              </a:cxnLst>
              <a:rect l="0" t="0" r="r" b="b"/>
              <a:pathLst>
                <a:path w="1123" h="3872">
                  <a:moveTo>
                    <a:pt x="257" y="0"/>
                  </a:moveTo>
                  <a:cubicBezTo>
                    <a:pt x="1123" y="0"/>
                    <a:pt x="1123" y="0"/>
                    <a:pt x="1123" y="0"/>
                  </a:cubicBezTo>
                  <a:cubicBezTo>
                    <a:pt x="1123" y="0"/>
                    <a:pt x="929" y="92"/>
                    <a:pt x="929" y="242"/>
                  </a:cubicBezTo>
                  <a:cubicBezTo>
                    <a:pt x="929" y="2847"/>
                    <a:pt x="929" y="2847"/>
                    <a:pt x="929" y="2847"/>
                  </a:cubicBezTo>
                  <a:cubicBezTo>
                    <a:pt x="929" y="3727"/>
                    <a:pt x="46" y="3872"/>
                    <a:pt x="0" y="3869"/>
                  </a:cubicBezTo>
                  <a:cubicBezTo>
                    <a:pt x="75" y="3821"/>
                    <a:pt x="442" y="3508"/>
                    <a:pt x="443" y="2847"/>
                  </a:cubicBezTo>
                  <a:cubicBezTo>
                    <a:pt x="443" y="242"/>
                    <a:pt x="443" y="242"/>
                    <a:pt x="443" y="242"/>
                  </a:cubicBezTo>
                  <a:cubicBezTo>
                    <a:pt x="444" y="100"/>
                    <a:pt x="257" y="0"/>
                    <a:pt x="25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gray">
            <a:xfrm>
              <a:off x="4322763" y="2476500"/>
              <a:ext cx="276225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8" y="0"/>
                </a:cxn>
                <a:cxn ang="0">
                  <a:pos x="675" y="245"/>
                </a:cxn>
                <a:cxn ang="0">
                  <a:pos x="675" y="2514"/>
                </a:cxn>
                <a:cxn ang="0">
                  <a:pos x="868" y="2778"/>
                </a:cxn>
                <a:cxn ang="0">
                  <a:pos x="0" y="2778"/>
                </a:cxn>
                <a:cxn ang="0">
                  <a:pos x="193" y="2514"/>
                </a:cxn>
                <a:cxn ang="0">
                  <a:pos x="193" y="245"/>
                </a:cxn>
                <a:cxn ang="0">
                  <a:pos x="0" y="0"/>
                </a:cxn>
              </a:cxnLst>
              <a:rect l="0" t="0" r="r" b="b"/>
              <a:pathLst>
                <a:path w="868" h="2778">
                  <a:moveTo>
                    <a:pt x="0" y="0"/>
                  </a:moveTo>
                  <a:cubicBezTo>
                    <a:pt x="868" y="0"/>
                    <a:pt x="868" y="0"/>
                    <a:pt x="868" y="0"/>
                  </a:cubicBezTo>
                  <a:cubicBezTo>
                    <a:pt x="868" y="0"/>
                    <a:pt x="675" y="92"/>
                    <a:pt x="675" y="245"/>
                  </a:cubicBezTo>
                  <a:cubicBezTo>
                    <a:pt x="675" y="2514"/>
                    <a:pt x="675" y="2514"/>
                    <a:pt x="675" y="2514"/>
                  </a:cubicBezTo>
                  <a:cubicBezTo>
                    <a:pt x="675" y="2677"/>
                    <a:pt x="868" y="2778"/>
                    <a:pt x="868" y="2778"/>
                  </a:cubicBezTo>
                  <a:cubicBezTo>
                    <a:pt x="0" y="2778"/>
                    <a:pt x="0" y="2778"/>
                    <a:pt x="0" y="2778"/>
                  </a:cubicBezTo>
                  <a:cubicBezTo>
                    <a:pt x="0" y="2778"/>
                    <a:pt x="193" y="2677"/>
                    <a:pt x="193" y="2514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3" y="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4600575" y="2476500"/>
              <a:ext cx="660400" cy="88265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79" y="0"/>
                </a:cxn>
                <a:cxn ang="0">
                  <a:pos x="1917" y="505"/>
                </a:cxn>
                <a:cxn ang="0">
                  <a:pos x="1684" y="293"/>
                </a:cxn>
                <a:cxn ang="0">
                  <a:pos x="1288" y="293"/>
                </a:cxn>
                <a:cxn ang="0">
                  <a:pos x="1288" y="2515"/>
                </a:cxn>
                <a:cxn ang="0">
                  <a:pos x="1474" y="2777"/>
                </a:cxn>
                <a:cxn ang="0">
                  <a:pos x="624" y="2777"/>
                </a:cxn>
                <a:cxn ang="0">
                  <a:pos x="808" y="2515"/>
                </a:cxn>
                <a:cxn ang="0">
                  <a:pos x="808" y="293"/>
                </a:cxn>
                <a:cxn ang="0">
                  <a:pos x="330" y="293"/>
                </a:cxn>
                <a:cxn ang="0">
                  <a:pos x="0" y="547"/>
                </a:cxn>
                <a:cxn ang="0">
                  <a:pos x="170" y="0"/>
                </a:cxn>
              </a:cxnLst>
              <a:rect l="0" t="0" r="r" b="b"/>
              <a:pathLst>
                <a:path w="2079" h="2777">
                  <a:moveTo>
                    <a:pt x="170" y="0"/>
                  </a:moveTo>
                  <a:cubicBezTo>
                    <a:pt x="2079" y="0"/>
                    <a:pt x="2079" y="0"/>
                    <a:pt x="2079" y="0"/>
                  </a:cubicBezTo>
                  <a:cubicBezTo>
                    <a:pt x="1917" y="505"/>
                    <a:pt x="1917" y="505"/>
                    <a:pt x="1917" y="505"/>
                  </a:cubicBezTo>
                  <a:cubicBezTo>
                    <a:pt x="1917" y="505"/>
                    <a:pt x="1869" y="293"/>
                    <a:pt x="1684" y="293"/>
                  </a:cubicBezTo>
                  <a:cubicBezTo>
                    <a:pt x="1288" y="293"/>
                    <a:pt x="1288" y="293"/>
                    <a:pt x="1288" y="293"/>
                  </a:cubicBezTo>
                  <a:cubicBezTo>
                    <a:pt x="1288" y="2515"/>
                    <a:pt x="1288" y="2515"/>
                    <a:pt x="1288" y="2515"/>
                  </a:cubicBezTo>
                  <a:cubicBezTo>
                    <a:pt x="1288" y="2656"/>
                    <a:pt x="1474" y="2777"/>
                    <a:pt x="1474" y="2777"/>
                  </a:cubicBezTo>
                  <a:cubicBezTo>
                    <a:pt x="624" y="2777"/>
                    <a:pt x="624" y="2777"/>
                    <a:pt x="624" y="2777"/>
                  </a:cubicBezTo>
                  <a:cubicBezTo>
                    <a:pt x="624" y="2777"/>
                    <a:pt x="809" y="2668"/>
                    <a:pt x="808" y="2515"/>
                  </a:cubicBezTo>
                  <a:cubicBezTo>
                    <a:pt x="808" y="293"/>
                    <a:pt x="808" y="293"/>
                    <a:pt x="808" y="293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195" y="293"/>
                    <a:pt x="0" y="547"/>
                    <a:pt x="0" y="54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5800725" y="2476500"/>
              <a:ext cx="738188" cy="89535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2324" y="0"/>
                </a:cxn>
                <a:cxn ang="0">
                  <a:pos x="2145" y="244"/>
                </a:cxn>
                <a:cxn ang="0">
                  <a:pos x="2145" y="1926"/>
                </a:cxn>
                <a:cxn ang="0">
                  <a:pos x="1185" y="2820"/>
                </a:cxn>
                <a:cxn ang="0">
                  <a:pos x="185" y="1926"/>
                </a:cxn>
                <a:cxn ang="0">
                  <a:pos x="185" y="244"/>
                </a:cxn>
                <a:cxn ang="0">
                  <a:pos x="0" y="0"/>
                </a:cxn>
                <a:cxn ang="0">
                  <a:pos x="861" y="0"/>
                </a:cxn>
                <a:cxn ang="0">
                  <a:pos x="669" y="244"/>
                </a:cxn>
                <a:cxn ang="0">
                  <a:pos x="669" y="1926"/>
                </a:cxn>
                <a:cxn ang="0">
                  <a:pos x="1185" y="2519"/>
                </a:cxn>
                <a:cxn ang="0">
                  <a:pos x="1677" y="1926"/>
                </a:cxn>
                <a:cxn ang="0">
                  <a:pos x="1677" y="244"/>
                </a:cxn>
                <a:cxn ang="0">
                  <a:pos x="1488" y="0"/>
                </a:cxn>
              </a:cxnLst>
              <a:rect l="0" t="0" r="r" b="b"/>
              <a:pathLst>
                <a:path w="2324" h="2820">
                  <a:moveTo>
                    <a:pt x="1488" y="0"/>
                  </a:moveTo>
                  <a:cubicBezTo>
                    <a:pt x="2324" y="0"/>
                    <a:pt x="2324" y="0"/>
                    <a:pt x="2324" y="0"/>
                  </a:cubicBezTo>
                  <a:cubicBezTo>
                    <a:pt x="2324" y="0"/>
                    <a:pt x="2145" y="94"/>
                    <a:pt x="2145" y="244"/>
                  </a:cubicBezTo>
                  <a:cubicBezTo>
                    <a:pt x="2145" y="1926"/>
                    <a:pt x="2145" y="1926"/>
                    <a:pt x="2145" y="1926"/>
                  </a:cubicBezTo>
                  <a:cubicBezTo>
                    <a:pt x="2144" y="2610"/>
                    <a:pt x="1578" y="2820"/>
                    <a:pt x="1185" y="2820"/>
                  </a:cubicBezTo>
                  <a:cubicBezTo>
                    <a:pt x="795" y="2820"/>
                    <a:pt x="184" y="2607"/>
                    <a:pt x="185" y="192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94"/>
                    <a:pt x="0" y="0"/>
                    <a:pt x="0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0"/>
                    <a:pt x="669" y="92"/>
                    <a:pt x="669" y="244"/>
                  </a:cubicBezTo>
                  <a:cubicBezTo>
                    <a:pt x="669" y="1926"/>
                    <a:pt x="669" y="1926"/>
                    <a:pt x="669" y="1926"/>
                  </a:cubicBezTo>
                  <a:cubicBezTo>
                    <a:pt x="669" y="2285"/>
                    <a:pt x="907" y="2519"/>
                    <a:pt x="1185" y="2519"/>
                  </a:cubicBezTo>
                  <a:cubicBezTo>
                    <a:pt x="1464" y="2519"/>
                    <a:pt x="1676" y="2275"/>
                    <a:pt x="1677" y="1926"/>
                  </a:cubicBezTo>
                  <a:cubicBezTo>
                    <a:pt x="1677" y="244"/>
                    <a:pt x="1677" y="244"/>
                    <a:pt x="1677" y="244"/>
                  </a:cubicBezTo>
                  <a:cubicBezTo>
                    <a:pt x="1677" y="94"/>
                    <a:pt x="1488" y="0"/>
                    <a:pt x="1488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gray">
            <a:xfrm>
              <a:off x="3217863" y="2476500"/>
              <a:ext cx="744538" cy="898525"/>
            </a:xfrm>
            <a:custGeom>
              <a:avLst/>
              <a:gdLst/>
              <a:ahLst/>
              <a:cxnLst>
                <a:cxn ang="0">
                  <a:pos x="1495" y="0"/>
                </a:cxn>
                <a:cxn ang="0">
                  <a:pos x="2347" y="0"/>
                </a:cxn>
                <a:cxn ang="0">
                  <a:pos x="2166" y="247"/>
                </a:cxn>
                <a:cxn ang="0">
                  <a:pos x="2166" y="1925"/>
                </a:cxn>
                <a:cxn ang="0">
                  <a:pos x="1176" y="2827"/>
                </a:cxn>
                <a:cxn ang="0">
                  <a:pos x="175" y="1925"/>
                </a:cxn>
                <a:cxn ang="0">
                  <a:pos x="174" y="247"/>
                </a:cxn>
                <a:cxn ang="0">
                  <a:pos x="0" y="0"/>
                </a:cxn>
                <a:cxn ang="0">
                  <a:pos x="860" y="0"/>
                </a:cxn>
                <a:cxn ang="0">
                  <a:pos x="661" y="247"/>
                </a:cxn>
                <a:cxn ang="0">
                  <a:pos x="660" y="1925"/>
                </a:cxn>
                <a:cxn ang="0">
                  <a:pos x="1176" y="2527"/>
                </a:cxn>
                <a:cxn ang="0">
                  <a:pos x="1678" y="1925"/>
                </a:cxn>
                <a:cxn ang="0">
                  <a:pos x="1679" y="247"/>
                </a:cxn>
                <a:cxn ang="0">
                  <a:pos x="1495" y="0"/>
                </a:cxn>
              </a:cxnLst>
              <a:rect l="0" t="0" r="r" b="b"/>
              <a:pathLst>
                <a:path w="2347" h="2827">
                  <a:moveTo>
                    <a:pt x="1495" y="0"/>
                  </a:moveTo>
                  <a:cubicBezTo>
                    <a:pt x="2347" y="0"/>
                    <a:pt x="2347" y="0"/>
                    <a:pt x="2347" y="0"/>
                  </a:cubicBezTo>
                  <a:cubicBezTo>
                    <a:pt x="2347" y="0"/>
                    <a:pt x="2166" y="98"/>
                    <a:pt x="2166" y="247"/>
                  </a:cubicBezTo>
                  <a:cubicBezTo>
                    <a:pt x="2166" y="248"/>
                    <a:pt x="2166" y="1925"/>
                    <a:pt x="2166" y="1925"/>
                  </a:cubicBezTo>
                  <a:cubicBezTo>
                    <a:pt x="2166" y="2611"/>
                    <a:pt x="1573" y="2827"/>
                    <a:pt x="1176" y="2827"/>
                  </a:cubicBezTo>
                  <a:cubicBezTo>
                    <a:pt x="786" y="2827"/>
                    <a:pt x="175" y="2608"/>
                    <a:pt x="175" y="192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97"/>
                    <a:pt x="0" y="0"/>
                    <a:pt x="0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0"/>
                    <a:pt x="661" y="98"/>
                    <a:pt x="661" y="247"/>
                  </a:cubicBezTo>
                  <a:cubicBezTo>
                    <a:pt x="660" y="1925"/>
                    <a:pt x="660" y="1925"/>
                    <a:pt x="660" y="1925"/>
                  </a:cubicBezTo>
                  <a:cubicBezTo>
                    <a:pt x="660" y="2280"/>
                    <a:pt x="897" y="2525"/>
                    <a:pt x="1176" y="2527"/>
                  </a:cubicBezTo>
                  <a:cubicBezTo>
                    <a:pt x="1454" y="2528"/>
                    <a:pt x="1678" y="2277"/>
                    <a:pt x="1678" y="1925"/>
                  </a:cubicBezTo>
                  <a:cubicBezTo>
                    <a:pt x="1679" y="247"/>
                    <a:pt x="1679" y="247"/>
                    <a:pt x="1679" y="247"/>
                  </a:cubicBezTo>
                  <a:cubicBezTo>
                    <a:pt x="1679" y="97"/>
                    <a:pt x="1495" y="0"/>
                    <a:pt x="149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5230813" y="2459038"/>
              <a:ext cx="568325" cy="915988"/>
            </a:xfrm>
            <a:custGeom>
              <a:avLst/>
              <a:gdLst/>
              <a:ahLst/>
              <a:cxnLst>
                <a:cxn ang="0">
                  <a:pos x="1537" y="501"/>
                </a:cxn>
                <a:cxn ang="0">
                  <a:pos x="1067" y="289"/>
                </a:cxn>
                <a:cxn ang="0">
                  <a:pos x="528" y="709"/>
                </a:cxn>
                <a:cxn ang="0">
                  <a:pos x="1042" y="1230"/>
                </a:cxn>
                <a:cxn ang="0">
                  <a:pos x="1786" y="2067"/>
                </a:cxn>
                <a:cxn ang="0">
                  <a:pos x="681" y="2885"/>
                </a:cxn>
                <a:cxn ang="0">
                  <a:pos x="162" y="2813"/>
                </a:cxn>
                <a:cxn ang="0">
                  <a:pos x="0" y="2280"/>
                </a:cxn>
                <a:cxn ang="0">
                  <a:pos x="689" y="2582"/>
                </a:cxn>
                <a:cxn ang="0">
                  <a:pos x="1311" y="2126"/>
                </a:cxn>
                <a:cxn ang="0">
                  <a:pos x="48" y="765"/>
                </a:cxn>
                <a:cxn ang="0">
                  <a:pos x="1019" y="0"/>
                </a:cxn>
                <a:cxn ang="0">
                  <a:pos x="1537" y="72"/>
                </a:cxn>
                <a:cxn ang="0">
                  <a:pos x="1537" y="501"/>
                </a:cxn>
              </a:cxnLst>
              <a:rect l="0" t="0" r="r" b="b"/>
              <a:pathLst>
                <a:path w="1788" h="2885">
                  <a:moveTo>
                    <a:pt x="1537" y="501"/>
                  </a:moveTo>
                  <a:cubicBezTo>
                    <a:pt x="1537" y="501"/>
                    <a:pt x="1416" y="290"/>
                    <a:pt x="1067" y="289"/>
                  </a:cubicBezTo>
                  <a:cubicBezTo>
                    <a:pt x="718" y="288"/>
                    <a:pt x="529" y="471"/>
                    <a:pt x="528" y="709"/>
                  </a:cubicBezTo>
                  <a:cubicBezTo>
                    <a:pt x="527" y="978"/>
                    <a:pt x="729" y="1079"/>
                    <a:pt x="1042" y="1230"/>
                  </a:cubicBezTo>
                  <a:cubicBezTo>
                    <a:pt x="1340" y="1373"/>
                    <a:pt x="1788" y="1570"/>
                    <a:pt x="1786" y="2067"/>
                  </a:cubicBezTo>
                  <a:cubicBezTo>
                    <a:pt x="1785" y="2513"/>
                    <a:pt x="1390" y="2885"/>
                    <a:pt x="681" y="2885"/>
                  </a:cubicBezTo>
                  <a:cubicBezTo>
                    <a:pt x="463" y="2884"/>
                    <a:pt x="162" y="2813"/>
                    <a:pt x="162" y="2813"/>
                  </a:cubicBezTo>
                  <a:cubicBezTo>
                    <a:pt x="0" y="2280"/>
                    <a:pt x="0" y="2280"/>
                    <a:pt x="0" y="2280"/>
                  </a:cubicBezTo>
                  <a:cubicBezTo>
                    <a:pt x="150" y="2426"/>
                    <a:pt x="416" y="2582"/>
                    <a:pt x="689" y="2582"/>
                  </a:cubicBezTo>
                  <a:cubicBezTo>
                    <a:pt x="973" y="2582"/>
                    <a:pt x="1311" y="2407"/>
                    <a:pt x="1311" y="2126"/>
                  </a:cubicBezTo>
                  <a:cubicBezTo>
                    <a:pt x="1311" y="1583"/>
                    <a:pt x="48" y="1674"/>
                    <a:pt x="48" y="765"/>
                  </a:cubicBezTo>
                  <a:cubicBezTo>
                    <a:pt x="48" y="453"/>
                    <a:pt x="266" y="0"/>
                    <a:pt x="1019" y="0"/>
                  </a:cubicBezTo>
                  <a:cubicBezTo>
                    <a:pt x="1264" y="0"/>
                    <a:pt x="1537" y="72"/>
                    <a:pt x="1537" y="72"/>
                  </a:cubicBezTo>
                  <a:lnTo>
                    <a:pt x="1537" y="50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7" y="836612"/>
            <a:ext cx="878522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179388" y="836612"/>
            <a:ext cx="4248596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8" y="836613"/>
            <a:ext cx="432060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836612"/>
            <a:ext cx="2808436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836613"/>
            <a:ext cx="2808436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308" y="836614"/>
            <a:ext cx="273630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908720"/>
            <a:ext cx="8785226" cy="5544468"/>
          </a:xfrm>
          <a:prstGeom prst="round1Rect">
            <a:avLst>
              <a:gd name="adj" fmla="val 6872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908720"/>
            <a:ext cx="4248598" cy="5544468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908720"/>
            <a:ext cx="4248598" cy="55444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ContentGray20_L150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gray">
          <a:xfrm>
            <a:off x="0" y="0"/>
            <a:ext cx="9144000" cy="1073150"/>
          </a:xfrm>
          <a:prstGeom prst="rect">
            <a:avLst/>
          </a:prstGeom>
          <a:noFill/>
        </p:spPr>
      </p:pic>
      <p:grpSp>
        <p:nvGrpSpPr>
          <p:cNvPr id="26" name="Group 14"/>
          <p:cNvGrpSpPr>
            <a:grpSpLocks noChangeAspect="1"/>
          </p:cNvGrpSpPr>
          <p:nvPr/>
        </p:nvGrpSpPr>
        <p:grpSpPr bwMode="gray">
          <a:xfrm>
            <a:off x="7888288" y="79375"/>
            <a:ext cx="1176337" cy="657225"/>
            <a:chOff x="4969" y="50"/>
            <a:chExt cx="741" cy="414"/>
          </a:xfrm>
        </p:grpSpPr>
        <p:sp>
          <p:nvSpPr>
            <p:cNvPr id="27" name="AutoShape 15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noProof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79388" y="0"/>
            <a:ext cx="7858800" cy="6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5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gray">
          <a:xfrm>
            <a:off x="0" y="6632575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6652800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err="1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4937063" y="6653225"/>
            <a:ext cx="40212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r" defTabSz="914400" rtl="0" eaLnBrk="1" fontAlgn="base" latinLnBrk="0" hangingPunct="1"/>
            <a:r>
              <a:rPr kumimoji="0" lang="en-US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kumimoji="0" lang="en-US" altLang="ja-JP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  </a:t>
            </a:r>
            <a:r>
              <a:rPr kumimoji="0" lang="en-US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FUJITSU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 bwMode="gray">
          <a:xfrm>
            <a:off x="179512" y="836613"/>
            <a:ext cx="8784976" cy="5616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60" r:id="rId4"/>
    <p:sldLayoutId id="2147483662" r:id="rId5"/>
    <p:sldLayoutId id="2147483656" r:id="rId6"/>
    <p:sldLayoutId id="2147483654" r:id="rId7"/>
    <p:sldLayoutId id="2147483650" r:id="rId8"/>
    <p:sldLayoutId id="2147483667" r:id="rId9"/>
    <p:sldLayoutId id="2147483652" r:id="rId10"/>
    <p:sldLayoutId id="2147483665" r:id="rId11"/>
    <p:sldLayoutId id="2147483658" r:id="rId12"/>
    <p:sldLayoutId id="2147483666" r:id="rId13"/>
    <p:sldLayoutId id="2147483686" r:id="rId14"/>
    <p:sldLayoutId id="2147483687" r:id="rId15"/>
    <p:sldLayoutId id="2147483657" r:id="rId16"/>
    <p:sldLayoutId id="2147483661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85" r:id="rId28"/>
    <p:sldLayoutId id="2147483684" r:id="rId29"/>
    <p:sldLayoutId id="2147483678" r:id="rId30"/>
    <p:sldLayoutId id="2147483679" r:id="rId31"/>
    <p:sldLayoutId id="2147483659" r:id="rId32"/>
    <p:sldLayoutId id="2147483655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1" lang="de-DE" altLang="ja-JP" sz="32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516"/>
        </a:spcBef>
        <a:spcAft>
          <a:spcPts val="288"/>
        </a:spcAft>
        <a:buClr>
          <a:schemeClr val="accent2"/>
        </a:buClr>
        <a:buFont typeface="Wingdings" pitchFamily="2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spcBef>
          <a:spcPts val="0"/>
        </a:spcBef>
        <a:spcAft>
          <a:spcPts val="288"/>
        </a:spcAft>
        <a:buClr>
          <a:schemeClr val="tx2"/>
        </a:buClr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spcBef>
          <a:spcPct val="20000"/>
        </a:spcBef>
        <a:spcAft>
          <a:spcPts val="24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spcBef>
          <a:spcPct val="20000"/>
        </a:spcBef>
        <a:spcAft>
          <a:spcPts val="216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spcBef>
          <a:spcPct val="20000"/>
        </a:spcBef>
        <a:spcAft>
          <a:spcPts val="192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Interstage BOP</a:t>
            </a:r>
            <a:br>
              <a:rPr lang="en-US" dirty="0" smtClean="0"/>
            </a:br>
            <a:r>
              <a:rPr lang="en-US" dirty="0" smtClean="0"/>
              <a:t>SQL Query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/>
              <a:t>Todd Palmer</a:t>
            </a:r>
          </a:p>
          <a:p>
            <a:r>
              <a:rPr lang="en-US" dirty="0" smtClean="0"/>
              <a:t>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Dynamic Filters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US" dirty="0" smtClean="0"/>
              <a:t>We would really like to be able to pass the Shipping Country into the Web Service.</a:t>
            </a:r>
          </a:p>
          <a:p>
            <a:r>
              <a:rPr lang="en-US" dirty="0" smtClean="0"/>
              <a:t>We want to dynamically filter the results of a table based on some user input.</a:t>
            </a:r>
          </a:p>
          <a:p>
            <a:r>
              <a:rPr lang="en-US" dirty="0" smtClean="0"/>
              <a:t>In BOP this is referred to as a </a:t>
            </a:r>
            <a:r>
              <a:rPr lang="en-US" b="1" dirty="0" smtClean="0"/>
              <a:t>Dynamic Filter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BOP we will define the SQL for this query to look like this:</a:t>
            </a:r>
            <a:br>
              <a:rPr lang="en-US" dirty="0" smtClean="0"/>
            </a:br>
            <a:r>
              <a:rPr lang="en-US" b="1" dirty="0" smtClean="0"/>
              <a:t>SELECT </a:t>
            </a:r>
            <a:r>
              <a:rPr lang="en-US" b="1" dirty="0"/>
              <a:t>* FROM "Orders"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WHERE </a:t>
            </a:r>
            <a:r>
              <a:rPr lang="en-US" b="1" dirty="0"/>
              <a:t>"</a:t>
            </a:r>
            <a:r>
              <a:rPr lang="en-US" b="1" dirty="0" err="1"/>
              <a:t>ShipCountry</a:t>
            </a:r>
            <a:r>
              <a:rPr lang="en-US" b="1" dirty="0" smtClean="0"/>
              <a:t>"=:</a:t>
            </a:r>
            <a:r>
              <a:rPr lang="en-US" b="1" dirty="0" err="1" smtClean="0"/>
              <a:t>ShipToCountry</a:t>
            </a:r>
            <a:endParaRPr lang="en-US" b="1" dirty="0" smtClean="0"/>
          </a:p>
          <a:p>
            <a:r>
              <a:rPr lang="en-US" dirty="0" smtClean="0"/>
              <a:t>Notice the colon (</a:t>
            </a:r>
            <a:r>
              <a:rPr lang="en-US" b="1" dirty="0" smtClean="0"/>
              <a:t>:</a:t>
            </a:r>
            <a:r>
              <a:rPr lang="en-US" dirty="0" smtClean="0"/>
              <a:t>) before the </a:t>
            </a:r>
            <a:r>
              <a:rPr lang="en-US" b="1" dirty="0" err="1" smtClean="0"/>
              <a:t>ShipToCountry</a:t>
            </a:r>
            <a:r>
              <a:rPr lang="en-US" dirty="0" smtClean="0"/>
              <a:t>. This specifies that this part of the query will be supplied at run time.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5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Dynamic Filters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387" y="836612"/>
            <a:ext cx="5383213" cy="5616575"/>
          </a:xfrm>
        </p:spPr>
        <p:txBody>
          <a:bodyPr/>
          <a:lstStyle/>
          <a:p>
            <a:r>
              <a:rPr lang="en-US" dirty="0" smtClean="0"/>
              <a:t>In this example we will create a Web Service that returns all orders that were shipped to the user supplied country.</a:t>
            </a:r>
          </a:p>
          <a:p>
            <a:r>
              <a:rPr lang="en-US" dirty="0" smtClean="0"/>
              <a:t>Open the Workspace and navigate to:</a:t>
            </a:r>
          </a:p>
          <a:p>
            <a:pPr lvl="1"/>
            <a:r>
              <a:rPr lang="en-US" dirty="0" smtClean="0"/>
              <a:t>Metadata/Databases/</a:t>
            </a:r>
            <a:r>
              <a:rPr lang="en-US" dirty="0" err="1" smtClean="0"/>
              <a:t>Northwind</a:t>
            </a:r>
            <a:r>
              <a:rPr lang="en-US" dirty="0" smtClean="0"/>
              <a:t>/Tables</a:t>
            </a:r>
          </a:p>
          <a:p>
            <a:r>
              <a:rPr lang="en-US" dirty="0" smtClean="0"/>
              <a:t>You could </a:t>
            </a:r>
            <a:r>
              <a:rPr lang="en-US" dirty="0"/>
              <a:t>o</a:t>
            </a:r>
            <a:r>
              <a:rPr lang="en-US" dirty="0" smtClean="0"/>
              <a:t>pen the table. However, this time just right click on the Orders table and select:</a:t>
            </a:r>
            <a:br>
              <a:rPr lang="en-US" dirty="0" smtClean="0"/>
            </a:br>
            <a:r>
              <a:rPr lang="en-US" b="1" dirty="0"/>
              <a:t>Generate </a:t>
            </a:r>
            <a:r>
              <a:rPr lang="en-US" b="1" dirty="0" smtClean="0"/>
              <a:t>Custom Web </a:t>
            </a:r>
            <a:r>
              <a:rPr lang="en-US" b="1" dirty="0"/>
              <a:t>Service on SQL </a:t>
            </a:r>
            <a:r>
              <a:rPr lang="en-US" b="1" dirty="0" smtClean="0"/>
              <a:t>Query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909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in the </a:t>
            </a:r>
            <a:r>
              <a:rPr lang="en-US" b="1" dirty="0" smtClean="0"/>
              <a:t>Select</a:t>
            </a:r>
            <a:r>
              <a:rPr lang="en-US" dirty="0" smtClean="0"/>
              <a:t> area and click the </a:t>
            </a:r>
            <a:r>
              <a:rPr lang="en-US" b="1" dirty="0" smtClean="0"/>
              <a:t>All</a:t>
            </a:r>
            <a:r>
              <a:rPr lang="en-US" dirty="0" smtClean="0"/>
              <a:t> checkbox.</a:t>
            </a:r>
          </a:p>
          <a:p>
            <a:r>
              <a:rPr lang="en-US" dirty="0" smtClean="0"/>
              <a:t>In the </a:t>
            </a:r>
            <a:r>
              <a:rPr lang="en-US" b="1" dirty="0" smtClean="0"/>
              <a:t>Where</a:t>
            </a:r>
            <a:r>
              <a:rPr lang="en-US" dirty="0" smtClean="0"/>
              <a:t> area select </a:t>
            </a:r>
            <a:r>
              <a:rPr lang="en-US" b="1" dirty="0" err="1" smtClean="0"/>
              <a:t>ShipCountry</a:t>
            </a:r>
            <a:r>
              <a:rPr lang="en-US" dirty="0" smtClean="0"/>
              <a:t> and click </a:t>
            </a:r>
            <a:r>
              <a:rPr lang="en-US" b="1" dirty="0" smtClean="0"/>
              <a:t>Add</a:t>
            </a:r>
            <a:r>
              <a:rPr lang="en-US" dirty="0" smtClean="0"/>
              <a:t>.</a:t>
            </a:r>
          </a:p>
          <a:p>
            <a:r>
              <a:rPr lang="en-US" dirty="0"/>
              <a:t>Set the operator to </a:t>
            </a:r>
            <a:r>
              <a:rPr lang="en-US" b="1" dirty="0"/>
              <a:t>=</a:t>
            </a:r>
            <a:r>
              <a:rPr lang="en-US" dirty="0"/>
              <a:t> and the value to </a:t>
            </a:r>
            <a:r>
              <a:rPr lang="en-US" b="1" dirty="0" smtClean="0"/>
              <a:t>:</a:t>
            </a:r>
            <a:r>
              <a:rPr lang="en-US" b="1" dirty="0" err="1" smtClean="0"/>
              <a:t>ShipToCountry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6103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5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Filters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Let’s take a look behind the scenes and see how BOP actually implements this query.</a:t>
            </a:r>
          </a:p>
          <a:p>
            <a:r>
              <a:rPr lang="en-US" dirty="0" smtClean="0"/>
              <a:t>You probably won’t be surprised that BOP uses XML to internally represent this query.</a:t>
            </a:r>
          </a:p>
          <a:p>
            <a:r>
              <a:rPr lang="en-US" dirty="0" smtClean="0"/>
              <a:t>You can see this XML by clicking on </a:t>
            </a:r>
            <a:r>
              <a:rPr lang="en-US" b="1" dirty="0" smtClean="0"/>
              <a:t>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Notice the parameter element:</a:t>
            </a:r>
          </a:p>
          <a:p>
            <a:pPr lvl="1"/>
            <a:r>
              <a:rPr lang="en-US" dirty="0" smtClean="0"/>
              <a:t>It has a </a:t>
            </a:r>
            <a:r>
              <a:rPr lang="en-US" b="1" dirty="0" err="1" smtClean="0"/>
              <a:t>ShipToCountry</a:t>
            </a:r>
            <a:r>
              <a:rPr lang="en-US" dirty="0" smtClean="0"/>
              <a:t> child for our Dynamic Filter</a:t>
            </a:r>
          </a:p>
          <a:p>
            <a:pPr lvl="1"/>
            <a:r>
              <a:rPr lang="en-US" b="1" dirty="0" err="1" smtClean="0"/>
              <a:t>dd</a:t>
            </a:r>
            <a:r>
              <a:rPr lang="en-US" dirty="0" smtClean="0"/>
              <a:t> specifies the </a:t>
            </a:r>
            <a:r>
              <a:rPr lang="en-US" b="1" dirty="0" err="1" smtClean="0"/>
              <a:t>ShipCountry</a:t>
            </a:r>
            <a:r>
              <a:rPr lang="en-US" dirty="0" smtClean="0"/>
              <a:t> column in the </a:t>
            </a:r>
            <a:r>
              <a:rPr lang="en-US" b="1" dirty="0" smtClean="0"/>
              <a:t>Orders</a:t>
            </a:r>
            <a:r>
              <a:rPr lang="en-US" dirty="0" smtClean="0"/>
              <a:t> table</a:t>
            </a:r>
          </a:p>
          <a:p>
            <a:pPr lvl="1"/>
            <a:r>
              <a:rPr lang="en-US" b="1" dirty="0" err="1" smtClean="0"/>
              <a:t>dt</a:t>
            </a:r>
            <a:r>
              <a:rPr lang="en-US" dirty="0" smtClean="0"/>
              <a:t> specifies that the type is: </a:t>
            </a:r>
            <a:r>
              <a:rPr lang="en-US" b="1" dirty="0" smtClean="0"/>
              <a:t>string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648200"/>
            <a:ext cx="4419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the Dynamic Filter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307013" cy="5616575"/>
          </a:xfrm>
        </p:spPr>
        <p:txBody>
          <a:bodyPr/>
          <a:lstStyle/>
          <a:p>
            <a:r>
              <a:rPr lang="en-US" dirty="0" smtClean="0"/>
              <a:t>You can click </a:t>
            </a:r>
            <a:r>
              <a:rPr lang="en-US" b="1" dirty="0" smtClean="0"/>
              <a:t>Validate</a:t>
            </a:r>
            <a:r>
              <a:rPr lang="en-US" dirty="0" smtClean="0"/>
              <a:t> to verify the SQL is valid.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Generate Custom Web Service on SQL Query</a:t>
            </a:r>
          </a:p>
          <a:p>
            <a:r>
              <a:rPr lang="en-US" dirty="0"/>
              <a:t>We want </a:t>
            </a:r>
            <a:r>
              <a:rPr lang="en-US" dirty="0" smtClean="0"/>
              <a:t>this Dynamic Filter Web Service added to our existing Interface:</a:t>
            </a:r>
            <a:endParaRPr lang="en-US" dirty="0"/>
          </a:p>
          <a:p>
            <a:pPr lvl="1"/>
            <a:r>
              <a:rPr lang="en-US" dirty="0" smtClean="0"/>
              <a:t>Web Service Operation Name:</a:t>
            </a:r>
            <a:br>
              <a:rPr lang="en-US" dirty="0" smtClean="0"/>
            </a:br>
            <a:r>
              <a:rPr lang="en-US" b="1" dirty="0" err="1" smtClean="0"/>
              <a:t>OrdersByShipCountry</a:t>
            </a:r>
            <a:endParaRPr lang="en-US" b="1" dirty="0" smtClean="0"/>
          </a:p>
          <a:p>
            <a:pPr lvl="1"/>
            <a:r>
              <a:rPr lang="en-US" dirty="0" smtClean="0"/>
              <a:t>Web Service Interface:</a:t>
            </a:r>
            <a:br>
              <a:rPr lang="en-US" dirty="0" smtClean="0"/>
            </a:br>
            <a:r>
              <a:rPr lang="en-US" b="1" dirty="0" smtClean="0"/>
              <a:t>Existing</a:t>
            </a:r>
          </a:p>
          <a:p>
            <a:pPr lvl="1"/>
            <a:r>
              <a:rPr lang="en-US" dirty="0" smtClean="0"/>
              <a:t>Existing Web Service Interface:</a:t>
            </a:r>
            <a:br>
              <a:rPr lang="en-US" dirty="0" smtClean="0"/>
            </a:br>
            <a:r>
              <a:rPr lang="en-US" b="1" dirty="0" err="1" smtClean="0"/>
              <a:t>OrdersWebServiceInterface</a:t>
            </a:r>
            <a:endParaRPr lang="en-US" b="1" dirty="0" smtClean="0"/>
          </a:p>
          <a:p>
            <a:r>
              <a:rPr lang="en-US" dirty="0" smtClean="0"/>
              <a:t>Click </a:t>
            </a:r>
            <a:r>
              <a:rPr lang="en-US" b="1" dirty="0" smtClean="0"/>
              <a:t>Generate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9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Dynamic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383213" cy="5616575"/>
          </a:xfrm>
        </p:spPr>
        <p:txBody>
          <a:bodyPr/>
          <a:lstStyle/>
          <a:p>
            <a:r>
              <a:rPr lang="en-US" dirty="0" smtClean="0"/>
              <a:t>Browse and Publish your newly created Web Service.</a:t>
            </a:r>
          </a:p>
          <a:p>
            <a:r>
              <a:rPr lang="en-US" dirty="0" smtClean="0"/>
              <a:t>Right click on the </a:t>
            </a:r>
            <a:r>
              <a:rPr lang="en-US" b="1" dirty="0" err="1" smtClean="0"/>
              <a:t>OrdersByShipCountry</a:t>
            </a:r>
            <a:r>
              <a:rPr lang="en-US" b="1" dirty="0" smtClean="0"/>
              <a:t> </a:t>
            </a:r>
            <a:r>
              <a:rPr lang="en-US" dirty="0" smtClean="0"/>
              <a:t>Web Service and click:</a:t>
            </a:r>
            <a:br>
              <a:rPr lang="en-US" dirty="0" smtClean="0"/>
            </a:br>
            <a:r>
              <a:rPr lang="en-US" b="1" dirty="0" smtClean="0"/>
              <a:t>Test Web Service Operation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371600"/>
            <a:ext cx="33909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0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Dynamic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4697413" cy="5616575"/>
          </a:xfrm>
        </p:spPr>
        <p:txBody>
          <a:bodyPr/>
          <a:lstStyle/>
          <a:p>
            <a:r>
              <a:rPr lang="en-US" dirty="0" smtClean="0"/>
              <a:t>Replace PARAMETER in </a:t>
            </a:r>
            <a:r>
              <a:rPr lang="en-US" dirty="0" err="1" smtClean="0"/>
              <a:t>ShipToCountry</a:t>
            </a:r>
            <a:r>
              <a:rPr lang="en-US" dirty="0" smtClean="0"/>
              <a:t> with </a:t>
            </a:r>
            <a:r>
              <a:rPr lang="en-US" b="1" dirty="0" smtClean="0"/>
              <a:t>Finland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Operation Test Tool click</a:t>
            </a:r>
            <a:br>
              <a:rPr lang="en-US" dirty="0" smtClean="0"/>
            </a:br>
            <a:r>
              <a:rPr lang="en-US" b="1" dirty="0" smtClean="0"/>
              <a:t>Invoke</a:t>
            </a:r>
          </a:p>
          <a:p>
            <a:r>
              <a:rPr lang="en-US" dirty="0" smtClean="0"/>
              <a:t>Check the response to see that Orders were returned.</a:t>
            </a:r>
          </a:p>
          <a:p>
            <a:r>
              <a:rPr lang="en-US" dirty="0" smtClean="0"/>
              <a:t>Your Web Service is now calling your SQL Query that you dynamically built.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1"/>
            <a:ext cx="3924300" cy="28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733800"/>
            <a:ext cx="341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7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Filters in User Interfaces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078413" cy="5616575"/>
          </a:xfrm>
        </p:spPr>
        <p:txBody>
          <a:bodyPr/>
          <a:lstStyle/>
          <a:p>
            <a:r>
              <a:rPr lang="en-US" dirty="0" smtClean="0"/>
              <a:t>You can now use your Dynamic Filter Web Service in a User Interface.</a:t>
            </a:r>
          </a:p>
          <a:p>
            <a:r>
              <a:rPr lang="en-US" dirty="0" smtClean="0"/>
              <a:t>Create a new User Interface:</a:t>
            </a:r>
          </a:p>
          <a:p>
            <a:pPr lvl="1"/>
            <a:r>
              <a:rPr lang="en-US" dirty="0"/>
              <a:t>Name: </a:t>
            </a:r>
            <a:r>
              <a:rPr lang="en-US" b="1" dirty="0" err="1" smtClean="0"/>
              <a:t>OrdersByCountry</a:t>
            </a:r>
            <a:endParaRPr lang="en-US" b="1" dirty="0" smtClean="0"/>
          </a:p>
          <a:p>
            <a:pPr lvl="1"/>
            <a:r>
              <a:rPr lang="en-US" dirty="0" smtClean="0"/>
              <a:t>Description:</a:t>
            </a:r>
            <a:br>
              <a:rPr lang="en-US" dirty="0" smtClean="0"/>
            </a:br>
            <a:r>
              <a:rPr lang="en-US" b="1" dirty="0" smtClean="0"/>
              <a:t>Shows </a:t>
            </a:r>
            <a:r>
              <a:rPr lang="en-US" b="1" dirty="0"/>
              <a:t>Orders By Ship </a:t>
            </a:r>
            <a:r>
              <a:rPr lang="en-US" b="1" dirty="0" smtClean="0"/>
              <a:t>Country</a:t>
            </a:r>
          </a:p>
          <a:p>
            <a:r>
              <a:rPr lang="en-US" dirty="0" smtClean="0"/>
              <a:t>Drag your </a:t>
            </a:r>
            <a:r>
              <a:rPr lang="en-US" b="1" dirty="0" err="1" smtClean="0"/>
              <a:t>OrdersByShipCountry</a:t>
            </a:r>
            <a:r>
              <a:rPr lang="en-US" dirty="0" smtClean="0"/>
              <a:t> Web Service onto your new User Interface.</a:t>
            </a:r>
          </a:p>
          <a:p>
            <a:r>
              <a:rPr lang="en-US" dirty="0" smtClean="0"/>
              <a:t>Make sure both </a:t>
            </a:r>
            <a:r>
              <a:rPr lang="en-US" b="1" dirty="0" smtClean="0"/>
              <a:t>input message</a:t>
            </a:r>
            <a:r>
              <a:rPr lang="en-US" dirty="0" smtClean="0"/>
              <a:t> and </a:t>
            </a:r>
            <a:r>
              <a:rPr lang="en-US" b="1" dirty="0" smtClean="0"/>
              <a:t>output message</a:t>
            </a:r>
            <a:r>
              <a:rPr lang="en-US" dirty="0" smtClean="0"/>
              <a:t> are checked.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909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0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Filters in User Interfaces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Preview</a:t>
            </a:r>
            <a:r>
              <a:rPr lang="en-US" dirty="0" smtClean="0"/>
              <a:t> your User Interface.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ShipToCountry</a:t>
            </a:r>
            <a:r>
              <a:rPr lang="en-US" dirty="0" smtClean="0"/>
              <a:t> field type: </a:t>
            </a:r>
            <a:r>
              <a:rPr lang="en-US" b="1" dirty="0" smtClean="0"/>
              <a:t>Finland</a:t>
            </a:r>
          </a:p>
          <a:p>
            <a:r>
              <a:rPr lang="en-US" dirty="0" smtClean="0"/>
              <a:t>Click on </a:t>
            </a:r>
            <a:r>
              <a:rPr lang="en-US" b="1" dirty="0" err="1" smtClean="0"/>
              <a:t>OrdersByShipCountry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" y="2362200"/>
            <a:ext cx="89424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7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a Select 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section 3.5.1 of the User Interfaces chapter in the Fundamentals training we saw how to populate a Select box from a database table.</a:t>
            </a:r>
          </a:p>
          <a:p>
            <a:r>
              <a:rPr lang="en-US" dirty="0" smtClean="0"/>
              <a:t>However, that example assumes that the Select box items are enumerated in an existing table.</a:t>
            </a:r>
          </a:p>
          <a:p>
            <a:r>
              <a:rPr lang="en-US" dirty="0" smtClean="0"/>
              <a:t>We will need to make some adjustments to that approach as we don’t have a table of the countries referenced by ID from the Order.</a:t>
            </a:r>
          </a:p>
        </p:txBody>
      </p:sp>
    </p:spTree>
    <p:extLst>
      <p:ext uri="{BB962C8B-B14F-4D97-AF65-F5344CB8AC3E}">
        <p14:creationId xmlns:p14="http://schemas.microsoft.com/office/powerpoint/2010/main" val="334660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This tutorial explains how to create Web Services that invoke customized SQL queries from database tables.</a:t>
            </a:r>
          </a:p>
          <a:p>
            <a:r>
              <a:rPr lang="en-US" dirty="0" smtClean="0"/>
              <a:t>All SQL Queries are invoked from a Web Service</a:t>
            </a:r>
          </a:p>
          <a:p>
            <a:r>
              <a:rPr lang="en-US" dirty="0" smtClean="0"/>
              <a:t>This tutorial includes:</a:t>
            </a:r>
          </a:p>
          <a:p>
            <a:pPr lvl="1"/>
            <a:r>
              <a:rPr lang="en-US" dirty="0" smtClean="0"/>
              <a:t>Dynamic Query: SQL Queries other than the basic ones</a:t>
            </a:r>
          </a:p>
          <a:p>
            <a:pPr lvl="1"/>
            <a:r>
              <a:rPr lang="en-US" dirty="0" smtClean="0"/>
              <a:t>Dynamic Filters: SQL Queries with inputs</a:t>
            </a:r>
          </a:p>
          <a:p>
            <a:pPr lvl="1"/>
            <a:r>
              <a:rPr lang="en-US" dirty="0" smtClean="0"/>
              <a:t>Populating a Select where no enumeration table exists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64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Countries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following query returns an enumerated list of all the countries to which we are shipping orders:</a:t>
            </a:r>
          </a:p>
          <a:p>
            <a:pPr lvl="1"/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ShipCountry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FROM</a:t>
            </a:r>
            <a:r>
              <a:rPr lang="en-US" dirty="0"/>
              <a:t> Orders </a:t>
            </a:r>
            <a:br>
              <a:rPr lang="en-US" dirty="0"/>
            </a:br>
            <a:r>
              <a:rPr lang="en-US" b="1" dirty="0"/>
              <a:t>GROUP</a:t>
            </a:r>
            <a:r>
              <a:rPr lang="en-US" dirty="0"/>
              <a:t> </a:t>
            </a:r>
            <a:r>
              <a:rPr lang="en-US" b="1" dirty="0"/>
              <a:t>BY</a:t>
            </a:r>
            <a:r>
              <a:rPr lang="en-US" dirty="0"/>
              <a:t> </a:t>
            </a:r>
            <a:r>
              <a:rPr lang="en-US" dirty="0" err="1"/>
              <a:t>ShipCountry</a:t>
            </a:r>
            <a:r>
              <a:rPr lang="en-US" dirty="0"/>
              <a:t> </a:t>
            </a:r>
          </a:p>
          <a:p>
            <a:r>
              <a:rPr lang="en-US" dirty="0" smtClean="0"/>
              <a:t>In the Orders table generate a custom Web Service based on the query.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352800"/>
            <a:ext cx="6505575" cy="322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1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the Web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307013" cy="5616575"/>
          </a:xfrm>
        </p:spPr>
        <p:txBody>
          <a:bodyPr/>
          <a:lstStyle/>
          <a:p>
            <a:r>
              <a:rPr lang="en-US" dirty="0" smtClean="0"/>
              <a:t>Add this new Web Service to our existing Interface:</a:t>
            </a:r>
            <a:endParaRPr lang="en-US" dirty="0"/>
          </a:p>
          <a:p>
            <a:pPr lvl="1"/>
            <a:r>
              <a:rPr lang="en-US" dirty="0" smtClean="0"/>
              <a:t>Web Service Operation Name:</a:t>
            </a:r>
            <a:br>
              <a:rPr lang="en-US" dirty="0" smtClean="0"/>
            </a:br>
            <a:r>
              <a:rPr lang="en-US" b="1" dirty="0" err="1"/>
              <a:t>GetShippedToCountries</a:t>
            </a:r>
            <a:endParaRPr lang="en-US" b="1" dirty="0" smtClean="0"/>
          </a:p>
          <a:p>
            <a:pPr lvl="1"/>
            <a:r>
              <a:rPr lang="en-US" dirty="0" smtClean="0"/>
              <a:t>Web Service Interface:</a:t>
            </a:r>
            <a:br>
              <a:rPr lang="en-US" dirty="0" smtClean="0"/>
            </a:br>
            <a:r>
              <a:rPr lang="en-US" b="1" dirty="0" smtClean="0"/>
              <a:t>Existing</a:t>
            </a:r>
          </a:p>
          <a:p>
            <a:pPr lvl="1"/>
            <a:r>
              <a:rPr lang="en-US" dirty="0" smtClean="0"/>
              <a:t>Existing Web Service Interface:</a:t>
            </a:r>
            <a:br>
              <a:rPr lang="en-US" dirty="0" smtClean="0"/>
            </a:br>
            <a:r>
              <a:rPr lang="en-US" b="1" dirty="0" err="1" smtClean="0"/>
              <a:t>OrdersWebServiceInterface</a:t>
            </a:r>
            <a:endParaRPr lang="en-US" b="1" dirty="0" smtClean="0"/>
          </a:p>
          <a:p>
            <a:r>
              <a:rPr lang="en-US" dirty="0" smtClean="0"/>
              <a:t>Click </a:t>
            </a:r>
            <a:r>
              <a:rPr lang="en-US" b="1" dirty="0" smtClean="0"/>
              <a:t>Generate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Publish and test your Web Service.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752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77078"/>
            <a:ext cx="2809875" cy="21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7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the Select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Now that we have a Web Service that returns the list of countries we can use it to populate the Select box.</a:t>
            </a:r>
          </a:p>
          <a:p>
            <a:r>
              <a:rPr lang="en-US" dirty="0" smtClean="0"/>
              <a:t>However, let’s be clear about something before we proceed.</a:t>
            </a:r>
          </a:p>
          <a:p>
            <a:r>
              <a:rPr lang="en-US" dirty="0" smtClean="0"/>
              <a:t>Technically, the query is not returning countries. It is actually returning Orders. That is because it is a query on the Orders table. We have just filtered out all of the other information.</a:t>
            </a:r>
          </a:p>
          <a:p>
            <a:r>
              <a:rPr lang="en-US" dirty="0" smtClean="0"/>
              <a:t>For our purposes this is a good thing as it will allow us to use our existing Orders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the Select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Open the </a:t>
            </a:r>
            <a:r>
              <a:rPr lang="en-US" b="1" dirty="0" err="1" smtClean="0"/>
              <a:t>OrdersByCountry</a:t>
            </a:r>
            <a:r>
              <a:rPr lang="en-US" dirty="0" smtClean="0"/>
              <a:t> User Interface.</a:t>
            </a:r>
          </a:p>
          <a:p>
            <a:r>
              <a:rPr lang="en-US" dirty="0" smtClean="0"/>
              <a:t>Right click on the </a:t>
            </a:r>
            <a:r>
              <a:rPr lang="en-US" b="1" dirty="0" err="1" smtClean="0"/>
              <a:t>ShipToCountry</a:t>
            </a:r>
            <a:r>
              <a:rPr lang="en-US" dirty="0" smtClean="0"/>
              <a:t> field and change it to a Select.</a:t>
            </a:r>
          </a:p>
          <a:p>
            <a:r>
              <a:rPr lang="en-US" dirty="0" smtClean="0"/>
              <a:t>In the Properties for the Select click on </a:t>
            </a:r>
            <a:r>
              <a:rPr lang="en-US" b="1" dirty="0" smtClean="0"/>
              <a:t>Edit Dataset Options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</a:t>
            </a:r>
            <a:r>
              <a:rPr lang="en-US" b="1" dirty="0"/>
              <a:t>Create New </a:t>
            </a:r>
            <a:r>
              <a:rPr lang="en-US" b="1" dirty="0" smtClean="0"/>
              <a:t>Model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b="1" dirty="0"/>
              <a:t>Yes </a:t>
            </a:r>
            <a:r>
              <a:rPr lang="en-US" dirty="0"/>
              <a:t>to confirm creation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Model Properties set:</a:t>
            </a:r>
          </a:p>
          <a:p>
            <a:pPr lvl="1"/>
            <a:r>
              <a:rPr lang="en-US" dirty="0" smtClean="0"/>
              <a:t>Get Operation:</a:t>
            </a:r>
            <a:br>
              <a:rPr lang="en-US" dirty="0" smtClean="0"/>
            </a:br>
            <a:r>
              <a:rPr lang="en-US" b="1" dirty="0" err="1" smtClean="0"/>
              <a:t>GetShippedToCountries</a:t>
            </a:r>
            <a:endParaRPr lang="en-US" b="1" dirty="0" smtClean="0"/>
          </a:p>
          <a:p>
            <a:pPr lvl="1"/>
            <a:r>
              <a:rPr lang="en-US" dirty="0" smtClean="0"/>
              <a:t>Iterator Size: </a:t>
            </a:r>
            <a:r>
              <a:rPr lang="en-US" b="1" dirty="0" smtClean="0"/>
              <a:t>0</a:t>
            </a:r>
          </a:p>
          <a:p>
            <a:pPr lvl="1"/>
            <a:r>
              <a:rPr lang="en-US" dirty="0" smtClean="0"/>
              <a:t>Uncheck: </a:t>
            </a:r>
            <a:r>
              <a:rPr lang="en-US" b="1" dirty="0" smtClean="0"/>
              <a:t>Prompt To Save</a:t>
            </a:r>
          </a:p>
          <a:p>
            <a:r>
              <a:rPr lang="en-US" dirty="0" smtClean="0"/>
              <a:t>Notice that it correctly sets the</a:t>
            </a:r>
            <a:br>
              <a:rPr lang="en-US" dirty="0" smtClean="0"/>
            </a:br>
            <a:r>
              <a:rPr lang="en-US" b="1" dirty="0" smtClean="0"/>
              <a:t>Business Object</a:t>
            </a:r>
            <a:r>
              <a:rPr lang="en-US" dirty="0" smtClean="0"/>
              <a:t> to be </a:t>
            </a:r>
            <a:r>
              <a:rPr lang="en-US" b="1" dirty="0" smtClean="0"/>
              <a:t>Orders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919537" cy="35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9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Select Dataset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</a:t>
            </a:r>
            <a:r>
              <a:rPr lang="en-US" b="1" dirty="0" smtClean="0"/>
              <a:t>Existing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For both </a:t>
            </a:r>
            <a:r>
              <a:rPr lang="en-US" b="1" dirty="0" smtClean="0"/>
              <a:t>Description</a:t>
            </a:r>
            <a:r>
              <a:rPr lang="en-US" dirty="0" smtClean="0"/>
              <a:t> and </a:t>
            </a:r>
            <a:r>
              <a:rPr lang="en-US" b="1" dirty="0" smtClean="0"/>
              <a:t>Value</a:t>
            </a:r>
            <a:r>
              <a:rPr lang="en-US" dirty="0" smtClean="0"/>
              <a:t> click on </a:t>
            </a:r>
            <a:r>
              <a:rPr lang="en-US" b="1" dirty="0" smtClean="0"/>
              <a:t>Get References from Model</a:t>
            </a:r>
            <a:r>
              <a:rPr lang="en-US" dirty="0" smtClean="0"/>
              <a:t> and select </a:t>
            </a:r>
            <a:r>
              <a:rPr lang="en-US" b="1" dirty="0" err="1" smtClean="0"/>
              <a:t>tns:ShipCountry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9338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Select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Preview the User Interface.</a:t>
            </a:r>
          </a:p>
          <a:p>
            <a:r>
              <a:rPr lang="en-US" dirty="0" smtClean="0"/>
              <a:t>Notice that the Select box lists the countries.</a:t>
            </a:r>
          </a:p>
          <a:p>
            <a:r>
              <a:rPr lang="en-US" dirty="0" smtClean="0"/>
              <a:t>Select a country and click </a:t>
            </a:r>
            <a:r>
              <a:rPr lang="en-US" dirty="0" err="1" smtClean="0"/>
              <a:t>OrdersByShipCountry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90800"/>
            <a:ext cx="8524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2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Additional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Dynamic Sort?</a:t>
            </a:r>
          </a:p>
          <a:p>
            <a:r>
              <a:rPr lang="en-US" dirty="0" smtClean="0"/>
              <a:t>Composite queries?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0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should already have completed Chapter 1 of the Developing Services training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should have at least a cursory understanding of Database tables, SQL queries, and primary and foreign keys.</a:t>
            </a:r>
          </a:p>
          <a:p>
            <a:r>
              <a:rPr lang="en-US" dirty="0" smtClean="0"/>
              <a:t>You understand how to create User Interfaces that use Web Services </a:t>
            </a:r>
            <a:r>
              <a:rPr lang="en-US" dirty="0"/>
              <a:t>as described </a:t>
            </a:r>
            <a:r>
              <a:rPr lang="en-US" dirty="0" smtClean="0"/>
              <a:t>in </a:t>
            </a:r>
            <a:r>
              <a:rPr lang="en-US" dirty="0"/>
              <a:t>the chapter on User Interfaces in the BOP Fundamentals </a:t>
            </a:r>
            <a:r>
              <a:rPr lang="en-US" dirty="0" smtClean="0"/>
              <a:t>Training.</a:t>
            </a:r>
          </a:p>
          <a:p>
            <a:endParaRPr lang="en-US" dirty="0" smtClean="0"/>
          </a:p>
          <a:p>
            <a:r>
              <a:rPr lang="en-US" dirty="0" smtClean="0"/>
              <a:t>This tutorial leverages the </a:t>
            </a:r>
            <a:r>
              <a:rPr lang="en-US" dirty="0" err="1" smtClean="0"/>
              <a:t>Northwind</a:t>
            </a:r>
            <a:r>
              <a:rPr lang="en-US" dirty="0" smtClean="0"/>
              <a:t> database installed in the downloadable Community VM.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Dynamic Queries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US" dirty="0" smtClean="0"/>
              <a:t>As shown in chapter 1 of the Developing Services training, Interstage BOP will generate basic Web Services.</a:t>
            </a:r>
          </a:p>
          <a:p>
            <a:r>
              <a:rPr lang="en-US" dirty="0" smtClean="0"/>
              <a:t>These include:</a:t>
            </a:r>
          </a:p>
          <a:p>
            <a:pPr lvl="1"/>
            <a:r>
              <a:rPr lang="en-US" dirty="0" smtClean="0"/>
              <a:t>Get Object by ID</a:t>
            </a:r>
          </a:p>
          <a:p>
            <a:pPr lvl="1"/>
            <a:r>
              <a:rPr lang="en-US" dirty="0" smtClean="0"/>
              <a:t>Get Object List</a:t>
            </a:r>
          </a:p>
          <a:p>
            <a:pPr lvl="1"/>
            <a:r>
              <a:rPr lang="en-US" dirty="0" smtClean="0"/>
              <a:t>Get Object List by Foreign Key</a:t>
            </a:r>
          </a:p>
          <a:p>
            <a:r>
              <a:rPr lang="en-US" dirty="0" smtClean="0"/>
              <a:t>Additionally, you can create Web Services that call your own customized SQL queries. These are known as Dynamic Queries.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Dynamic Queries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387" y="836612"/>
            <a:ext cx="5383213" cy="5616575"/>
          </a:xfrm>
        </p:spPr>
        <p:txBody>
          <a:bodyPr/>
          <a:lstStyle/>
          <a:p>
            <a:r>
              <a:rPr lang="en-US" dirty="0" smtClean="0"/>
              <a:t>In our first example we will create a Web Service that returns all orders that were shipped to the USA.</a:t>
            </a:r>
          </a:p>
          <a:p>
            <a:r>
              <a:rPr lang="en-US" dirty="0" smtClean="0"/>
              <a:t>Open the Workspace and navigate to:</a:t>
            </a:r>
          </a:p>
          <a:p>
            <a:pPr lvl="1"/>
            <a:r>
              <a:rPr lang="en-US" dirty="0" smtClean="0"/>
              <a:t>Metadata/Databases/</a:t>
            </a:r>
            <a:r>
              <a:rPr lang="en-US" dirty="0" err="1" smtClean="0"/>
              <a:t>Northwind</a:t>
            </a:r>
            <a:r>
              <a:rPr lang="en-US" dirty="0" smtClean="0"/>
              <a:t>/Tables</a:t>
            </a:r>
          </a:p>
          <a:p>
            <a:r>
              <a:rPr lang="en-US" dirty="0" smtClean="0"/>
              <a:t>Open the </a:t>
            </a:r>
            <a:r>
              <a:rPr lang="en-US" b="1" dirty="0" smtClean="0"/>
              <a:t>Orders</a:t>
            </a:r>
            <a:r>
              <a:rPr lang="en-US" dirty="0" smtClean="0"/>
              <a:t> table.</a:t>
            </a:r>
          </a:p>
          <a:p>
            <a:endParaRPr lang="en-US" dirty="0" smtClean="0"/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909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3630613" cy="5616575"/>
          </a:xfrm>
        </p:spPr>
        <p:txBody>
          <a:bodyPr/>
          <a:lstStyle/>
          <a:p>
            <a:r>
              <a:rPr lang="en-US" dirty="0" smtClean="0"/>
              <a:t>The table dialog shows the metadata of the Orders table including: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Key: Primary and Foreign</a:t>
            </a:r>
          </a:p>
          <a:p>
            <a:r>
              <a:rPr lang="en-US" dirty="0" smtClean="0"/>
              <a:t>Note that </a:t>
            </a:r>
            <a:r>
              <a:rPr lang="en-US" b="1" dirty="0" err="1" smtClean="0"/>
              <a:t>ShipCountry</a:t>
            </a:r>
            <a:r>
              <a:rPr lang="en-US" dirty="0" smtClean="0"/>
              <a:t> is not a Foreign Key so BOP doesn’t automatically generate a Web Service for us to filter by it.</a:t>
            </a:r>
          </a:p>
          <a:p>
            <a:r>
              <a:rPr lang="en-US" dirty="0" smtClean="0"/>
              <a:t>Click:</a:t>
            </a:r>
            <a:br>
              <a:rPr lang="en-US" dirty="0" smtClean="0"/>
            </a:br>
            <a:r>
              <a:rPr lang="en-US" b="1" dirty="0" smtClean="0"/>
              <a:t>Generate Web Service on SQL Query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28725"/>
            <a:ext cx="5229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9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Click in the </a:t>
            </a:r>
            <a:r>
              <a:rPr lang="en-US" b="1" dirty="0" smtClean="0"/>
              <a:t>Select</a:t>
            </a:r>
            <a:r>
              <a:rPr lang="en-US" dirty="0" smtClean="0"/>
              <a:t> area and click the </a:t>
            </a:r>
            <a:r>
              <a:rPr lang="en-US" b="1" dirty="0" smtClean="0"/>
              <a:t>All</a:t>
            </a:r>
            <a:r>
              <a:rPr lang="en-US" dirty="0" smtClean="0"/>
              <a:t> checkbox.</a:t>
            </a:r>
          </a:p>
          <a:p>
            <a:r>
              <a:rPr lang="en-US" dirty="0" smtClean="0"/>
              <a:t>In the </a:t>
            </a:r>
            <a:r>
              <a:rPr lang="en-US" b="1" dirty="0" smtClean="0"/>
              <a:t>Where</a:t>
            </a:r>
            <a:r>
              <a:rPr lang="en-US" dirty="0" smtClean="0"/>
              <a:t> area select </a:t>
            </a:r>
            <a:r>
              <a:rPr lang="en-US" b="1" dirty="0" err="1" smtClean="0"/>
              <a:t>ShipCountry</a:t>
            </a:r>
            <a:r>
              <a:rPr lang="en-US" dirty="0" smtClean="0"/>
              <a:t> and click </a:t>
            </a:r>
            <a:r>
              <a:rPr lang="en-US" b="1" dirty="0" smtClean="0"/>
              <a:t>Add</a:t>
            </a:r>
            <a:r>
              <a:rPr lang="en-US" dirty="0" smtClean="0"/>
              <a:t>.</a:t>
            </a:r>
          </a:p>
          <a:p>
            <a:r>
              <a:rPr lang="en-US" dirty="0"/>
              <a:t>Set the operator to </a:t>
            </a:r>
            <a:r>
              <a:rPr lang="en-US" b="1" dirty="0"/>
              <a:t>=</a:t>
            </a:r>
            <a:r>
              <a:rPr lang="en-US" dirty="0"/>
              <a:t> and the value to </a:t>
            </a:r>
            <a:r>
              <a:rPr lang="en-US" b="1" dirty="0"/>
              <a:t>'USA'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90" y="2286000"/>
            <a:ext cx="694791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the Dynamic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307013" cy="5616575"/>
          </a:xfrm>
        </p:spPr>
        <p:txBody>
          <a:bodyPr/>
          <a:lstStyle/>
          <a:p>
            <a:r>
              <a:rPr lang="en-US" dirty="0" smtClean="0"/>
              <a:t>You can click </a:t>
            </a:r>
            <a:r>
              <a:rPr lang="en-US" b="1" dirty="0" smtClean="0"/>
              <a:t>Validate</a:t>
            </a:r>
            <a:r>
              <a:rPr lang="en-US" dirty="0" smtClean="0"/>
              <a:t> to verify the SQL is valid.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Generate Custom Web Service on SQL Query</a:t>
            </a:r>
          </a:p>
          <a:p>
            <a:r>
              <a:rPr lang="en-US" dirty="0" smtClean="0"/>
              <a:t>Web Service Operation Name:</a:t>
            </a:r>
            <a:br>
              <a:rPr lang="en-US" dirty="0" smtClean="0"/>
            </a:br>
            <a:r>
              <a:rPr lang="en-US" b="1" dirty="0" err="1" smtClean="0"/>
              <a:t>USAOrders</a:t>
            </a:r>
            <a:endParaRPr lang="en-US" b="1" dirty="0" smtClean="0"/>
          </a:p>
          <a:p>
            <a:r>
              <a:rPr lang="en-US" dirty="0" smtClean="0"/>
              <a:t>Web Service Interface:</a:t>
            </a:r>
            <a:br>
              <a:rPr lang="en-US" dirty="0" smtClean="0"/>
            </a:br>
            <a:r>
              <a:rPr lang="en-US" b="1" dirty="0" smtClean="0"/>
              <a:t>New</a:t>
            </a:r>
          </a:p>
          <a:p>
            <a:r>
              <a:rPr lang="en-US" dirty="0" smtClean="0"/>
              <a:t>Folder Name:</a:t>
            </a:r>
            <a:br>
              <a:rPr lang="en-US" dirty="0" smtClean="0"/>
            </a:br>
            <a:r>
              <a:rPr lang="en-US" b="1" dirty="0" err="1" smtClean="0"/>
              <a:t>Northwind</a:t>
            </a:r>
            <a:r>
              <a:rPr lang="en-US" b="1" dirty="0" smtClean="0"/>
              <a:t>/Web Services/Internal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Generate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352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0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Dynamic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7" y="836612"/>
            <a:ext cx="5383213" cy="5616575"/>
          </a:xfrm>
        </p:spPr>
        <p:txBody>
          <a:bodyPr/>
          <a:lstStyle/>
          <a:p>
            <a:r>
              <a:rPr lang="en-US" dirty="0" smtClean="0"/>
              <a:t>Browse and Publish your newly created Web Service.</a:t>
            </a:r>
          </a:p>
          <a:p>
            <a:r>
              <a:rPr lang="en-US" dirty="0" smtClean="0"/>
              <a:t>Right click on the </a:t>
            </a:r>
            <a:r>
              <a:rPr lang="en-US" b="1" dirty="0" err="1" smtClean="0"/>
              <a:t>USAOrders</a:t>
            </a:r>
            <a:r>
              <a:rPr lang="en-US" dirty="0" smtClean="0"/>
              <a:t> Web Service and click:</a:t>
            </a:r>
            <a:br>
              <a:rPr lang="en-US" dirty="0" smtClean="0"/>
            </a:br>
            <a:r>
              <a:rPr lang="en-US" b="1" dirty="0" smtClean="0"/>
              <a:t>Test Web Service Operation</a:t>
            </a:r>
          </a:p>
          <a:p>
            <a:r>
              <a:rPr lang="en-US" dirty="0" smtClean="0"/>
              <a:t>In the Operation Test Tool click</a:t>
            </a:r>
            <a:br>
              <a:rPr lang="en-US" dirty="0" smtClean="0"/>
            </a:br>
            <a:r>
              <a:rPr lang="en-US" b="1" dirty="0" smtClean="0"/>
              <a:t>Invoke</a:t>
            </a:r>
          </a:p>
          <a:p>
            <a:r>
              <a:rPr lang="en-US" dirty="0" smtClean="0"/>
              <a:t>Check the response to see that Orders were returned.</a:t>
            </a:r>
          </a:p>
          <a:p>
            <a:r>
              <a:rPr lang="en-US" dirty="0" smtClean="0"/>
              <a:t>Your Web Service is now calling your SQL Query that you dynamically built.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3200400" cy="272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01" y="3581400"/>
            <a:ext cx="3215199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85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heme/theme1.xml><?xml version="1.0" encoding="utf-8"?>
<a:theme xmlns:a="http://schemas.openxmlformats.org/drawingml/2006/main" name="Master_4-3_red_internal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buClr>
            <a:schemeClr val="accent2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>
  <documentManagement>
    <Collateral_x0020_Type xmlns="c987421f-9841-4d0b-bbf4-6852c929b81f">Presentation</Collateral_x0020_Type>
    <Document_x0020_Name xmlns="04133b62-9196-4aac-a2e3-7f65cd9b96f0">Process Debugging Tutorial</Document_x0020_Name>
    <Offering xmlns="c987421f-9841-4d0b-bbf4-6852c929b81f">New Look Templates</Offering>
    <Product xmlns="04133b62-9196-4aac-a2e3-7f65cd9b96f0" xsi:nil="true"/>
    <LastUpdated xmlns="c987421f-9841-4d0b-bbf4-6852c929b81f" xsi:nil="true"/>
    <External_x0020_Web_x0020_Site xmlns="04133b62-9196-4aac-a2e3-7f65cd9b96f0">
      <Url xsi:nil="true"/>
      <Description xsi:nil="true"/>
    </External_x0020_Web_x0020_Site>
    <Internal_x0020_Web_x0020_Site xmlns="04133b62-9196-4aac-a2e3-7f65cd9b96f0">
      <Url xsi:nil="true"/>
      <Description xsi:nil="true"/>
    </Internal_x0020_Web_x0020_Site>
    <Internal_x002f_External xmlns="04133b62-9196-4aac-a2e3-7f65cd9b96f0">Internal Use Only</Internal_x002f_External>
    <Content_x0020_Owner xmlns="c987421f-9841-4d0b-bbf4-6852c929b81f">
      <UserInfo>
        <DisplayName>Laura Wood</DisplayName>
        <AccountId>7682</AccountId>
        <AccountType/>
      </UserInfo>
    </Content_x0020_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ew_Collateral_Folder" ma:contentTypeID="0x012000F738702C0F1BD54FA6A8CC54EDB2706500895CB4269047E147A4648091B46157AA" ma:contentTypeVersion="12" ma:contentTypeDescription="" ma:contentTypeScope="" ma:versionID="7eb630a9ffe0b0df41ab09c5f86f67a4">
  <xsd:schema xmlns:xsd="http://www.w3.org/2001/XMLSchema" xmlns:p="http://schemas.microsoft.com/office/2006/metadata/properties" xmlns:ns2="04133b62-9196-4aac-a2e3-7f65cd9b96f0" xmlns:ns3="c987421f-9841-4d0b-bbf4-6852c929b81f" targetNamespace="http://schemas.microsoft.com/office/2006/metadata/properties" ma:root="true" ma:fieldsID="6e6f6dafa3999791d1d02aa0ec1820b0" ns2:_="" ns3:_="">
    <xsd:import namespace="04133b62-9196-4aac-a2e3-7f65cd9b96f0"/>
    <xsd:import namespace="c987421f-9841-4d0b-bbf4-6852c929b81f"/>
    <xsd:element name="properties">
      <xsd:complexType>
        <xsd:sequence>
          <xsd:element name="documentManagement">
            <xsd:complexType>
              <xsd:all>
                <xsd:element ref="ns2:Document_x0020_Name"/>
                <xsd:element ref="ns3:Collateral_x0020_Type" minOccurs="0"/>
                <xsd:element ref="ns3:Content_x0020_Owner" minOccurs="0"/>
                <xsd:element ref="ns3:LastUpdated" minOccurs="0"/>
                <xsd:element ref="ns3:Offering"/>
                <xsd:element ref="ns2:External_x0020_Web_x0020_Site" minOccurs="0"/>
                <xsd:element ref="ns2:Internal_x0020_Web_x0020_Site" minOccurs="0"/>
                <xsd:element ref="ns2:Product" minOccurs="0"/>
                <xsd:element ref="ns2:Internal_x002f_External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4133b62-9196-4aac-a2e3-7f65cd9b96f0" elementFormDefault="qualified">
    <xsd:import namespace="http://schemas.microsoft.com/office/2006/documentManagement/types"/>
    <xsd:element name="Document_x0020_Name" ma:index="1" ma:displayName="Document Name" ma:internalName="Document_x0020_Name">
      <xsd:simpleType>
        <xsd:restriction base="dms:Text">
          <xsd:maxLength value="255"/>
        </xsd:restriction>
      </xsd:simpleType>
    </xsd:element>
    <xsd:element name="External_x0020_Web_x0020_Site" ma:index="6" nillable="true" ma:displayName="External Web Site" ma:description="External Web Site that this document appears in." ma:format="Hyperlink" ma:internalName="External_x0020_Web_x0020_Si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nternal_x0020_Web_x0020_Site" ma:index="7" nillable="true" ma:displayName="Internal Web Site" ma:description="Internal Web or Intranet site where this document appears." ma:format="Hyperlink" ma:internalName="Internal_x0020_Web_x0020_Si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duct" ma:index="8" nillable="true" ma:displayName="Product" ma:format="Dropdown" ma:internalName="Product">
      <xsd:simpleType>
        <xsd:union memberTypes="dms:Text">
          <xsd:simpleType>
            <xsd:restriction base="dms:Choice">
              <xsd:enumeration value="Alliances"/>
              <xsd:enumeration value="Mobile"/>
              <xsd:enumeration value="Servers"/>
              <xsd:enumeration value="Storage"/>
              <xsd:enumeration value="Solutions"/>
              <xsd:enumeration value="Services"/>
              <xsd:enumeration value="Software"/>
              <xsd:enumeration value="Information Paradox"/>
              <xsd:enumeration value="Macroscope"/>
            </xsd:restriction>
          </xsd:simpleType>
        </xsd:union>
      </xsd:simpleType>
    </xsd:element>
    <xsd:element name="Internal_x002f_External" ma:index="9" ma:displayName="Internal/External" ma:format="Dropdown" ma:internalName="Internal_x002f_External">
      <xsd:simpleType>
        <xsd:restriction base="dms:Choice">
          <xsd:enumeration value="Internal Use Only"/>
          <xsd:enumeration value="External Use Approved"/>
        </xsd:restriction>
      </xsd:simpleType>
    </xsd:element>
  </xsd:schema>
  <xsd:schema xmlns:xsd="http://www.w3.org/2001/XMLSchema" xmlns:dms="http://schemas.microsoft.com/office/2006/documentManagement/types" targetNamespace="c987421f-9841-4d0b-bbf4-6852c929b81f" elementFormDefault="qualified">
    <xsd:import namespace="http://schemas.microsoft.com/office/2006/documentManagement/types"/>
    <xsd:element name="Collateral_x0020_Type" ma:index="2" nillable="true" ma:displayName="Collateral Type" ma:description="collateral type" ma:format="Dropdown" ma:internalName="Collateral_x0020_Type" ma:readOnly="false">
      <xsd:simpleType>
        <xsd:union memberTypes="dms:Text">
          <xsd:simpleType>
            <xsd:restriction base="dms:Choice">
              <xsd:enumeration value="About Fujitsu America"/>
              <xsd:enumeration value="Fact Sheet"/>
              <xsd:enumeration value="Case Study"/>
              <xsd:enumeration value="Success Story"/>
              <xsd:enumeration value="Data Sheet"/>
              <xsd:enumeration value="Template"/>
              <xsd:enumeration value="Presentation"/>
              <xsd:enumeration value="White Paper"/>
              <xsd:enumeration value="Book"/>
              <xsd:enumeration value="Information Paradox"/>
              <xsd:enumeration value="Internal templates and guidelines"/>
            </xsd:restriction>
          </xsd:simpleType>
        </xsd:union>
      </xsd:simpleType>
    </xsd:element>
    <xsd:element name="Content_x0020_Owner" ma:index="3" nillable="true" ma:displayName="Content Owner" ma:list="UserInfo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Updated" ma:index="4" nillable="true" ma:displayName="Last Updated" ma:default="" ma:format="DateOnly" ma:internalName="LastUpdated">
      <xsd:simpleType>
        <xsd:restriction base="dms:DateTime"/>
      </xsd:simpleType>
    </xsd:element>
    <xsd:element name="Offering" ma:index="5" ma:displayName="Offering" ma:format="Dropdown" ma:internalName="Offering">
      <xsd:simpleType>
        <xsd:restriction base="dms:Choice">
          <xsd:enumeration value="About Fujitsu America"/>
          <xsd:enumeration value="Alliances"/>
          <xsd:enumeration value="All offerings"/>
          <xsd:enumeration value="All Products"/>
          <xsd:enumeration value="Application Services"/>
          <xsd:enumeration value="BI Accelerator solution"/>
          <xsd:enumeration value="BPM Software"/>
          <xsd:enumeration value="Business Intelligence"/>
          <xsd:enumeration value="Business Services"/>
          <xsd:enumeration value="Business Solutions"/>
          <xsd:enumeration value="Calendars"/>
          <xsd:enumeration value="Channel Partner"/>
          <xsd:enumeration value="Collateral Procedures"/>
          <xsd:enumeration value="Consulting and Integration Services"/>
          <xsd:enumeration value="Consulting and Intergration Services"/>
          <xsd:enumeration value="Data Center Services"/>
          <xsd:enumeration value="Desktop Managaed Services"/>
          <xsd:enumeration value="DocArchive"/>
          <xsd:enumeration value="Dynamic/Managed Infrastructure"/>
          <xsd:enumeration value="Employee Program"/>
          <xsd:enumeration value="Enterprise Content Management"/>
          <xsd:enumeration value="ETERNUS"/>
          <xsd:enumeration value="ETERNUS storage, PRIMERGY server, T4215 Tablet PC"/>
          <xsd:enumeration value="FlexFrame"/>
          <xsd:enumeration value="Fujitsu America"/>
          <xsd:enumeration value="Fujitsu America Corporate Overview (PPT 2007 version)"/>
          <xsd:enumeration value="Fujitsu America Corporate Overview (PPT 97-2003 version)"/>
          <xsd:enumeration value="Fujitsu Canada"/>
          <xsd:enumeration value="Fujitsu Limited"/>
          <xsd:enumeration value="Green IT"/>
          <xsd:enumeration value="Healthcare"/>
          <xsd:enumeration value="Intel"/>
          <xsd:enumeration value="iPAD"/>
          <xsd:enumeration value="IT Services"/>
          <xsd:enumeration value="ITSG"/>
          <xsd:enumeration value="LifeBook Convertible Mini-Notebook"/>
          <xsd:enumeration value="LifeBook Notebook"/>
          <xsd:enumeration value="LifeBook Tablet PC"/>
          <xsd:enumeration value="LifeBook Notebook"/>
          <xsd:enumeration value="Marketing Communication Services"/>
          <xsd:enumeration value="Macroscope"/>
          <xsd:enumeration value="Med-Serv"/>
          <xsd:enumeration value="Microsoft"/>
          <xsd:enumeration value="Microsoft Sharepoint"/>
          <xsd:enumeration value="Mini-Notebook"/>
          <xsd:enumeration value="New Look Templates"/>
          <xsd:enumeration value="Oracle"/>
          <xsd:enumeration value="PPG"/>
          <xsd:enumeration value="PRIMERGY and PRIMEQUEST servers"/>
          <xsd:enumeration value="PRIMERGY servers"/>
          <xsd:enumeration value="Professional Services"/>
          <xsd:enumeration value="PROGRESSION"/>
          <xsd:enumeration value="Quality Assurance and Testing"/>
          <xsd:enumeration value="Retail"/>
          <xsd:enumeration value="Salesforce.com"/>
          <xsd:enumeration value="SAP"/>
          <xsd:enumeration value="SAP FlexFrame"/>
          <xsd:enumeration value="Security"/>
          <xsd:enumeration value="ServerView"/>
          <xsd:enumeration value="Service and Support"/>
          <xsd:enumeration value="Service Desk Services"/>
          <xsd:enumeration value="Service Oriented Architecture"/>
          <xsd:enumeration value="Software"/>
          <xsd:enumeration value="SPARC Enterprise Server"/>
          <xsd:enumeration value="Stylistic"/>
          <xsd:enumeration value="Stylistic Tablet PC"/>
          <xsd:enumeration value="Tablet PC"/>
          <xsd:enumeration value="TeamPoS"/>
          <xsd:enumeration value="U800 Mini-Notebook"/>
          <xsd:enumeration value="U-Scan"/>
          <xsd:enumeration value="U-Serv"/>
          <xsd:enumeration value="ValueCENTER"/>
          <xsd:enumeration value="Value Management"/>
          <xsd:enumeration value="Vertical"/>
          <xsd:enumeration value="Virtual Tape backup"/>
          <xsd:enumeration value="VMware"/>
          <xsd:enumeration value="Warranti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CDD066D-A56E-438F-8AA9-CD0F844D78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15965-E494-4558-8E2F-390CFA6C79A1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4133b62-9196-4aac-a2e3-7f65cd9b96f0"/>
    <ds:schemaRef ds:uri="c987421f-9841-4d0b-bbf4-6852c929b81f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A34B0B-B54F-4035-B723-54FEAA910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33b62-9196-4aac-a2e3-7f65cd9b96f0"/>
    <ds:schemaRef ds:uri="c987421f-9841-4d0b-bbf4-6852c929b81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1057</Words>
  <Application>Microsoft Office PowerPoint</Application>
  <PresentationFormat>On-screen Show (4:3)</PresentationFormat>
  <Paragraphs>182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Master_4-3_red_internal</vt:lpstr>
      <vt:lpstr>Interstage BOP SQL Query Tutorial</vt:lpstr>
      <vt:lpstr>Introduction</vt:lpstr>
      <vt:lpstr>Prerequisites</vt:lpstr>
      <vt:lpstr>Dynamic Queries</vt:lpstr>
      <vt:lpstr>Dynamic Queries</vt:lpstr>
      <vt:lpstr>Dynamic Queries</vt:lpstr>
      <vt:lpstr>Dynamic Queries</vt:lpstr>
      <vt:lpstr>Generate the Dynamic Query</vt:lpstr>
      <vt:lpstr>Test the Dynamic Query</vt:lpstr>
      <vt:lpstr>Dynamic Filters</vt:lpstr>
      <vt:lpstr>Dynamic Filters</vt:lpstr>
      <vt:lpstr>Dynamic Filters</vt:lpstr>
      <vt:lpstr>Dynamic Filters Implementation</vt:lpstr>
      <vt:lpstr>Generate the Dynamic Filter</vt:lpstr>
      <vt:lpstr>Test the Dynamic Query</vt:lpstr>
      <vt:lpstr>Test the Dynamic Query</vt:lpstr>
      <vt:lpstr>Dynamic Filters in User Interfaces</vt:lpstr>
      <vt:lpstr>Dynamic Filters in User Interfaces</vt:lpstr>
      <vt:lpstr>Populating a Select Box</vt:lpstr>
      <vt:lpstr>Get Countries Query</vt:lpstr>
      <vt:lpstr>Generate the Web Service</vt:lpstr>
      <vt:lpstr>Populating the Select</vt:lpstr>
      <vt:lpstr>Configure the Select Dataset</vt:lpstr>
      <vt:lpstr>Configure the Select Dataset</vt:lpstr>
      <vt:lpstr>Testing the Select</vt:lpstr>
      <vt:lpstr>Planned Additional Content</vt:lpstr>
      <vt:lpstr>PowerPoint Presentation</vt:lpstr>
    </vt:vector>
  </TitlesOfParts>
  <Company>Fujitsu America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Interstage BPM Process Debugging Tutorial</dc:title>
  <dc:creator>Fujitsu</dc:creator>
  <cp:lastModifiedBy>Fujitsu</cp:lastModifiedBy>
  <cp:revision>96</cp:revision>
  <dcterms:created xsi:type="dcterms:W3CDTF">2012-08-21T14:40:13Z</dcterms:created>
  <dcterms:modified xsi:type="dcterms:W3CDTF">2012-10-10T14:04:06Z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0x012000F738702C0F1BD54FA6A8CC54EDB2706500895CB4269047E147A4648091B46157AA</vt:lpwstr>
  </property>
</Properties>
</file>