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7" r:id="rId1"/>
  </p:sldMasterIdLst>
  <p:notesMasterIdLst>
    <p:notesMasterId r:id="rId66"/>
  </p:notesMasterIdLst>
  <p:handoutMasterIdLst>
    <p:handoutMasterId r:id="rId67"/>
  </p:handoutMasterIdLst>
  <p:sldIdLst>
    <p:sldId id="696" r:id="rId2"/>
    <p:sldId id="695" r:id="rId3"/>
    <p:sldId id="698" r:id="rId4"/>
    <p:sldId id="699" r:id="rId5"/>
    <p:sldId id="1145" r:id="rId6"/>
    <p:sldId id="700" r:id="rId7"/>
    <p:sldId id="702" r:id="rId8"/>
    <p:sldId id="703" r:id="rId9"/>
    <p:sldId id="704" r:id="rId10"/>
    <p:sldId id="705" r:id="rId11"/>
    <p:sldId id="706" r:id="rId12"/>
    <p:sldId id="707" r:id="rId13"/>
    <p:sldId id="709" r:id="rId14"/>
    <p:sldId id="710" r:id="rId15"/>
    <p:sldId id="711" r:id="rId16"/>
    <p:sldId id="713" r:id="rId17"/>
    <p:sldId id="715" r:id="rId18"/>
    <p:sldId id="716" r:id="rId19"/>
    <p:sldId id="717" r:id="rId20"/>
    <p:sldId id="719" r:id="rId21"/>
    <p:sldId id="721" r:id="rId22"/>
    <p:sldId id="722" r:id="rId23"/>
    <p:sldId id="723" r:id="rId24"/>
    <p:sldId id="725" r:id="rId25"/>
    <p:sldId id="726" r:id="rId26"/>
    <p:sldId id="727" r:id="rId27"/>
    <p:sldId id="728" r:id="rId28"/>
    <p:sldId id="729" r:id="rId29"/>
    <p:sldId id="730" r:id="rId30"/>
    <p:sldId id="732" r:id="rId31"/>
    <p:sldId id="733" r:id="rId32"/>
    <p:sldId id="734" r:id="rId33"/>
    <p:sldId id="735" r:id="rId34"/>
    <p:sldId id="736" r:id="rId35"/>
    <p:sldId id="737" r:id="rId36"/>
    <p:sldId id="738" r:id="rId37"/>
    <p:sldId id="739" r:id="rId38"/>
    <p:sldId id="740" r:id="rId39"/>
    <p:sldId id="741" r:id="rId40"/>
    <p:sldId id="743" r:id="rId41"/>
    <p:sldId id="744" r:id="rId42"/>
    <p:sldId id="745" r:id="rId43"/>
    <p:sldId id="746" r:id="rId44"/>
    <p:sldId id="747" r:id="rId45"/>
    <p:sldId id="749" r:id="rId46"/>
    <p:sldId id="750" r:id="rId47"/>
    <p:sldId id="751" r:id="rId48"/>
    <p:sldId id="752" r:id="rId49"/>
    <p:sldId id="754" r:id="rId50"/>
    <p:sldId id="753" r:id="rId51"/>
    <p:sldId id="756" r:id="rId52"/>
    <p:sldId id="757" r:id="rId53"/>
    <p:sldId id="758" r:id="rId54"/>
    <p:sldId id="759" r:id="rId55"/>
    <p:sldId id="760" r:id="rId56"/>
    <p:sldId id="763" r:id="rId57"/>
    <p:sldId id="764" r:id="rId58"/>
    <p:sldId id="765" r:id="rId59"/>
    <p:sldId id="766" r:id="rId60"/>
    <p:sldId id="767" r:id="rId61"/>
    <p:sldId id="1146" r:id="rId62"/>
    <p:sldId id="1147" r:id="rId63"/>
    <p:sldId id="768" r:id="rId64"/>
    <p:sldId id="771" r:id="rId65"/>
  </p:sldIdLst>
  <p:sldSz cx="9144000" cy="6858000" type="screen4x3"/>
  <p:notesSz cx="6858000" cy="9144000"/>
  <p:custDataLst>
    <p:tags r:id="rId68"/>
  </p:custDataLst>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9090AC"/>
    <a:srgbClr val="FF0000"/>
    <a:srgbClr val="33CC33"/>
    <a:srgbClr val="66FF33"/>
    <a:srgbClr val="99CCFF"/>
    <a:srgbClr val="66CCFF"/>
    <a:srgbClr val="33CC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85" autoAdjust="0"/>
    <p:restoredTop sz="85419" autoAdjust="0"/>
  </p:normalViewPr>
  <p:slideViewPr>
    <p:cSldViewPr snapToGrid="0">
      <p:cViewPr>
        <p:scale>
          <a:sx n="90" d="100"/>
          <a:sy n="90" d="100"/>
        </p:scale>
        <p:origin x="-606" y="-72"/>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120444"/>
    </p:cViewPr>
  </p:sorterViewPr>
  <p:notesViewPr>
    <p:cSldViewPr snapToGrid="0">
      <p:cViewPr varScale="1">
        <p:scale>
          <a:sx n="80" d="100"/>
          <a:sy n="80" d="100"/>
        </p:scale>
        <p:origin x="-214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5450" cy="492125"/>
          </a:xfrm>
          <a:prstGeom prst="rect">
            <a:avLst/>
          </a:prstGeom>
          <a:noFill/>
          <a:ln w="9525">
            <a:noFill/>
            <a:miter lim="800000"/>
            <a:headEnd/>
            <a:tailEnd/>
          </a:ln>
        </p:spPr>
        <p:txBody>
          <a:bodyPr vert="horz" wrap="square" lIns="92806" tIns="46404" rIns="92806" bIns="46404" numCol="1" anchor="t" anchorCtr="0" compatLnSpc="1">
            <a:prstTxWarp prst="textNoShape">
              <a:avLst/>
            </a:prstTxWarp>
          </a:bodyPr>
          <a:lstStyle>
            <a:lvl1pPr algn="l" defTabSz="925513" eaLnBrk="0" hangingPunct="0">
              <a:defRPr sz="1200" b="0"/>
            </a:lvl1pPr>
          </a:lstStyle>
          <a:p>
            <a:pPr>
              <a:defRPr/>
            </a:pPr>
            <a:endParaRPr lang="en-GB"/>
          </a:p>
        </p:txBody>
      </p:sp>
      <p:sp>
        <p:nvSpPr>
          <p:cNvPr id="3075" name="Rectangle 3"/>
          <p:cNvSpPr>
            <a:spLocks noGrp="1" noChangeArrowheads="1"/>
          </p:cNvSpPr>
          <p:nvPr>
            <p:ph type="dt" sz="quarter" idx="1"/>
          </p:nvPr>
        </p:nvSpPr>
        <p:spPr bwMode="auto">
          <a:xfrm>
            <a:off x="3856038" y="0"/>
            <a:ext cx="2967037" cy="492125"/>
          </a:xfrm>
          <a:prstGeom prst="rect">
            <a:avLst/>
          </a:prstGeom>
          <a:noFill/>
          <a:ln w="9525">
            <a:noFill/>
            <a:miter lim="800000"/>
            <a:headEnd/>
            <a:tailEnd/>
          </a:ln>
        </p:spPr>
        <p:txBody>
          <a:bodyPr vert="horz" wrap="square" lIns="92806" tIns="46404" rIns="92806" bIns="46404" numCol="1" anchor="t" anchorCtr="0" compatLnSpc="1">
            <a:prstTxWarp prst="textNoShape">
              <a:avLst/>
            </a:prstTxWarp>
          </a:bodyPr>
          <a:lstStyle>
            <a:lvl1pPr algn="r" defTabSz="925513" eaLnBrk="0" hangingPunct="0">
              <a:defRPr sz="1200" b="0"/>
            </a:lvl1pPr>
          </a:lstStyle>
          <a:p>
            <a:pPr>
              <a:defRPr/>
            </a:pPr>
            <a:endParaRPr lang="en-GB"/>
          </a:p>
        </p:txBody>
      </p:sp>
      <p:sp>
        <p:nvSpPr>
          <p:cNvPr id="3076" name="Rectangle 4"/>
          <p:cNvSpPr>
            <a:spLocks noGrp="1" noChangeArrowheads="1"/>
          </p:cNvSpPr>
          <p:nvPr>
            <p:ph type="ftr" sz="quarter" idx="2"/>
          </p:nvPr>
        </p:nvSpPr>
        <p:spPr bwMode="auto">
          <a:xfrm>
            <a:off x="0" y="9450388"/>
            <a:ext cx="2965450" cy="490537"/>
          </a:xfrm>
          <a:prstGeom prst="rect">
            <a:avLst/>
          </a:prstGeom>
          <a:noFill/>
          <a:ln w="9525">
            <a:noFill/>
            <a:miter lim="800000"/>
            <a:headEnd/>
            <a:tailEnd/>
          </a:ln>
        </p:spPr>
        <p:txBody>
          <a:bodyPr vert="horz" wrap="square" lIns="92806" tIns="46404" rIns="92806" bIns="46404" numCol="1" anchor="b" anchorCtr="0" compatLnSpc="1">
            <a:prstTxWarp prst="textNoShape">
              <a:avLst/>
            </a:prstTxWarp>
          </a:bodyPr>
          <a:lstStyle>
            <a:lvl1pPr algn="l" defTabSz="925513" eaLnBrk="0" hangingPunct="0">
              <a:defRPr sz="1200" b="0"/>
            </a:lvl1pPr>
          </a:lstStyle>
          <a:p>
            <a:pPr>
              <a:defRPr/>
            </a:pPr>
            <a:endParaRPr lang="en-GB"/>
          </a:p>
        </p:txBody>
      </p:sp>
      <p:sp>
        <p:nvSpPr>
          <p:cNvPr id="3077" name="Rectangle 5"/>
          <p:cNvSpPr>
            <a:spLocks noGrp="1" noChangeArrowheads="1"/>
          </p:cNvSpPr>
          <p:nvPr>
            <p:ph type="sldNum" sz="quarter" idx="3"/>
          </p:nvPr>
        </p:nvSpPr>
        <p:spPr bwMode="auto">
          <a:xfrm>
            <a:off x="3856038" y="9450388"/>
            <a:ext cx="2967037" cy="490537"/>
          </a:xfrm>
          <a:prstGeom prst="rect">
            <a:avLst/>
          </a:prstGeom>
          <a:noFill/>
          <a:ln w="9525">
            <a:noFill/>
            <a:miter lim="800000"/>
            <a:headEnd/>
            <a:tailEnd/>
          </a:ln>
        </p:spPr>
        <p:txBody>
          <a:bodyPr vert="horz" wrap="square" lIns="92806" tIns="46404" rIns="92806" bIns="46404" numCol="1" anchor="b" anchorCtr="0" compatLnSpc="1">
            <a:prstTxWarp prst="textNoShape">
              <a:avLst/>
            </a:prstTxWarp>
          </a:bodyPr>
          <a:lstStyle>
            <a:lvl1pPr algn="r" defTabSz="925513" eaLnBrk="0" hangingPunct="0">
              <a:defRPr sz="1200" b="0"/>
            </a:lvl1pPr>
          </a:lstStyle>
          <a:p>
            <a:pPr>
              <a:defRPr/>
            </a:pPr>
            <a:r>
              <a:rPr lang="en-US"/>
              <a:t>‹#›</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outerShdw blurRad="38100" dist="38100" dir="2700000" algn="tl">
                    <a:srgbClr val="C0C0C0"/>
                  </a:outerShdw>
                </a:effectLst>
              </a:defRPr>
            </a:lvl1pPr>
          </a:lstStyle>
          <a:p>
            <a:pPr>
              <a:defRPr/>
            </a:pPr>
            <a:endParaRPr lang="en-GB"/>
          </a:p>
        </p:txBody>
      </p:sp>
      <p:sp>
        <p:nvSpPr>
          <p:cNvPr id="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outerShdw blurRad="38100" dist="38100" dir="2700000" algn="tl">
                    <a:srgbClr val="C0C0C0"/>
                  </a:outerShdw>
                </a:effectLst>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effectLst>
                  <a:outerShdw blurRad="38100" dist="38100" dir="2700000" algn="tl">
                    <a:srgbClr val="C0C0C0"/>
                  </a:outerShdw>
                </a:effectLst>
              </a:defRPr>
            </a:lvl1pPr>
          </a:lstStyle>
          <a:p>
            <a:pPr>
              <a:defRPr/>
            </a:pPr>
            <a:endParaRPr lang="en-GB"/>
          </a:p>
        </p:txBody>
      </p:sp>
      <p:sp>
        <p:nvSpPr>
          <p:cNvPr id="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C0C0C0"/>
                  </a:outerShdw>
                </a:effectLst>
              </a:defRPr>
            </a:lvl1pPr>
          </a:lstStyle>
          <a:p>
            <a:pPr>
              <a:defRPr/>
            </a:pPr>
            <a:r>
              <a:rPr lang="en-US"/>
              <a:t>‹#›</a:t>
            </a:r>
          </a:p>
        </p:txBody>
      </p:sp>
    </p:spTree>
  </p:cSld>
  <p:clrMap bg1="lt1" tx1="dk1" bg2="lt2" tx2="dk2" accent1="accent1" accent2="accent2" accent3="accent3" accent4="accent4" accent5="accent5" accent6="accent6" hlink="hlink" folHlink="folHlink"/>
  <p:notesStyle>
    <a:lvl1pPr algn="l" defTabSz="358775" rtl="0" eaLnBrk="0" fontAlgn="base" hangingPunct="0">
      <a:spcBef>
        <a:spcPct val="0"/>
      </a:spcBef>
      <a:spcAft>
        <a:spcPct val="0"/>
      </a:spcAft>
      <a:tabLst>
        <a:tab pos="358775" algn="l"/>
      </a:tabLst>
      <a:defRPr sz="1200" kern="1200">
        <a:solidFill>
          <a:schemeClr val="tx1"/>
        </a:solidFill>
        <a:latin typeface="+mn-lt"/>
        <a:ea typeface="+mn-ea"/>
        <a:cs typeface="+mn-cs"/>
      </a:defRPr>
    </a:lvl1pPr>
    <a:lvl2pPr marL="358775" indent="-358775" algn="l" defTabSz="358775" rtl="0" eaLnBrk="0" fontAlgn="base" hangingPunct="0">
      <a:spcBef>
        <a:spcPct val="0"/>
      </a:spcBef>
      <a:spcAft>
        <a:spcPct val="0"/>
      </a:spcAft>
      <a:buFont typeface="Courier New" pitchFamily="49" charset="0"/>
      <a:buChar char="o"/>
      <a:tabLst>
        <a:tab pos="358775" algn="l"/>
      </a:tabLst>
      <a:defRPr sz="1200" kern="1200">
        <a:solidFill>
          <a:schemeClr val="tx1"/>
        </a:solidFill>
        <a:latin typeface="+mn-lt"/>
        <a:ea typeface="+mn-ea"/>
        <a:cs typeface="+mn-cs"/>
      </a:defRPr>
    </a:lvl2pPr>
    <a:lvl3pPr marL="719138" indent="-358775" algn="l" defTabSz="358775" rtl="0" eaLnBrk="0" fontAlgn="base" hangingPunct="0">
      <a:spcBef>
        <a:spcPct val="0"/>
      </a:spcBef>
      <a:spcAft>
        <a:spcPct val="0"/>
      </a:spcAft>
      <a:buFont typeface="Wingdings" pitchFamily="2" charset="2"/>
      <a:buChar char="§"/>
      <a:tabLst>
        <a:tab pos="358775" algn="l"/>
      </a:tabLst>
      <a:defRPr sz="1200" kern="1200">
        <a:solidFill>
          <a:schemeClr val="tx1"/>
        </a:solidFill>
        <a:latin typeface="+mn-lt"/>
        <a:ea typeface="+mn-ea"/>
        <a:cs typeface="+mn-cs"/>
      </a:defRPr>
    </a:lvl3pPr>
    <a:lvl4pPr marL="1079500" indent="-358775" algn="l" defTabSz="358775" rtl="0" eaLnBrk="0" fontAlgn="base" hangingPunct="0">
      <a:spcBef>
        <a:spcPct val="0"/>
      </a:spcBef>
      <a:spcAft>
        <a:spcPct val="0"/>
      </a:spcAft>
      <a:buFont typeface="Calibri" pitchFamily="34" charset="0"/>
      <a:buChar char="–"/>
      <a:tabLst>
        <a:tab pos="358775" algn="l"/>
      </a:tabLst>
      <a:defRPr sz="1200" kern="1200">
        <a:solidFill>
          <a:schemeClr val="tx1"/>
        </a:solidFill>
        <a:latin typeface="+mn-lt"/>
        <a:ea typeface="+mn-ea"/>
        <a:cs typeface="+mn-cs"/>
      </a:defRPr>
    </a:lvl4pPr>
    <a:lvl5pPr marL="1439863" algn="l" defTabSz="358775" rtl="0" eaLnBrk="0" fontAlgn="base" hangingPunct="0">
      <a:spcBef>
        <a:spcPct val="0"/>
      </a:spcBef>
      <a:spcAft>
        <a:spcPct val="0"/>
      </a:spcAft>
      <a:tabLst>
        <a:tab pos="358775" algn="l"/>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7FA07C9F-3D90-478D-B9BF-0080F33DA3A5}" type="slidenum">
              <a:rPr lang="en-US" sz="1100" smtClean="0">
                <a:latin typeface="Times New Roman"/>
              </a:rPr>
              <a:pPr>
                <a:defRPr/>
              </a:pPr>
              <a:t>1</a:t>
            </a:fld>
            <a:endParaRPr lang="en-US" sz="1100" dirty="0">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latin typeface="Times New Roman"/>
              </a:rPr>
              <a:t>Select the Workflow Application to create the Process Definition in and navigate menus to New Process Definition.</a:t>
            </a:r>
          </a:p>
        </p:txBody>
      </p:sp>
      <p:sp>
        <p:nvSpPr>
          <p:cNvPr id="58372" name="Slide Number Placeholder 3"/>
          <p:cNvSpPr>
            <a:spLocks noGrp="1"/>
          </p:cNvSpPr>
          <p:nvPr>
            <p:ph type="sldNum" sz="quarter" idx="5"/>
          </p:nvPr>
        </p:nvSpPr>
        <p:spPr>
          <a:noFill/>
        </p:spPr>
        <p:txBody>
          <a:bodyPr/>
          <a:lstStyle/>
          <a:p>
            <a:pPr defTabSz="912760"/>
            <a:fld id="{67F7803C-6DB2-478E-A374-3636D9B4A0F5}" type="slidenum">
              <a:rPr lang="en-US" sz="1100" smtClean="0">
                <a:latin typeface="Times New Roman"/>
              </a:rPr>
              <a:pPr defTabSz="912760"/>
              <a:t>10</a:t>
            </a:fld>
            <a:endParaRPr lang="en-US" sz="1100" dirty="0" smtClean="0">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latin typeface="Times New Roman"/>
              </a:rPr>
              <a:t>Enter the BP name “Apply General Loan” and a description that describes the Business Process.</a:t>
            </a:r>
          </a:p>
          <a:p>
            <a:r>
              <a:rPr lang="en-US" dirty="0" smtClean="0">
                <a:latin typeface="Times New Roman"/>
              </a:rPr>
              <a:t>For Example: Business Process for applying for a general loan and is the most commonly used for personal unsecured loans.</a:t>
            </a:r>
          </a:p>
          <a:p>
            <a:endParaRPr lang="en-US" dirty="0" smtClean="0">
              <a:latin typeface="Times New Roman"/>
            </a:endParaRPr>
          </a:p>
        </p:txBody>
      </p:sp>
      <p:sp>
        <p:nvSpPr>
          <p:cNvPr id="59396" name="Slide Number Placeholder 3"/>
          <p:cNvSpPr>
            <a:spLocks noGrp="1"/>
          </p:cNvSpPr>
          <p:nvPr>
            <p:ph type="sldNum" sz="quarter" idx="5"/>
          </p:nvPr>
        </p:nvSpPr>
        <p:spPr>
          <a:noFill/>
        </p:spPr>
        <p:txBody>
          <a:bodyPr/>
          <a:lstStyle/>
          <a:p>
            <a:pPr defTabSz="912760"/>
            <a:fld id="{2461BE95-3674-4438-B566-9F81EEB24A0A}" type="slidenum">
              <a:rPr lang="en-US" sz="1100" smtClean="0">
                <a:latin typeface="Times New Roman"/>
              </a:rPr>
              <a:pPr defTabSz="912760"/>
              <a:t>11</a:t>
            </a:fld>
            <a:endParaRPr lang="en-US" sz="1100" dirty="0" smtClean="0">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30300" y="673100"/>
            <a:ext cx="4598988" cy="3448050"/>
          </a:xfrm>
          <a:ln/>
        </p:spPr>
      </p:sp>
      <p:sp>
        <p:nvSpPr>
          <p:cNvPr id="61443" name="Rectangle 3"/>
          <p:cNvSpPr>
            <a:spLocks noGrp="1" noChangeArrowheads="1"/>
          </p:cNvSpPr>
          <p:nvPr>
            <p:ph type="body" idx="1"/>
          </p:nvPr>
        </p:nvSpPr>
        <p:spPr>
          <a:xfrm>
            <a:off x="914912" y="4347194"/>
            <a:ext cx="5028177" cy="4123097"/>
          </a:xfrm>
          <a:noFill/>
          <a:ln/>
        </p:spPr>
        <p:txBody>
          <a:bodyPr lIns="90508" tIns="45254" rIns="90508" bIns="45254"/>
          <a:lstStyle/>
          <a:p>
            <a:pPr eaLnBrk="1" hangingPunct="1"/>
            <a:r>
              <a:rPr lang="en-US" dirty="0" smtClean="0">
                <a:latin typeface="Times New Roman"/>
              </a:rPr>
              <a:t>The Process Diagram is created with an initial Start element.</a:t>
            </a:r>
          </a:p>
          <a:p>
            <a:pPr eaLnBrk="1" hangingPunct="1"/>
            <a:r>
              <a:rPr lang="en-US" dirty="0" smtClean="0">
                <a:latin typeface="Times New Roman"/>
              </a:rPr>
              <a:t>Drag and Drop Business Process diagram elements to the process diagram.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30300" y="673100"/>
            <a:ext cx="4598988" cy="3448050"/>
          </a:xfrm>
          <a:ln/>
        </p:spPr>
      </p:sp>
      <p:sp>
        <p:nvSpPr>
          <p:cNvPr id="66563" name="Rectangle 3"/>
          <p:cNvSpPr>
            <a:spLocks noGrp="1" noChangeArrowheads="1"/>
          </p:cNvSpPr>
          <p:nvPr>
            <p:ph type="body" idx="1"/>
          </p:nvPr>
        </p:nvSpPr>
        <p:spPr>
          <a:xfrm>
            <a:off x="914912" y="4347194"/>
            <a:ext cx="5028177" cy="4123097"/>
          </a:xfrm>
          <a:noFill/>
          <a:ln/>
        </p:spPr>
        <p:txBody>
          <a:bodyPr lIns="90508" tIns="45254" rIns="90508" bIns="45254"/>
          <a:lstStyle/>
          <a:p>
            <a:pPr eaLnBrk="1" hangingPunct="1"/>
            <a:r>
              <a:rPr lang="en-US" dirty="0" smtClean="0">
                <a:latin typeface="Times New Roman"/>
              </a:rPr>
              <a:t>The node properties dialog is used to configure the Activity Node’s name, description and Role.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latin typeface="Times New Roman"/>
              </a:rPr>
              <a:t>A Loan agent takes an application for a loan from a customer at one of the bank branches.</a:t>
            </a:r>
          </a:p>
        </p:txBody>
      </p:sp>
      <p:sp>
        <p:nvSpPr>
          <p:cNvPr id="67588" name="Slide Number Placeholder 3"/>
          <p:cNvSpPr>
            <a:spLocks noGrp="1"/>
          </p:cNvSpPr>
          <p:nvPr>
            <p:ph type="sldNum" sz="quarter" idx="5"/>
          </p:nvPr>
        </p:nvSpPr>
        <p:spPr>
          <a:noFill/>
        </p:spPr>
        <p:txBody>
          <a:bodyPr/>
          <a:lstStyle/>
          <a:p>
            <a:pPr defTabSz="912760"/>
            <a:fld id="{A80D8B4B-27B1-4E9A-9C22-50E8510C7254}" type="slidenum">
              <a:rPr lang="en-US" sz="1100" smtClean="0">
                <a:latin typeface="Times New Roman"/>
              </a:rPr>
              <a:pPr defTabSz="912760"/>
              <a:t>14</a:t>
            </a:fld>
            <a:endParaRPr lang="en-US" sz="1100" dirty="0" smtClean="0">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30300" y="673100"/>
            <a:ext cx="4598988" cy="3448050"/>
          </a:xfrm>
          <a:ln/>
        </p:spPr>
      </p:sp>
      <p:sp>
        <p:nvSpPr>
          <p:cNvPr id="68611" name="Rectangle 3"/>
          <p:cNvSpPr>
            <a:spLocks noGrp="1" noChangeArrowheads="1"/>
          </p:cNvSpPr>
          <p:nvPr>
            <p:ph type="body" idx="1"/>
          </p:nvPr>
        </p:nvSpPr>
        <p:spPr>
          <a:xfrm>
            <a:off x="914912" y="4347194"/>
            <a:ext cx="5028177" cy="4123097"/>
          </a:xfrm>
          <a:noFill/>
          <a:ln/>
        </p:spPr>
        <p:txBody>
          <a:bodyPr lIns="90508" tIns="45254" rIns="90508" bIns="45254"/>
          <a:lstStyle/>
          <a:p>
            <a:pPr eaLnBrk="1" hangingPunct="1"/>
            <a:r>
              <a:rPr lang="en-US" dirty="0" smtClean="0">
                <a:latin typeface="Times New Roman"/>
              </a:rPr>
              <a:t>Annotations help explain the BPD and are way of adding comments to help one understand the BPD. Annotations are added by selecting area in the BPD and then dragging the mouse to draw the area it will appear in.</a:t>
            </a:r>
          </a:p>
          <a:p>
            <a:pPr eaLnBrk="1" hangingPunct="1"/>
            <a:endParaRPr lang="en-US" dirty="0" smtClean="0">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latin typeface="Times New Roman"/>
              </a:rPr>
              <a:t>Connect Nodes with Arrow tool – click on the From Node and drag arrow and connect to the To Node. Change name of arrow to reflect the choices in the Business Process.</a:t>
            </a:r>
          </a:p>
        </p:txBody>
      </p:sp>
      <p:sp>
        <p:nvSpPr>
          <p:cNvPr id="70660" name="Slide Number Placeholder 3"/>
          <p:cNvSpPr>
            <a:spLocks noGrp="1"/>
          </p:cNvSpPr>
          <p:nvPr>
            <p:ph type="sldNum" sz="quarter" idx="5"/>
          </p:nvPr>
        </p:nvSpPr>
        <p:spPr>
          <a:noFill/>
        </p:spPr>
        <p:txBody>
          <a:bodyPr/>
          <a:lstStyle/>
          <a:p>
            <a:pPr defTabSz="912760"/>
            <a:fld id="{7D8FFDC4-FA1C-4C36-B775-6C7699B7EE84}" type="slidenum">
              <a:rPr lang="en-US" sz="1100" smtClean="0">
                <a:latin typeface="Times New Roman"/>
              </a:rPr>
              <a:pPr defTabSz="912760"/>
              <a:t>16</a:t>
            </a:fld>
            <a:endParaRPr lang="en-US" sz="1100" dirty="0" smtClean="0">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30300" y="673100"/>
            <a:ext cx="4598988" cy="3448050"/>
          </a:xfrm>
          <a:ln/>
        </p:spPr>
      </p:sp>
      <p:sp>
        <p:nvSpPr>
          <p:cNvPr id="72707" name="Rectangle 3"/>
          <p:cNvSpPr>
            <a:spLocks noGrp="1" noChangeArrowheads="1"/>
          </p:cNvSpPr>
          <p:nvPr>
            <p:ph type="body" idx="1"/>
          </p:nvPr>
        </p:nvSpPr>
        <p:spPr>
          <a:xfrm>
            <a:off x="914912" y="4347194"/>
            <a:ext cx="5028177" cy="4123097"/>
          </a:xfrm>
          <a:noFill/>
          <a:ln/>
        </p:spPr>
        <p:txBody>
          <a:bodyPr lIns="90508" tIns="45254" rIns="90508" bIns="45254"/>
          <a:lstStyle/>
          <a:p>
            <a:pPr eaLnBrk="1" hangingPunct="1"/>
            <a:r>
              <a:rPr lang="en-US" dirty="0" smtClean="0">
                <a:latin typeface="Times New Roman"/>
              </a:rPr>
              <a:t>Concurrent processing occurs after the Loan application is submitted. A Credit Check and a Welcome pack is sent to the customer.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30300" y="673100"/>
            <a:ext cx="4598988" cy="3448050"/>
          </a:xfrm>
          <a:ln/>
        </p:spPr>
      </p:sp>
      <p:sp>
        <p:nvSpPr>
          <p:cNvPr id="73731" name="Rectangle 3"/>
          <p:cNvSpPr>
            <a:spLocks noGrp="1" noChangeArrowheads="1"/>
          </p:cNvSpPr>
          <p:nvPr>
            <p:ph type="body" idx="1"/>
          </p:nvPr>
        </p:nvSpPr>
        <p:spPr>
          <a:xfrm>
            <a:off x="914912" y="4347194"/>
            <a:ext cx="5028177" cy="4123097"/>
          </a:xfrm>
          <a:noFill/>
          <a:ln/>
        </p:spPr>
        <p:txBody>
          <a:bodyPr lIns="90508" tIns="45254" rIns="90508" bIns="45254"/>
          <a:lstStyle/>
          <a:p>
            <a:pPr eaLnBrk="1" hangingPunct="1"/>
            <a:r>
              <a:rPr lang="en-US" dirty="0" smtClean="0">
                <a:latin typeface="Times New Roman"/>
              </a:rPr>
              <a:t>Swim lanes can be used to group tasks either vertically or horizontally and are used to highlight lines of responsibilities in the Process Definition. In the Apply General Loan BPD three swim lanes are defined for the Bank Branch, Loan Department and Customer Relations.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30300" y="673100"/>
            <a:ext cx="4598988" cy="3448050"/>
          </a:xfrm>
          <a:ln/>
        </p:spPr>
      </p:sp>
      <p:sp>
        <p:nvSpPr>
          <p:cNvPr id="74755" name="Rectangle 3"/>
          <p:cNvSpPr>
            <a:spLocks noGrp="1" noChangeArrowheads="1"/>
          </p:cNvSpPr>
          <p:nvPr>
            <p:ph type="body" idx="1"/>
          </p:nvPr>
        </p:nvSpPr>
        <p:spPr>
          <a:xfrm>
            <a:off x="914912" y="4347194"/>
            <a:ext cx="5028177" cy="4123097"/>
          </a:xfrm>
          <a:noFill/>
          <a:ln/>
        </p:spPr>
        <p:txBody>
          <a:bodyPr lIns="90508" tIns="45254" rIns="90508" bIns="45254"/>
          <a:lstStyle/>
          <a:p>
            <a:pPr eaLnBrk="1" hangingPunct="1"/>
            <a:r>
              <a:rPr lang="en-US" dirty="0" smtClean="0">
                <a:latin typeface="Times New Roman"/>
              </a:rPr>
              <a:t>Add Swimlane to the BPD by selecting Swimlane from the Palette and then drawing the Swimlane onto the diagram. Change the direction to Vertically or Horizontally by changing the Swimlane Style to Top (Vertical) or Left (Horizontal).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smtClean="0">
                <a:latin typeface="Times New Roman"/>
              </a:rPr>
              <a:t>Read slide</a:t>
            </a:r>
          </a:p>
        </p:txBody>
      </p:sp>
      <p:sp>
        <p:nvSpPr>
          <p:cNvPr id="50180" name="Slide Number Placeholder 3"/>
          <p:cNvSpPr>
            <a:spLocks noGrp="1"/>
          </p:cNvSpPr>
          <p:nvPr>
            <p:ph type="sldNum" sz="quarter" idx="5"/>
          </p:nvPr>
        </p:nvSpPr>
        <p:spPr>
          <a:noFill/>
        </p:spPr>
        <p:txBody>
          <a:bodyPr/>
          <a:lstStyle/>
          <a:p>
            <a:pPr defTabSz="912760"/>
            <a:fld id="{DB5B443A-5BB7-4274-8FFE-8A9B76D9093D}" type="slidenum">
              <a:rPr lang="en-US" sz="1100" smtClean="0">
                <a:latin typeface="Times New Roman"/>
              </a:rPr>
              <a:pPr defTabSz="912760"/>
              <a:t>2</a:t>
            </a:fld>
            <a:endParaRPr lang="en-US" sz="1100" dirty="0" smtClean="0">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smtClean="0">
                <a:latin typeface="Times New Roman"/>
              </a:rPr>
              <a:t>The Apply General Loan Process Definition uses the following UDAs, firstName, lastName, address, reason all type String, loanAmt type BigDecimal, personal type boolean with the default value as true. The personal UDA is either true it’s a personal loan or false it’s a business loan.</a:t>
            </a:r>
          </a:p>
        </p:txBody>
      </p:sp>
      <p:sp>
        <p:nvSpPr>
          <p:cNvPr id="78852" name="Slide Number Placeholder 3"/>
          <p:cNvSpPr>
            <a:spLocks noGrp="1"/>
          </p:cNvSpPr>
          <p:nvPr>
            <p:ph type="sldNum" sz="quarter" idx="5"/>
          </p:nvPr>
        </p:nvSpPr>
        <p:spPr>
          <a:noFill/>
        </p:spPr>
        <p:txBody>
          <a:bodyPr/>
          <a:lstStyle/>
          <a:p>
            <a:pPr defTabSz="912760"/>
            <a:fld id="{79688516-7067-47AF-82BA-80726457B43C}" type="slidenum">
              <a:rPr lang="en-US" sz="1100" smtClean="0">
                <a:latin typeface="Times New Roman"/>
              </a:rPr>
              <a:pPr defTabSz="912760"/>
              <a:t>20</a:t>
            </a:fld>
            <a:endParaRPr lang="en-US" sz="1100" dirty="0" smtClean="0">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30300" y="673100"/>
            <a:ext cx="4598988" cy="3448050"/>
          </a:xfrm>
          <a:ln/>
        </p:spPr>
      </p:sp>
      <p:sp>
        <p:nvSpPr>
          <p:cNvPr id="79875" name="Rectangle 3"/>
          <p:cNvSpPr>
            <a:spLocks noGrp="1" noChangeArrowheads="1"/>
          </p:cNvSpPr>
          <p:nvPr>
            <p:ph type="body" idx="1"/>
          </p:nvPr>
        </p:nvSpPr>
        <p:spPr>
          <a:xfrm>
            <a:off x="914912" y="4347194"/>
            <a:ext cx="5028177" cy="4123097"/>
          </a:xfrm>
          <a:noFill/>
          <a:ln/>
        </p:spPr>
        <p:txBody>
          <a:bodyPr lIns="90508" tIns="45254" rIns="90508" bIns="45254"/>
          <a:lstStyle/>
          <a:p>
            <a:pPr eaLnBrk="1" hangingPunct="1"/>
            <a:r>
              <a:rPr lang="en-US" dirty="0" smtClean="0">
                <a:latin typeface="Times New Roman"/>
              </a:rPr>
              <a:t>Interstage BPM Studio provides the ability to generate Process Definition reports in PDF, Html and Microsoft  PowerPoint formats.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30300" y="673100"/>
            <a:ext cx="4598988" cy="3448050"/>
          </a:xfrm>
          <a:ln/>
        </p:spPr>
      </p:sp>
      <p:sp>
        <p:nvSpPr>
          <p:cNvPr id="80899" name="Rectangle 3"/>
          <p:cNvSpPr>
            <a:spLocks noGrp="1" noChangeArrowheads="1"/>
          </p:cNvSpPr>
          <p:nvPr>
            <p:ph type="body" idx="1"/>
          </p:nvPr>
        </p:nvSpPr>
        <p:spPr>
          <a:xfrm>
            <a:off x="914912" y="4347194"/>
            <a:ext cx="5028177" cy="4123097"/>
          </a:xfrm>
          <a:noFill/>
          <a:ln/>
        </p:spPr>
        <p:txBody>
          <a:bodyPr lIns="90508" tIns="45254" rIns="90508" bIns="45254"/>
          <a:lstStyle/>
          <a:p>
            <a:pPr eaLnBrk="1" hangingPunct="1"/>
            <a:r>
              <a:rPr lang="en-US" dirty="0" smtClean="0">
                <a:latin typeface="Times New Roman"/>
              </a:rPr>
              <a:t>Screen shot shows the Apply General Loan BPD generated as Html. Generated reports include the above information and a list of all the tasks in the Business Process Definition.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dirty="0" smtClean="0">
                <a:latin typeface="Times New Roman"/>
              </a:rPr>
              <a:t>The completed “Apply General Loan” Business Process Definition diagram. The next section will review the steps to deploy and execute the BPD on Interstage BPM.</a:t>
            </a:r>
          </a:p>
        </p:txBody>
      </p:sp>
      <p:sp>
        <p:nvSpPr>
          <p:cNvPr id="81924" name="Slide Number Placeholder 3"/>
          <p:cNvSpPr>
            <a:spLocks noGrp="1"/>
          </p:cNvSpPr>
          <p:nvPr>
            <p:ph type="sldNum" sz="quarter" idx="5"/>
          </p:nvPr>
        </p:nvSpPr>
        <p:spPr>
          <a:noFill/>
        </p:spPr>
        <p:txBody>
          <a:bodyPr/>
          <a:lstStyle/>
          <a:p>
            <a:pPr defTabSz="912760"/>
            <a:fld id="{7AFC6E91-58E0-4CE5-89CE-050AC884B847}" type="slidenum">
              <a:rPr lang="en-US" sz="1100" smtClean="0">
                <a:latin typeface="Times New Roman"/>
              </a:rPr>
              <a:pPr defTabSz="912760"/>
              <a:t>23</a:t>
            </a:fld>
            <a:endParaRPr lang="en-US" sz="1100" dirty="0" smtClean="0">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dirty="0" smtClean="0">
                <a:latin typeface="Times New Roman"/>
              </a:rPr>
              <a:t>Deploy Workflow application and all related files using Interstage BPM Studio. Select the Workflow application to upload and right click to display menu.</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4213"/>
            <a:ext cx="4572000" cy="3430587"/>
          </a:xfrm>
          <a:ln/>
        </p:spPr>
      </p:sp>
      <p:sp>
        <p:nvSpPr>
          <p:cNvPr id="49155" name="Rectangle 3"/>
          <p:cNvSpPr>
            <a:spLocks noGrp="1" noChangeArrowheads="1"/>
          </p:cNvSpPr>
          <p:nvPr>
            <p:ph type="body" idx="1"/>
          </p:nvPr>
        </p:nvSpPr>
        <p:spPr>
          <a:xfrm>
            <a:off x="686268" y="4344456"/>
            <a:ext cx="5485465" cy="4114566"/>
          </a:xfrm>
          <a:noFill/>
          <a:ln/>
        </p:spPr>
        <p:txBody>
          <a:bodyPr/>
          <a:lstStyle/>
          <a:p>
            <a:r>
              <a:rPr lang="en-US" dirty="0" smtClean="0">
                <a:latin typeface="Times New Roman"/>
              </a:rPr>
              <a:t>Select Upload Application, this will display the Uploading Application Dialog. Take the default option of uploading the entire Workflow application or we can choose to select only certain Process Definitions to upload.</a:t>
            </a:r>
          </a:p>
          <a:p>
            <a:r>
              <a:rPr lang="en-US" dirty="0" smtClean="0">
                <a:latin typeface="Times New Roman"/>
              </a:rPr>
              <a:t>Select the Server to deploy the Workflow application to using the Server Connection drop down.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3000" y="684213"/>
            <a:ext cx="4572000" cy="3430587"/>
          </a:xfrm>
          <a:ln/>
        </p:spPr>
      </p:sp>
      <p:sp>
        <p:nvSpPr>
          <p:cNvPr id="50179" name="Rectangle 3"/>
          <p:cNvSpPr>
            <a:spLocks noGrp="1" noChangeArrowheads="1"/>
          </p:cNvSpPr>
          <p:nvPr>
            <p:ph type="body" idx="1"/>
          </p:nvPr>
        </p:nvSpPr>
        <p:spPr>
          <a:xfrm>
            <a:off x="686268" y="4344456"/>
            <a:ext cx="5485465" cy="4114566"/>
          </a:xfrm>
          <a:noFill/>
          <a:ln/>
        </p:spPr>
        <p:txBody>
          <a:bodyPr/>
          <a:lstStyle/>
          <a:p>
            <a:r>
              <a:rPr lang="en-US" dirty="0" smtClean="0">
                <a:latin typeface="Times New Roman"/>
              </a:rPr>
              <a:t>Create New Connection to a Interstage BPM Server. Enter a Connection name, Base URL, User Login name and password.</a:t>
            </a:r>
          </a:p>
          <a:p>
            <a:endParaRPr lang="en-US" dirty="0" smtClean="0">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4213"/>
            <a:ext cx="4572000" cy="3430587"/>
          </a:xfrm>
          <a:ln/>
        </p:spPr>
      </p:sp>
      <p:sp>
        <p:nvSpPr>
          <p:cNvPr id="51203" name="Rectangle 3"/>
          <p:cNvSpPr>
            <a:spLocks noGrp="1" noChangeArrowheads="1"/>
          </p:cNvSpPr>
          <p:nvPr>
            <p:ph type="body" idx="1"/>
          </p:nvPr>
        </p:nvSpPr>
        <p:spPr>
          <a:xfrm>
            <a:off x="686268" y="4344456"/>
            <a:ext cx="5485465" cy="4114566"/>
          </a:xfrm>
          <a:noFill/>
          <a:ln/>
        </p:spPr>
        <p:txBody>
          <a:bodyPr/>
          <a:lstStyle/>
          <a:p>
            <a:r>
              <a:rPr lang="en-US" dirty="0" smtClean="0">
                <a:latin typeface="Times New Roman"/>
              </a:rPr>
              <a:t>Create New Connection to a Interstage BPM Server. Enter a Connection name, Base URL, User Login name and password.</a:t>
            </a:r>
          </a:p>
          <a:p>
            <a:r>
              <a:rPr lang="en-US" dirty="0" smtClean="0">
                <a:latin typeface="Times New Roman"/>
              </a:rPr>
              <a:t>In the example we will use “Admin on Test Server”, Base URL http://localhost/console/_wfxml/default, user ibpm_server2 and password is “password”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3000" y="684213"/>
            <a:ext cx="4572000" cy="3430587"/>
          </a:xfrm>
          <a:ln/>
        </p:spPr>
      </p:sp>
      <p:sp>
        <p:nvSpPr>
          <p:cNvPr id="52227" name="Rectangle 3"/>
          <p:cNvSpPr>
            <a:spLocks noGrp="1" noChangeArrowheads="1"/>
          </p:cNvSpPr>
          <p:nvPr>
            <p:ph type="body" idx="1"/>
          </p:nvPr>
        </p:nvSpPr>
        <p:spPr>
          <a:xfrm>
            <a:off x="686268" y="4344456"/>
            <a:ext cx="5485465" cy="4114566"/>
          </a:xfrm>
          <a:noFill/>
          <a:ln/>
        </p:spPr>
        <p:txBody>
          <a:bodyPr/>
          <a:lstStyle/>
          <a:p>
            <a:r>
              <a:rPr lang="en-US" dirty="0" smtClean="0">
                <a:latin typeface="Times New Roman"/>
              </a:rPr>
              <a:t>Select the Server Connection of the Interstage BPM server to deploy the Workflow application to.</a:t>
            </a:r>
          </a:p>
          <a:p>
            <a:endParaRPr lang="en-US" dirty="0" smtClean="0">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3000" y="684213"/>
            <a:ext cx="4572000" cy="3430587"/>
          </a:xfrm>
          <a:ln/>
        </p:spPr>
      </p:sp>
      <p:sp>
        <p:nvSpPr>
          <p:cNvPr id="53251" name="Rectangle 3"/>
          <p:cNvSpPr>
            <a:spLocks noGrp="1" noChangeArrowheads="1"/>
          </p:cNvSpPr>
          <p:nvPr>
            <p:ph type="body" idx="1"/>
          </p:nvPr>
        </p:nvSpPr>
        <p:spPr>
          <a:xfrm>
            <a:off x="686268" y="4344456"/>
            <a:ext cx="5485465" cy="4114566"/>
          </a:xfrm>
          <a:noFill/>
          <a:ln/>
        </p:spPr>
        <p:txBody>
          <a:bodyPr/>
          <a:lstStyle/>
          <a:p>
            <a:r>
              <a:rPr lang="en-US" dirty="0" smtClean="0">
                <a:latin typeface="Times New Roman"/>
              </a:rPr>
              <a:t>Create New Project</a:t>
            </a:r>
          </a:p>
          <a:p>
            <a:r>
              <a:rPr lang="en-US" dirty="0" smtClean="0">
                <a:latin typeface="Times New Roman"/>
              </a:rPr>
              <a:t>If the project already exists you can pick the project and update. The result is the Process Definitions are versioned allowing both the old and the new existing on the Server</a:t>
            </a:r>
          </a:p>
          <a:p>
            <a:r>
              <a:rPr lang="en-US" dirty="0" smtClean="0">
                <a:latin typeface="Times New Roman"/>
              </a:rPr>
              <a:t>It’s best to do a delete and do a create project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latin typeface="Times New Roman"/>
              </a:rPr>
              <a:t>Read slide</a:t>
            </a:r>
          </a:p>
        </p:txBody>
      </p:sp>
      <p:sp>
        <p:nvSpPr>
          <p:cNvPr id="52228" name="Slide Number Placeholder 3"/>
          <p:cNvSpPr>
            <a:spLocks noGrp="1"/>
          </p:cNvSpPr>
          <p:nvPr>
            <p:ph type="sldNum" sz="quarter" idx="5"/>
          </p:nvPr>
        </p:nvSpPr>
        <p:spPr>
          <a:noFill/>
        </p:spPr>
        <p:txBody>
          <a:bodyPr/>
          <a:lstStyle/>
          <a:p>
            <a:pPr defTabSz="912760"/>
            <a:fld id="{0C0FAA88-E19A-463C-B181-1B85EAF4DC11}" type="slidenum">
              <a:rPr lang="en-US" sz="1100" smtClean="0">
                <a:latin typeface="Times New Roman"/>
              </a:rPr>
              <a:pPr defTabSz="912760"/>
              <a:t>3</a:t>
            </a:fld>
            <a:endParaRPr lang="en-US" sz="1100" dirty="0" smtClean="0">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Times New Roman"/>
              </a:rPr>
              <a:t>Interstage BPM Console is used to administer the Interstage BPM server and for process users to interact with the running Business Processes. </a:t>
            </a:r>
          </a:p>
        </p:txBody>
      </p:sp>
      <p:sp>
        <p:nvSpPr>
          <p:cNvPr id="54276" name="Slide Number Placeholder 3"/>
          <p:cNvSpPr>
            <a:spLocks noGrp="1"/>
          </p:cNvSpPr>
          <p:nvPr>
            <p:ph type="sldNum" sz="quarter" idx="5"/>
          </p:nvPr>
        </p:nvSpPr>
        <p:spPr>
          <a:noFill/>
        </p:spPr>
        <p:txBody>
          <a:bodyPr/>
          <a:lstStyle/>
          <a:p>
            <a:fld id="{86798234-E860-43FE-8047-9F915EEF2439}" type="slidenum">
              <a:rPr lang="en-US" smtClean="0">
                <a:latin typeface="Times New Roman"/>
              </a:rPr>
              <a:pPr/>
              <a:t>30</a:t>
            </a:fld>
            <a:endParaRPr lang="en-US" dirty="0" smtClean="0">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latin typeface="Times New Roman"/>
              </a:rPr>
              <a:t>Select the Workflow Application you would like to view and work with.  We will select the example Loan Workflow Application “Loan_Business_Processes”</a:t>
            </a:r>
          </a:p>
        </p:txBody>
      </p:sp>
      <p:sp>
        <p:nvSpPr>
          <p:cNvPr id="55300" name="Slide Number Placeholder 3"/>
          <p:cNvSpPr>
            <a:spLocks noGrp="1"/>
          </p:cNvSpPr>
          <p:nvPr>
            <p:ph type="sldNum" sz="quarter" idx="5"/>
          </p:nvPr>
        </p:nvSpPr>
        <p:spPr>
          <a:noFill/>
        </p:spPr>
        <p:txBody>
          <a:bodyPr/>
          <a:lstStyle/>
          <a:p>
            <a:fld id="{4A7EE6A1-7D7C-4F2A-B400-CFC9C2B199D6}" type="slidenum">
              <a:rPr lang="en-US" smtClean="0">
                <a:latin typeface="Times New Roman"/>
              </a:rPr>
              <a:pPr/>
              <a:t>31</a:t>
            </a:fld>
            <a:endParaRPr lang="en-US" dirty="0" smtClean="0">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81D11EB-57FC-4D4E-8D93-78DE6AB6B9ED}" type="slidenum">
              <a:rPr lang="en-US" smtClean="0">
                <a:latin typeface="Times New Roman"/>
              </a:rPr>
              <a:pPr>
                <a:defRPr/>
              </a:pPr>
              <a:t>32</a:t>
            </a:fld>
            <a:endParaRPr lang="en-US" dirty="0">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dirty="0" smtClean="0">
                <a:latin typeface="Times New Roman"/>
              </a:rPr>
              <a:t>Prior to executing a Business Process ensure all roles exist on the server that were defined in the Business Process. Apply General Loan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latin typeface="Times New Roman"/>
              </a:rPr>
              <a:t>Navigate to the Groups Section located under the System Administration Tab and click “New Group”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dirty="0" smtClean="0">
                <a:latin typeface="Times New Roman"/>
              </a:rPr>
              <a:t>Enter Group Details, Name “Loan Agent” and an optional description.</a:t>
            </a:r>
          </a:p>
          <a:p>
            <a:r>
              <a:rPr lang="en-US" dirty="0" smtClean="0">
                <a:latin typeface="Times New Roman"/>
              </a:rPr>
              <a:t>Repeat for “Loan Officer” and “Customer Service”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dirty="0" smtClean="0">
                <a:latin typeface="Times New Roman"/>
              </a:rPr>
              <a:t>The Loan Agent, Loan Officer and Customer Service groups listed as Local Groups in Interstage BPM Server.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smtClean="0">
                <a:latin typeface="Times New Roman"/>
              </a:rPr>
              <a:t>Enter the User Id and Password. Password must be at least 8 chars and one numeric. The example we used “user1234” for all the user passwords.</a:t>
            </a:r>
          </a:p>
          <a:p>
            <a:r>
              <a:rPr lang="en-US" dirty="0" smtClean="0">
                <a:latin typeface="Times New Roman"/>
              </a:rPr>
              <a:t>When entering multiple users consecutively use the Save and Add Another Button.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dirty="0" smtClean="0">
                <a:latin typeface="Times New Roman"/>
              </a:rPr>
              <a:t>Users created and assigned to their respective roles to successfully execute the Loan Example Process Definition.</a:t>
            </a:r>
          </a:p>
          <a:p>
            <a:endParaRPr lang="en-US" dirty="0" smtClean="0">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smtClean="0">
                <a:latin typeface="Times New Roman"/>
              </a:rPr>
              <a:t>Some of the key data used in applying for a personal loan would be first and last name, address, loan amount, type of loan personal or business and reason.</a:t>
            </a:r>
          </a:p>
        </p:txBody>
      </p:sp>
      <p:sp>
        <p:nvSpPr>
          <p:cNvPr id="53252" name="Slide Number Placeholder 3"/>
          <p:cNvSpPr>
            <a:spLocks noGrp="1"/>
          </p:cNvSpPr>
          <p:nvPr>
            <p:ph type="sldNum" sz="quarter" idx="5"/>
          </p:nvPr>
        </p:nvSpPr>
        <p:spPr>
          <a:noFill/>
        </p:spPr>
        <p:txBody>
          <a:bodyPr/>
          <a:lstStyle/>
          <a:p>
            <a:pPr defTabSz="912760"/>
            <a:fld id="{A01B6AF7-BAD3-41B0-AD44-EF48A199CE66}" type="slidenum">
              <a:rPr lang="en-US" sz="1100" smtClean="0">
                <a:latin typeface="Times New Roman"/>
              </a:rPr>
              <a:pPr defTabSz="912760"/>
              <a:t>4</a:t>
            </a:fld>
            <a:endParaRPr lang="en-US" sz="1100" dirty="0" smtClean="0">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4213"/>
            <a:ext cx="4572000" cy="3430587"/>
          </a:xfrm>
          <a:ln w="12700"/>
        </p:spPr>
      </p:sp>
      <p:sp>
        <p:nvSpPr>
          <p:cNvPr id="63491" name="Notes Placeholder 2"/>
          <p:cNvSpPr>
            <a:spLocks noGrp="1"/>
          </p:cNvSpPr>
          <p:nvPr>
            <p:ph type="body" idx="1"/>
          </p:nvPr>
        </p:nvSpPr>
        <p:spPr>
          <a:xfrm>
            <a:off x="686268" y="4344456"/>
            <a:ext cx="5485465" cy="4114566"/>
          </a:xfrm>
          <a:noFill/>
          <a:ln/>
        </p:spPr>
        <p:txBody>
          <a:bodyPr/>
          <a:lstStyle/>
          <a:p>
            <a:r>
              <a:rPr lang="en-US" dirty="0" smtClean="0">
                <a:latin typeface="Times New Roman"/>
              </a:rPr>
              <a:t>Workflow Applications must be in a online state to execute the PD and in a offline state to update the PD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3000" y="684213"/>
            <a:ext cx="4572000" cy="3430587"/>
          </a:xfrm>
          <a:ln w="12700"/>
        </p:spPr>
      </p:sp>
      <p:sp>
        <p:nvSpPr>
          <p:cNvPr id="64515" name="Notes Placeholder 2"/>
          <p:cNvSpPr>
            <a:spLocks noGrp="1"/>
          </p:cNvSpPr>
          <p:nvPr>
            <p:ph type="body" idx="1"/>
          </p:nvPr>
        </p:nvSpPr>
        <p:spPr>
          <a:xfrm>
            <a:off x="686268" y="4344456"/>
            <a:ext cx="5485465" cy="4114566"/>
          </a:xfrm>
          <a:noFill/>
          <a:ln/>
        </p:spPr>
        <p:txBody>
          <a:bodyPr/>
          <a:lstStyle/>
          <a:p>
            <a:r>
              <a:rPr lang="en-US" dirty="0" smtClean="0">
                <a:latin typeface="Times New Roman"/>
              </a:rPr>
              <a:t>Workflow Applications must be in a online state to execute the PD and in a offline state to update the PD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684213"/>
            <a:ext cx="4572000" cy="3430587"/>
          </a:xfrm>
          <a:ln w="12700"/>
        </p:spPr>
      </p:sp>
      <p:sp>
        <p:nvSpPr>
          <p:cNvPr id="65539" name="Notes Placeholder 2"/>
          <p:cNvSpPr>
            <a:spLocks noGrp="1"/>
          </p:cNvSpPr>
          <p:nvPr>
            <p:ph type="body" idx="1"/>
          </p:nvPr>
        </p:nvSpPr>
        <p:spPr>
          <a:xfrm>
            <a:off x="686268" y="4344456"/>
            <a:ext cx="5485465" cy="4114566"/>
          </a:xfrm>
          <a:noFill/>
          <a:ln/>
        </p:spPr>
        <p:txBody>
          <a:bodyPr/>
          <a:lstStyle/>
          <a:p>
            <a:r>
              <a:rPr lang="en-US" dirty="0" smtClean="0">
                <a:latin typeface="Times New Roman"/>
              </a:rPr>
              <a:t>Select the Process Definitions Tab. View changes and shows all Business Process Definitions in Loan_Business_Processes Workflow application.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43000" y="684213"/>
            <a:ext cx="4572000" cy="3430587"/>
          </a:xfrm>
          <a:ln w="12700"/>
        </p:spPr>
      </p:sp>
      <p:sp>
        <p:nvSpPr>
          <p:cNvPr id="67587" name="Notes Placeholder 2"/>
          <p:cNvSpPr>
            <a:spLocks noGrp="1"/>
          </p:cNvSpPr>
          <p:nvPr>
            <p:ph type="body" idx="1"/>
          </p:nvPr>
        </p:nvSpPr>
        <p:spPr>
          <a:xfrm>
            <a:off x="686268" y="4344456"/>
            <a:ext cx="5485465" cy="4114566"/>
          </a:xfrm>
          <a:noFill/>
          <a:ln/>
        </p:spPr>
        <p:txBody>
          <a:bodyPr/>
          <a:lstStyle/>
          <a:p>
            <a:r>
              <a:rPr lang="en-US" dirty="0" smtClean="0">
                <a:latin typeface="Times New Roman"/>
              </a:rPr>
              <a:t>Start or execute the Apply General Loan Business Process by selecting the Process Definition from the list of Process Definitions. Right-click on the Process Definition to display the options menu. Select Instant Start from the menu.</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latin typeface="Times New Roman"/>
              </a:rPr>
              <a:t>Change to the My Process Tab where we can view the running business processes for the ibpm_server2 user. We can also see the Process Instance is running that we just created and started.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dirty="0" smtClean="0">
                <a:latin typeface="Times New Roman"/>
              </a:rPr>
              <a:t>Login as user1 password is “user1234”</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dirty="0" smtClean="0">
                <a:latin typeface="Times New Roman"/>
              </a:rPr>
              <a:t>Login as user1 who is also a member of the Loan Agent role will display all WorkItems, i.e. tasks assigned to this role.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latin typeface="Times New Roman"/>
              </a:rPr>
              <a:t>Change to the Details tab. The form section is the UI to the WorkItem and is where a Process User interacts with the Process workflow. As we can see the UDAs are displayed and can be modified by the Process User.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dirty="0" smtClean="0">
                <a:latin typeface="Times New Roman"/>
              </a:rPr>
              <a:t>Other sections within the Details tab include the Attachments where files are attached to the Workflow and are accessible by all users, Comments where comments can be added to the workflow also accessible by all users and the Make Choice Section which displays the choices a Process user can make in the workflow. To progress the workflow we will click the submit button to proceed to the next activity.</a:t>
            </a:r>
          </a:p>
          <a:p>
            <a:endParaRPr lang="en-US" dirty="0" smtClean="0">
              <a:latin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dirty="0" smtClean="0">
                <a:latin typeface="Times New Roman"/>
              </a:rPr>
              <a:t>The arrows used to defined the business process define the choices the process user can make in the process workflow.  The Review Loan activity has two arrows or paths the process workflow can take. The process user or more specific the Loan Officer decides to Approve or Reject the Loan App.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30300" y="673100"/>
            <a:ext cx="4598988" cy="3448050"/>
          </a:xfrm>
          <a:ln/>
        </p:spPr>
      </p:sp>
      <p:sp>
        <p:nvSpPr>
          <p:cNvPr id="76803" name="Rectangle 3"/>
          <p:cNvSpPr>
            <a:spLocks noGrp="1" noChangeArrowheads="1"/>
          </p:cNvSpPr>
          <p:nvPr>
            <p:ph type="body" idx="1"/>
          </p:nvPr>
        </p:nvSpPr>
        <p:spPr>
          <a:xfrm>
            <a:off x="914912" y="4347194"/>
            <a:ext cx="5028177" cy="4123097"/>
          </a:xfrm>
          <a:noFill/>
          <a:ln/>
        </p:spPr>
        <p:txBody>
          <a:bodyPr lIns="90508" tIns="45254" rIns="90508" bIns="45254"/>
          <a:lstStyle/>
          <a:p>
            <a:pPr eaLnBrk="1" hangingPunct="1"/>
            <a:r>
              <a:rPr lang="en-US" dirty="0" smtClean="0">
                <a:latin typeface="Times New Roman"/>
              </a:rPr>
              <a:t>The “Apply General Loan” Business Process uses three roles: Loan Agent, Loan Officer and Customer Service. These roles will need to be created in the Interstage BPM server. We will create them in the next presentation “Deploy Workflow Application”.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smtClean="0">
                <a:latin typeface="Times New Roman"/>
              </a:rPr>
              <a:t>Login as the Process Owner in this example the Process Owner is the ibpm_server2 user which is also in the admin Role. Navigate to the “Apply General Loan” Process Instance and view the progress of this Process Instance. As we can see the first activity has completed “Enter Loan App” and now the Process Instance is processing the Check Credit and Mail Information activities.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01700" y="731838"/>
            <a:ext cx="4994275" cy="3744912"/>
          </a:xfrm>
          <a:ln/>
        </p:spPr>
      </p:sp>
      <p:sp>
        <p:nvSpPr>
          <p:cNvPr id="63491" name="Rectangle 3"/>
          <p:cNvSpPr>
            <a:spLocks noGrp="1" noChangeArrowheads="1"/>
          </p:cNvSpPr>
          <p:nvPr>
            <p:ph type="body" idx="1"/>
          </p:nvPr>
        </p:nvSpPr>
        <p:spPr>
          <a:xfrm>
            <a:off x="906465" y="4721226"/>
            <a:ext cx="4981576" cy="4478338"/>
          </a:xfrm>
          <a:noFill/>
          <a:ln/>
        </p:spPr>
        <p:txBody>
          <a:bodyPr lIns="92815" tIns="46407" rIns="92815" bIns="46407"/>
          <a:lstStyle/>
          <a:p>
            <a:pPr eaLnBrk="1" hangingPunct="1"/>
            <a:r>
              <a:rPr lang="en-US" dirty="0" smtClean="0">
                <a:latin typeface="Times New Roman"/>
              </a:rPr>
              <a:t>These example Process Definition System Defined Attributes, from Interstage BPM, include:</a:t>
            </a:r>
          </a:p>
          <a:p>
            <a:pPr lvl="1"/>
            <a:r>
              <a:rPr lang="en-US" dirty="0" smtClean="0">
                <a:latin typeface="Times New Roman"/>
              </a:rPr>
              <a:t>Name</a:t>
            </a:r>
            <a:br>
              <a:rPr lang="en-US" dirty="0" smtClean="0">
                <a:latin typeface="Times New Roman"/>
              </a:rPr>
            </a:br>
            <a:r>
              <a:rPr lang="en-US" dirty="0" smtClean="0">
                <a:latin typeface="Times New Roman"/>
              </a:rPr>
              <a:t>- the unique name of the process definition;</a:t>
            </a:r>
          </a:p>
          <a:p>
            <a:pPr lvl="1"/>
            <a:r>
              <a:rPr lang="en-US" dirty="0" smtClean="0">
                <a:latin typeface="Times New Roman"/>
              </a:rPr>
              <a:t>Title</a:t>
            </a:r>
            <a:br>
              <a:rPr lang="en-US" dirty="0" smtClean="0">
                <a:latin typeface="Times New Roman"/>
              </a:rPr>
            </a:br>
            <a:r>
              <a:rPr lang="en-US" dirty="0" smtClean="0">
                <a:latin typeface="Times New Roman"/>
              </a:rPr>
              <a:t>- for example, Process Loan Application – Type 1;</a:t>
            </a:r>
          </a:p>
          <a:p>
            <a:pPr lvl="1"/>
            <a:r>
              <a:rPr lang="en-US" dirty="0" smtClean="0">
                <a:latin typeface="Times New Roman"/>
              </a:rPr>
              <a:t>Description</a:t>
            </a:r>
            <a:br>
              <a:rPr lang="en-US" dirty="0" smtClean="0">
                <a:latin typeface="Times New Roman"/>
              </a:rPr>
            </a:br>
            <a:r>
              <a:rPr lang="en-US" dirty="0" smtClean="0">
                <a:latin typeface="Times New Roman"/>
              </a:rPr>
              <a:t>- for example, This process handles the processing of housing loan applications for amounts up to half a million dollars;</a:t>
            </a:r>
          </a:p>
          <a:p>
            <a:pPr lvl="1"/>
            <a:r>
              <a:rPr lang="en-US" dirty="0" smtClean="0">
                <a:latin typeface="Times New Roman"/>
              </a:rPr>
              <a:t>Process owners</a:t>
            </a:r>
            <a:br>
              <a:rPr lang="en-US" dirty="0" smtClean="0">
                <a:latin typeface="Times New Roman"/>
              </a:rPr>
            </a:br>
            <a:r>
              <a:rPr lang="en-US" dirty="0" smtClean="0">
                <a:latin typeface="Times New Roman"/>
              </a:rPr>
              <a:t>- the people responsible for monitoring this process;</a:t>
            </a:r>
          </a:p>
          <a:p>
            <a:pPr lvl="1"/>
            <a:r>
              <a:rPr lang="en-US" dirty="0" smtClean="0">
                <a:latin typeface="Times New Roman"/>
              </a:rPr>
              <a:t>Version</a:t>
            </a:r>
            <a:br>
              <a:rPr lang="en-US" dirty="0" smtClean="0">
                <a:latin typeface="Times New Roman"/>
              </a:rPr>
            </a:br>
            <a:r>
              <a:rPr lang="en-US" dirty="0" smtClean="0">
                <a:latin typeface="Times New Roman"/>
              </a:rPr>
              <a:t>- the version this definition;</a:t>
            </a:r>
          </a:p>
          <a:p>
            <a:pPr lvl="1"/>
            <a:r>
              <a:rPr lang="en-US" dirty="0" smtClean="0">
                <a:latin typeface="Times New Roman"/>
              </a:rPr>
              <a:t>State</a:t>
            </a:r>
            <a:br>
              <a:rPr lang="en-US" dirty="0" smtClean="0">
                <a:latin typeface="Times New Roman"/>
              </a:rPr>
            </a:br>
            <a:r>
              <a:rPr lang="en-US" dirty="0" smtClean="0">
                <a:latin typeface="Times New Roman"/>
              </a:rPr>
              <a:t>- the definitions state in its lifecycle, for example: draft, published, etc.</a:t>
            </a:r>
          </a:p>
          <a:p>
            <a:pPr eaLnBrk="1" hangingPunct="1"/>
            <a:endParaRPr lang="en-US" dirty="0" smtClean="0">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14400" y="744538"/>
            <a:ext cx="4964113" cy="3722687"/>
          </a:xfrm>
          <a:ln/>
        </p:spPr>
      </p:sp>
      <p:sp>
        <p:nvSpPr>
          <p:cNvPr id="64515" name="Rectangle 3"/>
          <p:cNvSpPr>
            <a:spLocks noGrp="1" noChangeArrowheads="1"/>
          </p:cNvSpPr>
          <p:nvPr>
            <p:ph type="body" idx="1"/>
          </p:nvPr>
        </p:nvSpPr>
        <p:spPr>
          <a:xfrm>
            <a:off x="679450" y="4716464"/>
            <a:ext cx="5435600" cy="4470400"/>
          </a:xfrm>
          <a:noFill/>
          <a:ln/>
        </p:spPr>
        <p:txBody>
          <a:bodyPr lIns="92176" tIns="46086" rIns="92176" bIns="46086"/>
          <a:lstStyle/>
          <a:p>
            <a:r>
              <a:rPr lang="en-US" dirty="0" smtClean="0">
                <a:latin typeface="Times New Roman"/>
              </a:rPr>
              <a:t>Most BPMS support versioning but there is no standard as to how to number the versions.</a:t>
            </a:r>
          </a:p>
          <a:p>
            <a:endParaRPr lang="en-US" dirty="0" smtClean="0">
              <a:latin typeface="Times New Roman"/>
            </a:endParaRPr>
          </a:p>
          <a:p>
            <a:r>
              <a:rPr lang="en-US" dirty="0" smtClean="0">
                <a:latin typeface="Times New Roman"/>
              </a:rPr>
              <a:t>This example comes from Interstage BPM.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14400" y="744538"/>
            <a:ext cx="4964113" cy="3724275"/>
          </a:xfrm>
          <a:ln/>
        </p:spPr>
      </p:sp>
      <p:sp>
        <p:nvSpPr>
          <p:cNvPr id="65539" name="Rectangle 3"/>
          <p:cNvSpPr>
            <a:spLocks noGrp="1" noChangeArrowheads="1"/>
          </p:cNvSpPr>
          <p:nvPr>
            <p:ph type="body" idx="1"/>
          </p:nvPr>
        </p:nvSpPr>
        <p:spPr>
          <a:xfrm>
            <a:off x="679450" y="4716464"/>
            <a:ext cx="5435600" cy="4470400"/>
          </a:xfrm>
          <a:noFill/>
          <a:ln/>
        </p:spPr>
        <p:txBody>
          <a:bodyPr lIns="92176" tIns="46086" rIns="92176" bIns="46086"/>
          <a:lstStyle/>
          <a:p>
            <a:r>
              <a:rPr lang="en-US" dirty="0" smtClean="0">
                <a:latin typeface="Times New Roman"/>
              </a:rPr>
              <a:t>This display is from the Interstage BPM Console.</a:t>
            </a:r>
          </a:p>
          <a:p>
            <a:endParaRPr lang="en-US" dirty="0" smtClean="0">
              <a:latin typeface="Times New Roman"/>
            </a:endParaRPr>
          </a:p>
          <a:p>
            <a:r>
              <a:rPr lang="en-US" dirty="0" smtClean="0">
                <a:latin typeface="Times New Roman"/>
              </a:rPr>
              <a:t>It shows a number of Process Definitions along with their version and state.</a:t>
            </a:r>
          </a:p>
          <a:p>
            <a:endParaRPr lang="en-US" dirty="0" smtClean="0">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30300" y="673100"/>
            <a:ext cx="4598988" cy="3449638"/>
          </a:xfrm>
          <a:prstGeom prst="rect">
            <a:avLst/>
          </a:prstGeom>
          <a:noFill/>
          <a:ln>
            <a:solidFill>
              <a:srgbClr val="000000"/>
            </a:solidFill>
            <a:miter lim="800000"/>
            <a:headEnd/>
            <a:tailEnd/>
          </a:ln>
        </p:spPr>
      </p:sp>
      <p:sp>
        <p:nvSpPr>
          <p:cNvPr id="109571" name="Rectangle 3"/>
          <p:cNvSpPr>
            <a:spLocks noGrp="1" noChangeArrowheads="1"/>
          </p:cNvSpPr>
          <p:nvPr>
            <p:ph type="body" idx="1"/>
          </p:nvPr>
        </p:nvSpPr>
        <p:spPr bwMode="auto">
          <a:xfrm>
            <a:off x="915055" y="4347532"/>
            <a:ext cx="5027893" cy="4122330"/>
          </a:xfrm>
          <a:noFill/>
        </p:spPr>
        <p:txBody>
          <a:bodyPr wrap="square" lIns="92060" tIns="46031" rIns="92060" bIns="46031" numCol="1" anchor="t" anchorCtr="0" compatLnSpc="1">
            <a:prstTxWarp prst="textNoShape">
              <a:avLst/>
            </a:prstTxWarp>
            <a:normAutofit/>
          </a:bodyPr>
          <a:lstStyle/>
          <a:p>
            <a:r>
              <a:rPr lang="en-US" dirty="0" smtClean="0">
                <a:latin typeface="Times New Roman"/>
              </a:rPr>
              <a:t>A Process Instance transitions through many states during it’s life cycle. These states are:</a:t>
            </a:r>
          </a:p>
          <a:p>
            <a:pPr lvl="1"/>
            <a:r>
              <a:rPr lang="en-US" dirty="0" smtClean="0">
                <a:latin typeface="Times New Roman"/>
              </a:rPr>
              <a:t>Initial</a:t>
            </a:r>
          </a:p>
          <a:p>
            <a:pPr lvl="2"/>
            <a:r>
              <a:rPr lang="en-US" dirty="0" smtClean="0">
                <a:latin typeface="Times New Roman"/>
              </a:rPr>
              <a:t>When a process instance is created, it is in “Initial” state until it is started.</a:t>
            </a:r>
          </a:p>
          <a:p>
            <a:pPr lvl="1"/>
            <a:r>
              <a:rPr lang="en-US" dirty="0" smtClean="0">
                <a:latin typeface="Times New Roman"/>
              </a:rPr>
              <a:t>Running</a:t>
            </a:r>
          </a:p>
          <a:p>
            <a:pPr lvl="2"/>
            <a:r>
              <a:rPr lang="en-US" dirty="0" smtClean="0">
                <a:latin typeface="Times New Roman"/>
              </a:rPr>
              <a:t>When a process instance is started, it transitions to “Running” state until it is completed or suspended.</a:t>
            </a:r>
          </a:p>
          <a:p>
            <a:pPr lvl="1"/>
            <a:r>
              <a:rPr lang="en-US" dirty="0" smtClean="0">
                <a:latin typeface="Times New Roman"/>
              </a:rPr>
              <a:t>Completed</a:t>
            </a:r>
          </a:p>
          <a:p>
            <a:pPr lvl="2"/>
            <a:r>
              <a:rPr lang="en-US" dirty="0" smtClean="0">
                <a:latin typeface="Times New Roman"/>
              </a:rPr>
              <a:t>When a process instance normally exits, it reaches “Completed” state.</a:t>
            </a:r>
          </a:p>
          <a:p>
            <a:pPr indent="-359944" eaLnBrk="1" hangingPunct="1"/>
            <a:endParaRPr lang="en-US" dirty="0" smtClean="0">
              <a:latin typeface="Times New Roman"/>
            </a:endParaRPr>
          </a:p>
          <a:p>
            <a:pPr eaLnBrk="1" hangingPunct="1"/>
            <a:endParaRPr lang="en-US" dirty="0" smtClean="0">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28713" y="671513"/>
            <a:ext cx="4602162" cy="3451225"/>
          </a:xfrm>
          <a:prstGeom prst="rect">
            <a:avLst/>
          </a:prstGeom>
          <a:noFill/>
          <a:ln>
            <a:solidFill>
              <a:srgbClr val="000000"/>
            </a:solidFill>
            <a:miter lim="800000"/>
            <a:headEnd/>
            <a:tailEnd/>
          </a:ln>
        </p:spPr>
      </p:sp>
      <p:sp>
        <p:nvSpPr>
          <p:cNvPr id="109571" name="Rectangle 3"/>
          <p:cNvSpPr>
            <a:spLocks noGrp="1" noChangeArrowheads="1"/>
          </p:cNvSpPr>
          <p:nvPr>
            <p:ph type="body" idx="1"/>
          </p:nvPr>
        </p:nvSpPr>
        <p:spPr bwMode="auto">
          <a:xfrm>
            <a:off x="915055" y="4347532"/>
            <a:ext cx="5027893" cy="4122330"/>
          </a:xfrm>
          <a:noFill/>
        </p:spPr>
        <p:txBody>
          <a:bodyPr wrap="square" lIns="92060" tIns="46031" rIns="92060" bIns="46031" numCol="1" anchor="t" anchorCtr="0" compatLnSpc="1">
            <a:prstTxWarp prst="textNoShape">
              <a:avLst/>
            </a:prstTxWarp>
            <a:normAutofit/>
          </a:bodyPr>
          <a:lstStyle/>
          <a:p>
            <a:pPr lvl="1"/>
            <a:r>
              <a:rPr lang="en-US" dirty="0" smtClean="0">
                <a:latin typeface="Times New Roman"/>
              </a:rPr>
              <a:t>Suspended</a:t>
            </a:r>
          </a:p>
          <a:p>
            <a:pPr lvl="2"/>
            <a:r>
              <a:rPr lang="en-US" dirty="0" smtClean="0">
                <a:latin typeface="Times New Roman"/>
              </a:rPr>
              <a:t>Process instance can be suspended during the course of execution.</a:t>
            </a:r>
          </a:p>
          <a:p>
            <a:pPr lvl="2"/>
            <a:r>
              <a:rPr lang="en-US" dirty="0" smtClean="0">
                <a:latin typeface="Times New Roman"/>
              </a:rPr>
              <a:t>Suspending a process instance temporarily removes it from the running state.</a:t>
            </a:r>
          </a:p>
          <a:p>
            <a:pPr lvl="2"/>
            <a:r>
              <a:rPr lang="en-US" dirty="0" smtClean="0">
                <a:latin typeface="Times New Roman"/>
              </a:rPr>
              <a:t>If this process instance has any work items or running sub-processes, they are also put in the suspended state</a:t>
            </a:r>
          </a:p>
          <a:p>
            <a:pPr lvl="2"/>
            <a:r>
              <a:rPr lang="en-US" dirty="0" smtClean="0">
                <a:latin typeface="Times New Roman"/>
              </a:rPr>
              <a:t>a suspended process instance cannot be modified.</a:t>
            </a:r>
          </a:p>
          <a:p>
            <a:pPr lvl="2"/>
            <a:r>
              <a:rPr lang="en-US" dirty="0" smtClean="0">
                <a:latin typeface="Times New Roman"/>
              </a:rPr>
              <a:t>A suspended process instance is, however, not in a completed state. </a:t>
            </a:r>
          </a:p>
          <a:p>
            <a:pPr lvl="2"/>
            <a:r>
              <a:rPr lang="en-US" dirty="0" smtClean="0">
                <a:latin typeface="Times New Roman"/>
              </a:rPr>
              <a:t>The process definition from which a suspended process instance was created, also cannot be modified.</a:t>
            </a:r>
          </a:p>
          <a:p>
            <a:pPr lvl="2"/>
            <a:r>
              <a:rPr lang="en-US" dirty="0" smtClean="0">
                <a:latin typeface="Times New Roman"/>
              </a:rPr>
              <a:t>Suspended process instance cannot be reassigned.</a:t>
            </a:r>
          </a:p>
          <a:p>
            <a:pPr lvl="2"/>
            <a:r>
              <a:rPr lang="en-US" dirty="0" smtClean="0">
                <a:latin typeface="Times New Roman"/>
              </a:rPr>
              <a:t>Resuming a suspended process instance activates it (puts it back in “Running” state) along with any work items or sub processes it has.</a:t>
            </a:r>
          </a:p>
          <a:p>
            <a:pPr indent="-359944" eaLnBrk="1" hangingPunct="1">
              <a:buFont typeface="Courier New" pitchFamily="49" charset="0"/>
              <a:buChar char="o"/>
            </a:pPr>
            <a:endParaRPr lang="en-US" dirty="0" smtClean="0">
              <a:latin typeface="Times New Roman"/>
            </a:endParaRPr>
          </a:p>
          <a:p>
            <a:pPr eaLnBrk="1" hangingPunct="1"/>
            <a:endParaRPr lang="en-US" dirty="0" smtClean="0">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00113" y="731838"/>
            <a:ext cx="4994275" cy="3744912"/>
          </a:xfrm>
          <a:ln/>
        </p:spPr>
      </p:sp>
      <p:sp>
        <p:nvSpPr>
          <p:cNvPr id="73731" name="Rectangle 3"/>
          <p:cNvSpPr>
            <a:spLocks noGrp="1" noChangeArrowheads="1"/>
          </p:cNvSpPr>
          <p:nvPr>
            <p:ph type="body" idx="1"/>
          </p:nvPr>
        </p:nvSpPr>
        <p:spPr>
          <a:xfrm>
            <a:off x="906463" y="4721226"/>
            <a:ext cx="4981575" cy="4478338"/>
          </a:xfrm>
          <a:noFill/>
          <a:ln/>
        </p:spPr>
        <p:txBody>
          <a:bodyPr lIns="92826" tIns="46414" rIns="92826" bIns="46414"/>
          <a:lstStyle/>
          <a:p>
            <a:pPr eaLnBrk="1" hangingPunct="1"/>
            <a:r>
              <a:rPr lang="en-US" dirty="0" smtClean="0">
                <a:latin typeface="Times New Roman"/>
              </a:rPr>
              <a:t>Roles are usually groups of users who have specific and similar attributes, qualifications or authority, for example:</a:t>
            </a:r>
          </a:p>
          <a:p>
            <a:pPr lvl="1" eaLnBrk="1" hangingPunct="1"/>
            <a:r>
              <a:rPr lang="en-US" dirty="0" smtClean="0">
                <a:latin typeface="Times New Roman"/>
              </a:rPr>
              <a:t>managers;</a:t>
            </a:r>
          </a:p>
          <a:p>
            <a:pPr lvl="1" eaLnBrk="1" hangingPunct="1"/>
            <a:r>
              <a:rPr lang="en-US" dirty="0" smtClean="0">
                <a:latin typeface="Times New Roman"/>
              </a:rPr>
              <a:t>accountants;</a:t>
            </a:r>
          </a:p>
          <a:p>
            <a:pPr lvl="1" eaLnBrk="1" hangingPunct="1"/>
            <a:r>
              <a:rPr lang="en-US" dirty="0" smtClean="0">
                <a:latin typeface="Times New Roman"/>
              </a:rPr>
              <a:t>supervisors;</a:t>
            </a:r>
          </a:p>
          <a:p>
            <a:pPr lvl="1" eaLnBrk="1" hangingPunct="1"/>
            <a:r>
              <a:rPr lang="en-US" dirty="0" smtClean="0">
                <a:latin typeface="Times New Roman"/>
              </a:rPr>
              <a:t>customer service representatives;</a:t>
            </a:r>
          </a:p>
          <a:p>
            <a:pPr lvl="1" eaLnBrk="1" hangingPunct="1"/>
            <a:r>
              <a:rPr lang="en-US" dirty="0" smtClean="0">
                <a:latin typeface="Times New Roman"/>
              </a:rPr>
              <a:t>etc.</a:t>
            </a:r>
          </a:p>
          <a:p>
            <a:pPr eaLnBrk="1" hangingPunct="1">
              <a:buFontTx/>
              <a:buChar char="•"/>
            </a:pPr>
            <a:endParaRPr lang="en-US" dirty="0" smtClean="0">
              <a:latin typeface="Times New Roman"/>
            </a:endParaRPr>
          </a:p>
          <a:p>
            <a:pPr eaLnBrk="1" hangingPunct="1"/>
            <a:r>
              <a:rPr lang="en-US" dirty="0" smtClean="0">
                <a:latin typeface="Times New Roman"/>
              </a:rPr>
              <a:t>Each Activity Node in a Process Definition is assigned to a set of users and/ or roles.</a:t>
            </a:r>
          </a:p>
          <a:p>
            <a:pPr eaLnBrk="1" hangingPunct="1"/>
            <a:endParaRPr lang="en-US" dirty="0" smtClean="0">
              <a:latin typeface="Times New Roman"/>
            </a:endParaRPr>
          </a:p>
          <a:p>
            <a:pPr eaLnBrk="1" hangingPunct="1"/>
            <a:r>
              <a:rPr lang="en-US" dirty="0" smtClean="0">
                <a:latin typeface="Times New Roman"/>
              </a:rPr>
              <a:t>At run-time groups resolve to sets of users (the members of that role).</a:t>
            </a:r>
          </a:p>
          <a:p>
            <a:pPr eaLnBrk="1" hangingPunct="1"/>
            <a:endParaRPr lang="en-US" dirty="0" smtClean="0">
              <a:latin typeface="Times New Roman"/>
            </a:endParaRPr>
          </a:p>
          <a:p>
            <a:pPr eaLnBrk="1" hangingPunct="1"/>
            <a:r>
              <a:rPr lang="en-US" dirty="0" smtClean="0">
                <a:latin typeface="Times New Roman"/>
              </a:rPr>
              <a:t>A Work Item is created when the Process Instance reaches a User Activity node. The Work Item can be one where:</a:t>
            </a:r>
          </a:p>
          <a:p>
            <a:pPr lvl="1" eaLnBrk="1" hangingPunct="1"/>
            <a:r>
              <a:rPr lang="en-US" dirty="0" smtClean="0">
                <a:latin typeface="Times New Roman"/>
              </a:rPr>
              <a:t>each assigned user receives their own copy; or</a:t>
            </a:r>
          </a:p>
          <a:p>
            <a:pPr lvl="1" eaLnBrk="1" hangingPunct="1"/>
            <a:r>
              <a:rPr lang="en-US" dirty="0" smtClean="0">
                <a:latin typeface="Times New Roman"/>
              </a:rPr>
              <a:t>the set of assigned users shares a single copy (Group Work Item).</a:t>
            </a:r>
          </a:p>
          <a:p>
            <a:pPr eaLnBrk="1" hangingPunct="1"/>
            <a:endParaRPr lang="en-US" dirty="0" smtClean="0">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01700" y="731838"/>
            <a:ext cx="4992688" cy="3744912"/>
          </a:xfrm>
          <a:ln/>
        </p:spPr>
      </p:sp>
      <p:sp>
        <p:nvSpPr>
          <p:cNvPr id="74755" name="Rectangle 3"/>
          <p:cNvSpPr>
            <a:spLocks noGrp="1" noChangeArrowheads="1"/>
          </p:cNvSpPr>
          <p:nvPr>
            <p:ph type="body" idx="1"/>
          </p:nvPr>
        </p:nvSpPr>
        <p:spPr>
          <a:xfrm>
            <a:off x="906463" y="4721226"/>
            <a:ext cx="4981575" cy="4478338"/>
          </a:xfrm>
          <a:noFill/>
          <a:ln/>
        </p:spPr>
        <p:txBody>
          <a:bodyPr lIns="92826" tIns="46414" rIns="92826" bIns="46414"/>
          <a:lstStyle/>
          <a:p>
            <a:pPr eaLnBrk="1" hangingPunct="1"/>
            <a:r>
              <a:rPr lang="en-US" dirty="0" smtClean="0">
                <a:latin typeface="Times New Roman"/>
              </a:rPr>
              <a:t>Multiple users assigned to a role and the BPMS would retrieve a list of users for that role and assign them Work items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900113" y="731838"/>
            <a:ext cx="4994275" cy="3744912"/>
          </a:xfrm>
          <a:ln/>
        </p:spPr>
      </p:sp>
      <p:sp>
        <p:nvSpPr>
          <p:cNvPr id="75779" name="Rectangle 3"/>
          <p:cNvSpPr>
            <a:spLocks noGrp="1" noChangeArrowheads="1"/>
          </p:cNvSpPr>
          <p:nvPr>
            <p:ph type="body" idx="1"/>
          </p:nvPr>
        </p:nvSpPr>
        <p:spPr>
          <a:xfrm>
            <a:off x="906463" y="4721226"/>
            <a:ext cx="4981575" cy="4478338"/>
          </a:xfrm>
          <a:noFill/>
          <a:ln/>
        </p:spPr>
        <p:txBody>
          <a:bodyPr lIns="92826" tIns="46414" rIns="92826" bIns="46414"/>
          <a:lstStyle/>
          <a:p>
            <a:pPr marL="0" lvl="1" eaLnBrk="1" hangingPunct="1"/>
            <a:r>
              <a:rPr lang="en-US" dirty="0" smtClean="0">
                <a:latin typeface="Times New Roman"/>
              </a:rPr>
              <a:t>A Process Instance starts and reaches the “Approve/ Reject Manager” activity.</a:t>
            </a:r>
          </a:p>
          <a:p>
            <a:pPr marL="0" lvl="1" eaLnBrk="1" hangingPunct="1"/>
            <a:endParaRPr lang="en-US" dirty="0" smtClean="0">
              <a:latin typeface="Times New Roman"/>
            </a:endParaRPr>
          </a:p>
          <a:p>
            <a:pPr marL="0" lvl="1" eaLnBrk="1" hangingPunct="1"/>
            <a:r>
              <a:rPr lang="en-US" dirty="0" smtClean="0">
                <a:latin typeface="Times New Roman"/>
              </a:rPr>
              <a:t>Work Items are created for each user belonging to that group. &lt;c&gt;</a:t>
            </a:r>
          </a:p>
          <a:p>
            <a:pPr marL="0" lvl="1" eaLnBrk="1" hangingPunct="1"/>
            <a:endParaRPr lang="en-US" dirty="0" smtClean="0">
              <a:latin typeface="Times New Roman"/>
            </a:endParaRPr>
          </a:p>
          <a:p>
            <a:pPr marL="0" lvl="1" eaLnBrk="1" hangingPunct="1"/>
            <a:r>
              <a:rPr lang="en-US" dirty="0" smtClean="0">
                <a:latin typeface="Times New Roman"/>
              </a:rPr>
              <a:t>Any of those users may take responsibility for the Work Item by accepting it. &lt;c&gt;</a:t>
            </a:r>
          </a:p>
          <a:p>
            <a:pPr marL="0" lvl="1" eaLnBrk="1" hangingPunct="1"/>
            <a:r>
              <a:rPr lang="en-US" dirty="0" smtClean="0">
                <a:latin typeface="Times New Roman"/>
              </a:rPr>
              <a:t>At this time the other uses will see the Work Item status change to Inactive.</a:t>
            </a:r>
          </a:p>
          <a:p>
            <a:pPr marL="0" lvl="1" eaLnBrk="1" hangingPunct="1"/>
            <a:endParaRPr lang="en-US" dirty="0" smtClean="0">
              <a:latin typeface="Times New Roman"/>
            </a:endParaRPr>
          </a:p>
          <a:p>
            <a:pPr marL="0" lvl="1" eaLnBrk="1" hangingPunct="1"/>
            <a:r>
              <a:rPr lang="en-US" dirty="0" smtClean="0">
                <a:latin typeface="Times New Roman"/>
              </a:rPr>
              <a:t>Once the user completes the Work Item it will disappear from all users lists of Work Items.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ln/>
        </p:spPr>
      </p:sp>
      <p:sp>
        <p:nvSpPr>
          <p:cNvPr id="72707" name="Rectangle 3"/>
          <p:cNvSpPr>
            <a:spLocks noGrp="1" noChangeArrowheads="1"/>
          </p:cNvSpPr>
          <p:nvPr>
            <p:ph type="body" idx="1"/>
          </p:nvPr>
        </p:nvSpPr>
        <p:spPr>
          <a:noFill/>
          <a:ln/>
        </p:spPr>
        <p:txBody>
          <a:bodyPr/>
          <a:lstStyle/>
          <a:p>
            <a:r>
              <a:rPr lang="en-US" dirty="0" smtClean="0">
                <a:latin typeface="Times New Roman"/>
              </a:rPr>
              <a:t>A user of a role has the option of deciding to Accept, Reassign or decline a WorkItem.  Interstage BPM Console displays a multi-tab window for a WorkItem. The Summery tab is displayed by default and shows a summary of the WorkItem.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Times New Roman"/>
              </a:rPr>
              <a:t>Loan Application Business Process brain stormed on notebook paper.</a:t>
            </a:r>
          </a:p>
        </p:txBody>
      </p:sp>
      <p:sp>
        <p:nvSpPr>
          <p:cNvPr id="54276" name="Slide Number Placeholder 3"/>
          <p:cNvSpPr>
            <a:spLocks noGrp="1"/>
          </p:cNvSpPr>
          <p:nvPr>
            <p:ph type="sldNum" sz="quarter" idx="5"/>
          </p:nvPr>
        </p:nvSpPr>
        <p:spPr>
          <a:noFill/>
        </p:spPr>
        <p:txBody>
          <a:bodyPr/>
          <a:lstStyle/>
          <a:p>
            <a:pPr defTabSz="912760"/>
            <a:fld id="{14300897-D51A-43C9-818C-061DCB06C3A8}" type="slidenum">
              <a:rPr lang="en-US" sz="1100" smtClean="0">
                <a:latin typeface="Times New Roman"/>
              </a:rPr>
              <a:pPr defTabSz="912760"/>
              <a:t>6</a:t>
            </a:fld>
            <a:endParaRPr lang="en-US" sz="1100" dirty="0" smtClean="0">
              <a:latin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a:xfrm>
            <a:off x="686269" y="4344458"/>
            <a:ext cx="5485465" cy="4113002"/>
          </a:xfrm>
          <a:noFill/>
          <a:ln/>
        </p:spPr>
        <p:txBody>
          <a:bodyPr/>
          <a:lstStyle/>
          <a:p>
            <a:pPr eaLnBrk="1" hangingPunct="1"/>
            <a:r>
              <a:rPr lang="en-US" dirty="0" smtClean="0">
                <a:latin typeface="Times New Roman"/>
              </a:rPr>
              <a:t>Process users have the following options when interacting with a Process Workflow: Choice, perform work and choice which step in the workflow to execute next, Save – save work, Accept WorkItem, Reassign WorkItem to another role or decline the WorkItem.</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latin typeface="Times New Roman"/>
              </a:rPr>
              <a:t>Reassign</a:t>
            </a:r>
            <a:r>
              <a:rPr lang="en-US" baseline="0" dirty="0" smtClean="0">
                <a:latin typeface="Times New Roman"/>
              </a:rPr>
              <a:t> task to a different Role by clicking the Reassign button.</a:t>
            </a:r>
            <a:endParaRPr lang="en-US" dirty="0">
              <a:latin typeface="Times New Roman"/>
            </a:endParaRPr>
          </a:p>
        </p:txBody>
      </p:sp>
      <p:sp>
        <p:nvSpPr>
          <p:cNvPr id="4" name="Slide Number Placeholder 3"/>
          <p:cNvSpPr>
            <a:spLocks noGrp="1"/>
          </p:cNvSpPr>
          <p:nvPr>
            <p:ph type="sldNum" sz="quarter" idx="10"/>
          </p:nvPr>
        </p:nvSpPr>
        <p:spPr/>
        <p:txBody>
          <a:bodyPr/>
          <a:lstStyle/>
          <a:p>
            <a:pPr>
              <a:defRPr/>
            </a:pPr>
            <a:fld id="{C81D11EB-57FC-4D4E-8D93-78DE6AB6B9ED}" type="slidenum">
              <a:rPr lang="en-US" smtClean="0">
                <a:latin typeface="Times New Roman"/>
              </a:rPr>
              <a:pPr>
                <a:defRPr/>
              </a:pPr>
              <a:t>61</a:t>
            </a:fld>
            <a:endParaRPr lang="en-US" dirty="0">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latin typeface="Times New Roman"/>
              </a:rPr>
              <a:t>Reassign the</a:t>
            </a:r>
            <a:r>
              <a:rPr lang="en-US" baseline="0" dirty="0" smtClean="0">
                <a:latin typeface="Times New Roman"/>
              </a:rPr>
              <a:t> Task to all the users in the group or select user(s) to assign task to.</a:t>
            </a:r>
            <a:endParaRPr lang="en-US" dirty="0">
              <a:latin typeface="Times New Roman"/>
            </a:endParaRPr>
          </a:p>
        </p:txBody>
      </p:sp>
      <p:sp>
        <p:nvSpPr>
          <p:cNvPr id="4" name="Slide Number Placeholder 3"/>
          <p:cNvSpPr>
            <a:spLocks noGrp="1"/>
          </p:cNvSpPr>
          <p:nvPr>
            <p:ph type="sldNum" sz="quarter" idx="10"/>
          </p:nvPr>
        </p:nvSpPr>
        <p:spPr/>
        <p:txBody>
          <a:bodyPr/>
          <a:lstStyle/>
          <a:p>
            <a:pPr>
              <a:defRPr/>
            </a:pPr>
            <a:fld id="{C81D11EB-57FC-4D4E-8D93-78DE6AB6B9ED}" type="slidenum">
              <a:rPr lang="en-US" smtClean="0">
                <a:latin typeface="Times New Roman"/>
              </a:rPr>
              <a:pPr>
                <a:defRPr/>
              </a:pPr>
              <a:t>62</a:t>
            </a:fld>
            <a:endParaRPr lang="en-US" dirty="0">
              <a:latin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3000" y="685800"/>
            <a:ext cx="4572000" cy="3429000"/>
          </a:xfrm>
          <a:ln/>
        </p:spPr>
      </p:sp>
      <p:sp>
        <p:nvSpPr>
          <p:cNvPr id="74755" name="Rectangle 3"/>
          <p:cNvSpPr>
            <a:spLocks noGrp="1" noChangeArrowheads="1"/>
          </p:cNvSpPr>
          <p:nvPr>
            <p:ph type="body" idx="1"/>
          </p:nvPr>
        </p:nvSpPr>
        <p:spPr>
          <a:xfrm>
            <a:off x="686269" y="4344458"/>
            <a:ext cx="5485465" cy="4113002"/>
          </a:xfrm>
          <a:noFill/>
          <a:ln/>
        </p:spPr>
        <p:txBody>
          <a:bodyPr/>
          <a:lstStyle/>
          <a:p>
            <a:pPr eaLnBrk="1" hangingPunct="1"/>
            <a:r>
              <a:rPr lang="en-US" dirty="0" smtClean="0">
                <a:latin typeface="Times New Roman"/>
              </a:rPr>
              <a:t>A WorkItem is created for each member in a Role when the activity is activated.</a:t>
            </a:r>
          </a:p>
          <a:p>
            <a:pPr eaLnBrk="1" hangingPunct="1"/>
            <a:r>
              <a:rPr lang="en-US" dirty="0" smtClean="0">
                <a:latin typeface="Times New Roman"/>
              </a:rPr>
              <a:t>Interstage BPM has the following states associated with a WorkItem, active, read, accepted, declined, inactive and completed.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12760"/>
            <a:fld id="{E8F69F7A-57B7-4465-8AED-74610F886249}" type="slidenum">
              <a:rPr lang="en-US" sz="1100" smtClean="0">
                <a:latin typeface="Times New Roman"/>
              </a:rPr>
              <a:pPr defTabSz="912760"/>
              <a:t>64</a:t>
            </a:fld>
            <a:endParaRPr lang="en-US" sz="1100" dirty="0" smtClean="0">
              <a:latin typeface="Times New Roman"/>
            </a:endParaRPr>
          </a:p>
        </p:txBody>
      </p:sp>
      <p:sp>
        <p:nvSpPr>
          <p:cNvPr id="82947" name="Rectangle 2"/>
          <p:cNvSpPr>
            <a:spLocks noGrp="1" noRot="1" noChangeAspect="1" noChangeArrowheads="1" noTextEdit="1"/>
          </p:cNvSpPr>
          <p:nvPr>
            <p:ph type="sldImg"/>
          </p:nvPr>
        </p:nvSpPr>
        <p:spPr>
          <a:xfrm>
            <a:off x="1143000" y="685800"/>
            <a:ext cx="4573588" cy="3429000"/>
          </a:xfrm>
          <a:ln/>
        </p:spPr>
      </p:sp>
      <p:sp>
        <p:nvSpPr>
          <p:cNvPr id="82948" name="Rectangle 3"/>
          <p:cNvSpPr>
            <a:spLocks noGrp="1" noChangeArrowheads="1"/>
          </p:cNvSpPr>
          <p:nvPr>
            <p:ph type="body" idx="1"/>
          </p:nvPr>
        </p:nvSpPr>
        <p:spPr>
          <a:xfrm>
            <a:off x="914912" y="4342939"/>
            <a:ext cx="5028177" cy="4116005"/>
          </a:xfrm>
          <a:noFill/>
          <a:ln/>
        </p:spPr>
        <p:txBody>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latin typeface="Times New Roman"/>
              </a:rPr>
              <a:t>Create New Workflow Application – File-&gt;New-&gt;Project-&gt;Application</a:t>
            </a:r>
          </a:p>
          <a:p>
            <a:r>
              <a:rPr lang="en-US" dirty="0" smtClean="0">
                <a:latin typeface="Times New Roman"/>
              </a:rPr>
              <a:t>Workflow Application “Loan_Business_Processes” Note spaces are not allowed in name.</a:t>
            </a:r>
          </a:p>
        </p:txBody>
      </p:sp>
      <p:sp>
        <p:nvSpPr>
          <p:cNvPr id="56324" name="Slide Number Placeholder 3"/>
          <p:cNvSpPr>
            <a:spLocks noGrp="1"/>
          </p:cNvSpPr>
          <p:nvPr>
            <p:ph type="sldNum" sz="quarter" idx="5"/>
          </p:nvPr>
        </p:nvSpPr>
        <p:spPr>
          <a:noFill/>
        </p:spPr>
        <p:txBody>
          <a:bodyPr/>
          <a:lstStyle/>
          <a:p>
            <a:pPr defTabSz="912760"/>
            <a:fld id="{4110C9E0-F295-48FF-B546-FDA92CA9F4F4}" type="slidenum">
              <a:rPr lang="en-US" sz="1100" smtClean="0">
                <a:latin typeface="Times New Roman"/>
              </a:rPr>
              <a:pPr defTabSz="912760"/>
              <a:t>7</a:t>
            </a:fld>
            <a:endParaRPr lang="en-US" sz="1100" dirty="0" smtClean="0">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latin typeface="Times New Roman"/>
              </a:rPr>
              <a:t>Enter a description for the Workflow Application, example “Loan Dept Business Processes for processing general loans”</a:t>
            </a:r>
          </a:p>
          <a:p>
            <a:r>
              <a:rPr lang="en-US" dirty="0" smtClean="0">
                <a:latin typeface="Times New Roman"/>
              </a:rPr>
              <a:t>Leave Owner blank this will be filled in when we deploy the Workflow application</a:t>
            </a:r>
          </a:p>
        </p:txBody>
      </p:sp>
      <p:sp>
        <p:nvSpPr>
          <p:cNvPr id="57348" name="Slide Number Placeholder 3"/>
          <p:cNvSpPr>
            <a:spLocks noGrp="1"/>
          </p:cNvSpPr>
          <p:nvPr>
            <p:ph type="sldNum" sz="quarter" idx="5"/>
          </p:nvPr>
        </p:nvSpPr>
        <p:spPr>
          <a:noFill/>
        </p:spPr>
        <p:txBody>
          <a:bodyPr/>
          <a:lstStyle/>
          <a:p>
            <a:pPr defTabSz="912760"/>
            <a:fld id="{D3DBE3B1-EF9A-4DA7-ABA7-B46EC9E34330}" type="slidenum">
              <a:rPr lang="en-US" sz="1100" smtClean="0">
                <a:latin typeface="Times New Roman"/>
              </a:rPr>
              <a:pPr defTabSz="912760"/>
              <a:t>8</a:t>
            </a:fld>
            <a:endParaRPr lang="en-US" sz="1100" dirty="0" smtClean="0">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AU"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46B2D65A-6CEC-4B00-BE07-CEA7099A1DA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B2C1DB"/>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4" name="AutoShape 4"/>
          <p:cNvSpPr>
            <a:spLocks/>
          </p:cNvSpPr>
          <p:nvPr/>
        </p:nvSpPr>
        <p:spPr bwMode="gray">
          <a:xfrm>
            <a:off x="4978400" y="974725"/>
            <a:ext cx="4165600" cy="3306763"/>
          </a:xfrm>
          <a:custGeom>
            <a:avLst/>
            <a:gdLst>
              <a:gd name="T0" fmla="*/ 4165600 w 1929"/>
              <a:gd name="T1" fmla="*/ 813706 h 1528"/>
              <a:gd name="T2" fmla="*/ 2945505 w 1929"/>
              <a:gd name="T3" fmla="*/ 0 h 1528"/>
              <a:gd name="T4" fmla="*/ 1900326 w 1929"/>
              <a:gd name="T5" fmla="*/ 534536 h 1528"/>
              <a:gd name="T6" fmla="*/ 1900326 w 1929"/>
              <a:gd name="T7" fmla="*/ 1333093 h 1528"/>
              <a:gd name="T8" fmla="*/ 2945505 w 1929"/>
              <a:gd name="T9" fmla="*/ 422002 h 1528"/>
              <a:gd name="T10" fmla="*/ 3856797 w 1929"/>
              <a:gd name="T11" fmla="*/ 1343914 h 1528"/>
              <a:gd name="T12" fmla="*/ 2945505 w 1929"/>
              <a:gd name="T13" fmla="*/ 2255005 h 1528"/>
              <a:gd name="T14" fmla="*/ 2353813 w 1929"/>
              <a:gd name="T15" fmla="*/ 2038593 h 1528"/>
              <a:gd name="T16" fmla="*/ 1734047 w 1929"/>
              <a:gd name="T17" fmla="*/ 1385032 h 1528"/>
              <a:gd name="T18" fmla="*/ 1079730 w 1929"/>
              <a:gd name="T19" fmla="*/ 1164292 h 1528"/>
              <a:gd name="T20" fmla="*/ 2159 w 1929"/>
              <a:gd name="T21" fmla="*/ 2237692 h 1528"/>
              <a:gd name="T22" fmla="*/ 1079730 w 1929"/>
              <a:gd name="T23" fmla="*/ 3306763 h 1528"/>
              <a:gd name="T24" fmla="*/ 1900326 w 1929"/>
              <a:gd name="T25" fmla="*/ 2932372 h 1528"/>
              <a:gd name="T26" fmla="*/ 1900326 w 1929"/>
              <a:gd name="T27" fmla="*/ 2341569 h 1528"/>
              <a:gd name="T28" fmla="*/ 1390693 w 1929"/>
              <a:gd name="T29" fmla="*/ 2841479 h 1528"/>
              <a:gd name="T30" fmla="*/ 1079730 w 1929"/>
              <a:gd name="T31" fmla="*/ 2906402 h 1528"/>
              <a:gd name="T32" fmla="*/ 403819 w 1929"/>
              <a:gd name="T33" fmla="*/ 2237692 h 1528"/>
              <a:gd name="T34" fmla="*/ 1079730 w 1929"/>
              <a:gd name="T35" fmla="*/ 1564653 h 1528"/>
              <a:gd name="T36" fmla="*/ 1554812 w 1929"/>
              <a:gd name="T37" fmla="*/ 1761587 h 1528"/>
              <a:gd name="T38" fmla="*/ 1975907 w 1929"/>
              <a:gd name="T39" fmla="*/ 2244184 h 1528"/>
              <a:gd name="T40" fmla="*/ 2945505 w 1929"/>
              <a:gd name="T41" fmla="*/ 2670514 h 1528"/>
              <a:gd name="T42" fmla="*/ 4165600 w 1929"/>
              <a:gd name="T43" fmla="*/ 1871957 h 1528"/>
              <a:gd name="T44" fmla="*/ 4165600 w 1929"/>
              <a:gd name="T45" fmla="*/ 813706 h 15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9"/>
              <a:gd name="T70" fmla="*/ 0 h 1528"/>
              <a:gd name="T71" fmla="*/ 1929 w 1929"/>
              <a:gd name="T72" fmla="*/ 1528 h 15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9" h="1528">
                <a:moveTo>
                  <a:pt x="1929" y="376"/>
                </a:moveTo>
                <a:cubicBezTo>
                  <a:pt x="1834" y="156"/>
                  <a:pt x="1616" y="0"/>
                  <a:pt x="1364" y="0"/>
                </a:cubicBezTo>
                <a:cubicBezTo>
                  <a:pt x="1167" y="0"/>
                  <a:pt x="993" y="103"/>
                  <a:pt x="880" y="247"/>
                </a:cubicBezTo>
                <a:cubicBezTo>
                  <a:pt x="880" y="616"/>
                  <a:pt x="880" y="616"/>
                  <a:pt x="880" y="616"/>
                </a:cubicBezTo>
                <a:cubicBezTo>
                  <a:pt x="966" y="382"/>
                  <a:pt x="1121" y="195"/>
                  <a:pt x="1364" y="195"/>
                </a:cubicBezTo>
                <a:cubicBezTo>
                  <a:pt x="1597" y="195"/>
                  <a:pt x="1787" y="388"/>
                  <a:pt x="1786" y="621"/>
                </a:cubicBezTo>
                <a:cubicBezTo>
                  <a:pt x="1785" y="854"/>
                  <a:pt x="1597" y="1043"/>
                  <a:pt x="1364" y="1042"/>
                </a:cubicBezTo>
                <a:cubicBezTo>
                  <a:pt x="1260" y="1042"/>
                  <a:pt x="1164" y="1004"/>
                  <a:pt x="1090" y="942"/>
                </a:cubicBezTo>
                <a:cubicBezTo>
                  <a:pt x="999" y="871"/>
                  <a:pt x="898" y="720"/>
                  <a:pt x="803" y="640"/>
                </a:cubicBezTo>
                <a:cubicBezTo>
                  <a:pt x="731" y="577"/>
                  <a:pt x="615" y="538"/>
                  <a:pt x="500" y="538"/>
                </a:cubicBezTo>
                <a:cubicBezTo>
                  <a:pt x="226" y="537"/>
                  <a:pt x="1" y="754"/>
                  <a:pt x="1" y="1034"/>
                </a:cubicBezTo>
                <a:cubicBezTo>
                  <a:pt x="0" y="1309"/>
                  <a:pt x="226" y="1527"/>
                  <a:pt x="500" y="1528"/>
                </a:cubicBezTo>
                <a:cubicBezTo>
                  <a:pt x="655" y="1528"/>
                  <a:pt x="789" y="1466"/>
                  <a:pt x="880" y="1355"/>
                </a:cubicBezTo>
                <a:cubicBezTo>
                  <a:pt x="880" y="1082"/>
                  <a:pt x="880" y="1082"/>
                  <a:pt x="880" y="1082"/>
                </a:cubicBezTo>
                <a:cubicBezTo>
                  <a:pt x="832" y="1168"/>
                  <a:pt x="733" y="1276"/>
                  <a:pt x="644" y="1313"/>
                </a:cubicBezTo>
                <a:cubicBezTo>
                  <a:pt x="600" y="1331"/>
                  <a:pt x="554" y="1343"/>
                  <a:pt x="500" y="1343"/>
                </a:cubicBezTo>
                <a:cubicBezTo>
                  <a:pt x="329" y="1343"/>
                  <a:pt x="187" y="1210"/>
                  <a:pt x="187" y="1034"/>
                </a:cubicBezTo>
                <a:cubicBezTo>
                  <a:pt x="187" y="872"/>
                  <a:pt x="318" y="722"/>
                  <a:pt x="500" y="723"/>
                </a:cubicBezTo>
                <a:cubicBezTo>
                  <a:pt x="586" y="723"/>
                  <a:pt x="663" y="758"/>
                  <a:pt x="720" y="814"/>
                </a:cubicBezTo>
                <a:cubicBezTo>
                  <a:pt x="779" y="871"/>
                  <a:pt x="871" y="990"/>
                  <a:pt x="915" y="1037"/>
                </a:cubicBezTo>
                <a:cubicBezTo>
                  <a:pt x="1026" y="1158"/>
                  <a:pt x="1187" y="1233"/>
                  <a:pt x="1364" y="1234"/>
                </a:cubicBezTo>
                <a:cubicBezTo>
                  <a:pt x="1617" y="1234"/>
                  <a:pt x="1834" y="1082"/>
                  <a:pt x="1929" y="865"/>
                </a:cubicBezTo>
                <a:lnTo>
                  <a:pt x="1929" y="376"/>
                </a:lnTo>
                <a:close/>
              </a:path>
            </a:pathLst>
          </a:custGeom>
          <a:solidFill>
            <a:srgbClr val="C9C9C9"/>
          </a:solidFill>
          <a:ln w="9525">
            <a:noFill/>
            <a:round/>
            <a:headEnd/>
            <a:tailEnd/>
          </a:ln>
        </p:spPr>
        <p:txBody>
          <a:bodyPr/>
          <a:lstStyle/>
          <a:p>
            <a:pPr>
              <a:defRPr/>
            </a:pPr>
            <a:endParaRPr lang="en-US" dirty="0">
              <a:latin typeface="+mn-lt"/>
              <a:ea typeface="+mn-ea"/>
            </a:endParaRPr>
          </a:p>
        </p:txBody>
      </p:sp>
      <p:sp>
        <p:nvSpPr>
          <p:cNvPr id="5" name="Rectangle 6"/>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endParaRPr lang="en-GB" altLang="ja-JP" sz="1600">
              <a:latin typeface="+mn-lt"/>
            </a:endParaRPr>
          </a:p>
        </p:txBody>
      </p:sp>
      <p:sp>
        <p:nvSpPr>
          <p:cNvPr id="6" name="Line 7"/>
          <p:cNvSpPr>
            <a:spLocks noChangeShapeType="1"/>
          </p:cNvSpPr>
          <p:nvPr/>
        </p:nvSpPr>
        <p:spPr bwMode="gray">
          <a:xfrm>
            <a:off x="0" y="4303713"/>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7" name="Line 8"/>
          <p:cNvSpPr>
            <a:spLocks noChangeShapeType="1"/>
          </p:cNvSpPr>
          <p:nvPr/>
        </p:nvSpPr>
        <p:spPr bwMode="gray">
          <a:xfrm>
            <a:off x="0" y="4284663"/>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2" name="Title 1"/>
          <p:cNvSpPr>
            <a:spLocks noGrp="1"/>
          </p:cNvSpPr>
          <p:nvPr>
            <p:ph type="ctrTitle"/>
          </p:nvPr>
        </p:nvSpPr>
        <p:spPr>
          <a:xfrm>
            <a:off x="685800" y="2130425"/>
            <a:ext cx="7772400" cy="1470025"/>
          </a:xfrm>
        </p:spPr>
        <p:txBody>
          <a:bodyPr>
            <a:normAutofit/>
          </a:bodyPr>
          <a:lstStyle>
            <a:lvl1pPr>
              <a:defRPr sz="40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6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Users\grahamb\AppData\Local\Microsoft\Windows\Temporary Internet Files\Content.IE5\JU60Y73V\MPj04384980000[1].jpg"/>
          <p:cNvPicPr preferRelativeResize="0">
            <a:picLocks noChangeArrowheads="1"/>
          </p:cNvPicPr>
          <p:nvPr>
            <p:custDataLst>
              <p:tags r:id="rId1"/>
            </p:custDataLst>
          </p:nvPr>
        </p:nvPicPr>
        <p:blipFill>
          <a:blip r:embed="rId3" cstate="print">
            <a:duotone>
              <a:schemeClr val="accent1">
                <a:shade val="45000"/>
                <a:satMod val="135000"/>
              </a:schemeClr>
              <a:prstClr val="white"/>
            </a:duotone>
            <a:lum bright="24000" contrast="-25000"/>
          </a:blip>
          <a:srcRect r="3031" b="15143"/>
          <a:stretch>
            <a:fillRect/>
          </a:stretch>
        </p:blipFill>
        <p:spPr bwMode="auto">
          <a:xfrm>
            <a:off x="1" y="701748"/>
            <a:ext cx="9143999" cy="5909969"/>
          </a:xfrm>
          <a:prstGeom prst="rect">
            <a:avLst/>
          </a:prstGeom>
          <a:noFill/>
        </p:spPr>
      </p:pic>
      <p:sp>
        <p:nvSpPr>
          <p:cNvPr id="5" name="Rectangle 6"/>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endParaRPr lang="en-GB" altLang="ja-JP"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n-l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en-US" noProof="0" smtClean="0"/>
              <a:t>Click icon to add picture</a:t>
            </a:r>
            <a:endParaRPr lang="en-US" alt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08EC0"/>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57150" y="766763"/>
            <a:ext cx="9018588"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grpSp>
        <p:nvGrpSpPr>
          <p:cNvPr id="2" name="Group 2"/>
          <p:cNvGrpSpPr>
            <a:grpSpLocks/>
          </p:cNvGrpSpPr>
          <p:nvPr/>
        </p:nvGrpSpPr>
        <p:grpSpPr bwMode="auto">
          <a:xfrm>
            <a:off x="0" y="0"/>
            <a:ext cx="9144000" cy="690563"/>
            <a:chOff x="0" y="1773"/>
            <a:chExt cx="5760" cy="435"/>
          </a:xfrm>
        </p:grpSpPr>
        <p:sp>
          <p:nvSpPr>
            <p:cNvPr id="8" name="Rectangle 14"/>
            <p:cNvSpPr>
              <a:spLocks noChangeAspect="1" noChangeArrowheads="1" noTextEdit="1"/>
            </p:cNvSpPr>
            <p:nvPr userDrawn="1"/>
          </p:nvSpPr>
          <p:spPr bwMode="gray">
            <a:xfrm>
              <a:off x="0" y="1773"/>
              <a:ext cx="5760" cy="435"/>
            </a:xfrm>
            <a:prstGeom prst="rect">
              <a:avLst/>
            </a:prstGeom>
            <a:noFill/>
            <a:ln w="9525">
              <a:noFill/>
              <a:miter lim="800000"/>
              <a:headEnd/>
              <a:tailEnd/>
            </a:ln>
          </p:spPr>
          <p:txBody>
            <a:bodyPr/>
            <a:lstStyle/>
            <a:p>
              <a:pPr>
                <a:defRPr/>
              </a:pPr>
              <a:endParaRPr lang="en-AU" dirty="0">
                <a:latin typeface="+mn-lt"/>
                <a:ea typeface="+mn-ea"/>
              </a:endParaRPr>
            </a:p>
          </p:txBody>
        </p:sp>
        <p:pic>
          <p:nvPicPr>
            <p:cNvPr id="1036" name="Picture 7"/>
            <p:cNvPicPr>
              <a:picLocks noChangeAspect="1" noChangeArrowheads="1"/>
            </p:cNvPicPr>
            <p:nvPr userDrawn="1"/>
          </p:nvPicPr>
          <p:blipFill>
            <a:blip r:embed="rId13" cstate="print"/>
            <a:srcRect/>
            <a:stretch>
              <a:fillRect/>
            </a:stretch>
          </p:blipFill>
          <p:spPr bwMode="gray">
            <a:xfrm>
              <a:off x="0" y="1773"/>
              <a:ext cx="5759" cy="435"/>
            </a:xfrm>
            <a:prstGeom prst="rect">
              <a:avLst/>
            </a:prstGeom>
            <a:noFill/>
            <a:ln w="9525">
              <a:noFill/>
              <a:miter lim="800000"/>
              <a:headEnd/>
              <a:tailEnd/>
            </a:ln>
          </p:spPr>
        </p:pic>
        <p:pic>
          <p:nvPicPr>
            <p:cNvPr id="1037" name="Picture 8"/>
            <p:cNvPicPr>
              <a:picLocks noChangeAspect="1" noChangeArrowheads="1"/>
            </p:cNvPicPr>
            <p:nvPr userDrawn="1"/>
          </p:nvPicPr>
          <p:blipFill>
            <a:blip r:embed="rId14" cstate="print"/>
            <a:srcRect/>
            <a:stretch>
              <a:fillRect/>
            </a:stretch>
          </p:blipFill>
          <p:spPr bwMode="gray">
            <a:xfrm>
              <a:off x="1769" y="1803"/>
              <a:ext cx="3311" cy="17"/>
            </a:xfrm>
            <a:prstGeom prst="rect">
              <a:avLst/>
            </a:prstGeom>
            <a:noFill/>
            <a:ln w="9525">
              <a:noFill/>
              <a:miter lim="800000"/>
              <a:headEnd/>
              <a:tailEnd/>
            </a:ln>
          </p:spPr>
        </p:pic>
        <p:pic>
          <p:nvPicPr>
            <p:cNvPr id="1038" name="Picture 9"/>
            <p:cNvPicPr>
              <a:picLocks noChangeAspect="1" noChangeArrowheads="1"/>
            </p:cNvPicPr>
            <p:nvPr userDrawn="1"/>
          </p:nvPicPr>
          <p:blipFill>
            <a:blip r:embed="rId14" cstate="print"/>
            <a:srcRect/>
            <a:stretch>
              <a:fillRect/>
            </a:stretch>
          </p:blipFill>
          <p:spPr bwMode="gray">
            <a:xfrm>
              <a:off x="1769" y="1830"/>
              <a:ext cx="3311" cy="17"/>
            </a:xfrm>
            <a:prstGeom prst="rect">
              <a:avLst/>
            </a:prstGeom>
            <a:noFill/>
            <a:ln w="9525">
              <a:noFill/>
              <a:miter lim="800000"/>
              <a:headEnd/>
              <a:tailEnd/>
            </a:ln>
          </p:spPr>
        </p:pic>
        <p:pic>
          <p:nvPicPr>
            <p:cNvPr id="1039" name="Picture 10"/>
            <p:cNvPicPr>
              <a:picLocks noChangeAspect="1" noChangeArrowheads="1"/>
            </p:cNvPicPr>
            <p:nvPr userDrawn="1"/>
          </p:nvPicPr>
          <p:blipFill>
            <a:blip r:embed="rId14" cstate="print"/>
            <a:srcRect/>
            <a:stretch>
              <a:fillRect/>
            </a:stretch>
          </p:blipFill>
          <p:spPr bwMode="gray">
            <a:xfrm>
              <a:off x="1769" y="1857"/>
              <a:ext cx="3311" cy="17"/>
            </a:xfrm>
            <a:prstGeom prst="rect">
              <a:avLst/>
            </a:prstGeom>
            <a:noFill/>
            <a:ln w="9525">
              <a:noFill/>
              <a:miter lim="800000"/>
              <a:headEnd/>
              <a:tailEnd/>
            </a:ln>
          </p:spPr>
        </p:pic>
        <p:pic>
          <p:nvPicPr>
            <p:cNvPr id="1040" name="Picture 11"/>
            <p:cNvPicPr>
              <a:picLocks noChangeAspect="1" noChangeArrowheads="1"/>
            </p:cNvPicPr>
            <p:nvPr userDrawn="1"/>
          </p:nvPicPr>
          <p:blipFill>
            <a:blip r:embed="rId14" cstate="print"/>
            <a:srcRect/>
            <a:stretch>
              <a:fillRect/>
            </a:stretch>
          </p:blipFill>
          <p:spPr bwMode="gray">
            <a:xfrm>
              <a:off x="1769" y="1884"/>
              <a:ext cx="3311" cy="17"/>
            </a:xfrm>
            <a:prstGeom prst="rect">
              <a:avLst/>
            </a:prstGeom>
            <a:noFill/>
            <a:ln w="9525">
              <a:noFill/>
              <a:miter lim="800000"/>
              <a:headEnd/>
              <a:tailEnd/>
            </a:ln>
          </p:spPr>
        </p:pic>
        <p:pic>
          <p:nvPicPr>
            <p:cNvPr id="1041" name="Picture 12"/>
            <p:cNvPicPr>
              <a:picLocks noChangeAspect="1" noChangeArrowheads="1"/>
            </p:cNvPicPr>
            <p:nvPr userDrawn="1"/>
          </p:nvPicPr>
          <p:blipFill>
            <a:blip r:embed="rId14" cstate="print"/>
            <a:srcRect/>
            <a:stretch>
              <a:fillRect/>
            </a:stretch>
          </p:blipFill>
          <p:spPr bwMode="gray">
            <a:xfrm>
              <a:off x="1769" y="1911"/>
              <a:ext cx="3311" cy="17"/>
            </a:xfrm>
            <a:prstGeom prst="rect">
              <a:avLst/>
            </a:prstGeom>
            <a:noFill/>
            <a:ln w="9525">
              <a:noFill/>
              <a:miter lim="800000"/>
              <a:headEnd/>
              <a:tailEnd/>
            </a:ln>
          </p:spPr>
        </p:pic>
        <p:pic>
          <p:nvPicPr>
            <p:cNvPr id="1042" name="Picture 13"/>
            <p:cNvPicPr>
              <a:picLocks noChangeAspect="1" noChangeArrowheads="1"/>
            </p:cNvPicPr>
            <p:nvPr userDrawn="1"/>
          </p:nvPicPr>
          <p:blipFill>
            <a:blip r:embed="rId14" cstate="print"/>
            <a:srcRect/>
            <a:stretch>
              <a:fillRect/>
            </a:stretch>
          </p:blipFill>
          <p:spPr bwMode="gray">
            <a:xfrm>
              <a:off x="1769" y="1938"/>
              <a:ext cx="3311" cy="17"/>
            </a:xfrm>
            <a:prstGeom prst="rect">
              <a:avLst/>
            </a:prstGeom>
            <a:noFill/>
            <a:ln w="9525">
              <a:noFill/>
              <a:miter lim="800000"/>
              <a:headEnd/>
              <a:tailEnd/>
            </a:ln>
          </p:spPr>
        </p:pic>
        <p:pic>
          <p:nvPicPr>
            <p:cNvPr id="1043" name="Picture 14"/>
            <p:cNvPicPr>
              <a:picLocks noChangeAspect="1" noChangeArrowheads="1"/>
            </p:cNvPicPr>
            <p:nvPr userDrawn="1"/>
          </p:nvPicPr>
          <p:blipFill>
            <a:blip r:embed="rId14" cstate="print"/>
            <a:srcRect/>
            <a:stretch>
              <a:fillRect/>
            </a:stretch>
          </p:blipFill>
          <p:spPr bwMode="gray">
            <a:xfrm>
              <a:off x="1769" y="1965"/>
              <a:ext cx="3311" cy="17"/>
            </a:xfrm>
            <a:prstGeom prst="rect">
              <a:avLst/>
            </a:prstGeom>
            <a:noFill/>
            <a:ln w="9525">
              <a:noFill/>
              <a:miter lim="800000"/>
              <a:headEnd/>
              <a:tailEnd/>
            </a:ln>
          </p:spPr>
        </p:pic>
        <p:pic>
          <p:nvPicPr>
            <p:cNvPr id="1044" name="Picture 15"/>
            <p:cNvPicPr>
              <a:picLocks noChangeAspect="1" noChangeArrowheads="1"/>
            </p:cNvPicPr>
            <p:nvPr userDrawn="1"/>
          </p:nvPicPr>
          <p:blipFill>
            <a:blip r:embed="rId14" cstate="print"/>
            <a:srcRect/>
            <a:stretch>
              <a:fillRect/>
            </a:stretch>
          </p:blipFill>
          <p:spPr bwMode="gray">
            <a:xfrm>
              <a:off x="1769" y="1992"/>
              <a:ext cx="3311" cy="17"/>
            </a:xfrm>
            <a:prstGeom prst="rect">
              <a:avLst/>
            </a:prstGeom>
            <a:noFill/>
            <a:ln w="9525">
              <a:noFill/>
              <a:miter lim="800000"/>
              <a:headEnd/>
              <a:tailEnd/>
            </a:ln>
          </p:spPr>
        </p:pic>
        <p:pic>
          <p:nvPicPr>
            <p:cNvPr id="1045" name="Picture 16"/>
            <p:cNvPicPr>
              <a:picLocks noChangeAspect="1" noChangeArrowheads="1"/>
            </p:cNvPicPr>
            <p:nvPr userDrawn="1"/>
          </p:nvPicPr>
          <p:blipFill>
            <a:blip r:embed="rId14" cstate="print"/>
            <a:srcRect/>
            <a:stretch>
              <a:fillRect/>
            </a:stretch>
          </p:blipFill>
          <p:spPr bwMode="gray">
            <a:xfrm>
              <a:off x="1769" y="2019"/>
              <a:ext cx="3311" cy="17"/>
            </a:xfrm>
            <a:prstGeom prst="rect">
              <a:avLst/>
            </a:prstGeom>
            <a:noFill/>
            <a:ln w="9525">
              <a:noFill/>
              <a:miter lim="800000"/>
              <a:headEnd/>
              <a:tailEnd/>
            </a:ln>
          </p:spPr>
        </p:pic>
        <p:pic>
          <p:nvPicPr>
            <p:cNvPr id="1046" name="Picture 17"/>
            <p:cNvPicPr>
              <a:picLocks noChangeAspect="1" noChangeArrowheads="1"/>
            </p:cNvPicPr>
            <p:nvPr userDrawn="1"/>
          </p:nvPicPr>
          <p:blipFill>
            <a:blip r:embed="rId14" cstate="print"/>
            <a:srcRect/>
            <a:stretch>
              <a:fillRect/>
            </a:stretch>
          </p:blipFill>
          <p:spPr bwMode="gray">
            <a:xfrm>
              <a:off x="1769" y="2046"/>
              <a:ext cx="3311" cy="17"/>
            </a:xfrm>
            <a:prstGeom prst="rect">
              <a:avLst/>
            </a:prstGeom>
            <a:noFill/>
            <a:ln w="9525">
              <a:noFill/>
              <a:miter lim="800000"/>
              <a:headEnd/>
              <a:tailEnd/>
            </a:ln>
          </p:spPr>
        </p:pic>
        <p:pic>
          <p:nvPicPr>
            <p:cNvPr id="1047" name="Picture 18"/>
            <p:cNvPicPr>
              <a:picLocks noChangeAspect="1" noChangeArrowheads="1"/>
            </p:cNvPicPr>
            <p:nvPr userDrawn="1"/>
          </p:nvPicPr>
          <p:blipFill>
            <a:blip r:embed="rId14" cstate="print"/>
            <a:srcRect/>
            <a:stretch>
              <a:fillRect/>
            </a:stretch>
          </p:blipFill>
          <p:spPr bwMode="gray">
            <a:xfrm>
              <a:off x="1769" y="2073"/>
              <a:ext cx="3311" cy="17"/>
            </a:xfrm>
            <a:prstGeom prst="rect">
              <a:avLst/>
            </a:prstGeom>
            <a:noFill/>
            <a:ln w="9525">
              <a:noFill/>
              <a:miter lim="800000"/>
              <a:headEnd/>
              <a:tailEnd/>
            </a:ln>
          </p:spPr>
        </p:pic>
        <p:pic>
          <p:nvPicPr>
            <p:cNvPr id="1048" name="Picture 19"/>
            <p:cNvPicPr>
              <a:picLocks noChangeAspect="1" noChangeArrowheads="1"/>
            </p:cNvPicPr>
            <p:nvPr userDrawn="1"/>
          </p:nvPicPr>
          <p:blipFill>
            <a:blip r:embed="rId14" cstate="print"/>
            <a:srcRect/>
            <a:stretch>
              <a:fillRect/>
            </a:stretch>
          </p:blipFill>
          <p:spPr bwMode="gray">
            <a:xfrm>
              <a:off x="1769" y="2100"/>
              <a:ext cx="3311" cy="17"/>
            </a:xfrm>
            <a:prstGeom prst="rect">
              <a:avLst/>
            </a:prstGeom>
            <a:noFill/>
            <a:ln w="9525">
              <a:noFill/>
              <a:miter lim="800000"/>
              <a:headEnd/>
              <a:tailEnd/>
            </a:ln>
          </p:spPr>
        </p:pic>
        <p:pic>
          <p:nvPicPr>
            <p:cNvPr id="1049" name="Picture 20"/>
            <p:cNvPicPr>
              <a:picLocks noChangeAspect="1" noChangeArrowheads="1"/>
            </p:cNvPicPr>
            <p:nvPr userDrawn="1"/>
          </p:nvPicPr>
          <p:blipFill>
            <a:blip r:embed="rId14" cstate="print"/>
            <a:srcRect/>
            <a:stretch>
              <a:fillRect/>
            </a:stretch>
          </p:blipFill>
          <p:spPr bwMode="gray">
            <a:xfrm>
              <a:off x="1769" y="2127"/>
              <a:ext cx="3311" cy="17"/>
            </a:xfrm>
            <a:prstGeom prst="rect">
              <a:avLst/>
            </a:prstGeom>
            <a:noFill/>
            <a:ln w="9525">
              <a:noFill/>
              <a:miter lim="800000"/>
              <a:headEnd/>
              <a:tailEnd/>
            </a:ln>
          </p:spPr>
        </p:pic>
        <p:pic>
          <p:nvPicPr>
            <p:cNvPr id="1050" name="Picture 21"/>
            <p:cNvPicPr>
              <a:picLocks noChangeAspect="1" noChangeArrowheads="1"/>
            </p:cNvPicPr>
            <p:nvPr userDrawn="1"/>
          </p:nvPicPr>
          <p:blipFill>
            <a:blip r:embed="rId14" cstate="print"/>
            <a:srcRect/>
            <a:stretch>
              <a:fillRect/>
            </a:stretch>
          </p:blipFill>
          <p:spPr bwMode="gray">
            <a:xfrm>
              <a:off x="1769" y="2154"/>
              <a:ext cx="3311" cy="17"/>
            </a:xfrm>
            <a:prstGeom prst="rect">
              <a:avLst/>
            </a:prstGeom>
            <a:noFill/>
            <a:ln w="9525">
              <a:noFill/>
              <a:miter lim="800000"/>
              <a:headEnd/>
              <a:tailEnd/>
            </a:ln>
          </p:spPr>
        </p:pic>
        <p:pic>
          <p:nvPicPr>
            <p:cNvPr id="1051" name="Picture 22"/>
            <p:cNvPicPr>
              <a:picLocks noChangeAspect="1" noChangeArrowheads="1"/>
            </p:cNvPicPr>
            <p:nvPr userDrawn="1"/>
          </p:nvPicPr>
          <p:blipFill>
            <a:blip r:embed="rId14" cstate="print"/>
            <a:srcRect/>
            <a:stretch>
              <a:fillRect/>
            </a:stretch>
          </p:blipFill>
          <p:spPr bwMode="gray">
            <a:xfrm>
              <a:off x="1769" y="2181"/>
              <a:ext cx="3311" cy="17"/>
            </a:xfrm>
            <a:prstGeom prst="rect">
              <a:avLst/>
            </a:prstGeom>
            <a:noFill/>
            <a:ln w="9525">
              <a:noFill/>
              <a:miter lim="800000"/>
              <a:headEnd/>
              <a:tailEnd/>
            </a:ln>
          </p:spPr>
        </p:pic>
      </p:grpSp>
      <p:pic>
        <p:nvPicPr>
          <p:cNvPr id="1028" name="Picture 87" descr="222_32"/>
          <p:cNvPicPr>
            <a:picLocks noChangeAspect="1" noChangeArrowheads="1"/>
          </p:cNvPicPr>
          <p:nvPr/>
        </p:nvPicPr>
        <p:blipFill>
          <a:blip r:embed="rId15" cstate="print"/>
          <a:srcRect/>
          <a:stretch>
            <a:fillRect/>
          </a:stretch>
        </p:blipFill>
        <p:spPr bwMode="auto">
          <a:xfrm>
            <a:off x="8153400" y="146050"/>
            <a:ext cx="884238" cy="436563"/>
          </a:xfrm>
          <a:prstGeom prst="rect">
            <a:avLst/>
          </a:prstGeom>
          <a:noFill/>
          <a:ln w="9525">
            <a:noFill/>
            <a:miter lim="800000"/>
            <a:headEnd/>
            <a:tailEnd/>
          </a:ln>
        </p:spPr>
      </p:pic>
      <p:sp>
        <p:nvSpPr>
          <p:cNvPr id="26" name="Rectangle 4"/>
          <p:cNvSpPr>
            <a:spLocks noChangeArrowheads="1"/>
          </p:cNvSpPr>
          <p:nvPr/>
        </p:nvSpPr>
        <p:spPr bwMode="gray">
          <a:xfrm>
            <a:off x="0" y="7938"/>
            <a:ext cx="9144000" cy="36512"/>
          </a:xfrm>
          <a:prstGeom prst="rect">
            <a:avLst/>
          </a:prstGeom>
          <a:solidFill>
            <a:schemeClr val="bg1"/>
          </a:solidFill>
          <a:ln w="9525" algn="ctr">
            <a:noFill/>
            <a:miter lim="800000"/>
            <a:headEnd/>
            <a:tailEnd/>
          </a:ln>
          <a:effectLst/>
        </p:spPr>
        <p:txBody>
          <a:bodyPr wrap="none" anchor="ctr"/>
          <a:lstStyle/>
          <a:p>
            <a:endParaRPr lang="en-GB" altLang="ja-JP" sz="1600">
              <a:latin typeface="+mn-lt"/>
            </a:endParaRPr>
          </a:p>
        </p:txBody>
      </p:sp>
      <p:sp>
        <p:nvSpPr>
          <p:cNvPr id="27" name="Rectangle 6"/>
          <p:cNvSpPr>
            <a:spLocks noChangeArrowheads="1"/>
          </p:cNvSpPr>
          <p:nvPr/>
        </p:nvSpPr>
        <p:spPr bwMode="gray">
          <a:xfrm>
            <a:off x="0" y="0"/>
            <a:ext cx="9144000" cy="25400"/>
          </a:xfrm>
          <a:prstGeom prst="rect">
            <a:avLst/>
          </a:prstGeom>
          <a:solidFill>
            <a:srgbClr val="FF0000"/>
          </a:solidFill>
          <a:ln w="9525" algn="ctr">
            <a:noFill/>
            <a:miter lim="800000"/>
            <a:headEnd/>
            <a:tailEnd/>
          </a:ln>
          <a:effectLst/>
        </p:spPr>
        <p:txBody>
          <a:bodyPr wrap="none" anchor="ctr"/>
          <a:lstStyle/>
          <a:p>
            <a:endParaRPr lang="en-GB" altLang="ja-JP" sz="1600">
              <a:latin typeface="+mn-lt"/>
            </a:endParaRPr>
          </a:p>
        </p:txBody>
      </p:sp>
      <p:sp>
        <p:nvSpPr>
          <p:cNvPr id="28" name="Line 7"/>
          <p:cNvSpPr>
            <a:spLocks noChangeShapeType="1"/>
          </p:cNvSpPr>
          <p:nvPr/>
        </p:nvSpPr>
        <p:spPr bwMode="gray">
          <a:xfrm>
            <a:off x="0" y="688975"/>
            <a:ext cx="9144000" cy="0"/>
          </a:xfrm>
          <a:prstGeom prst="line">
            <a:avLst/>
          </a:prstGeom>
          <a:noFill/>
          <a:ln w="6350">
            <a:solidFill>
              <a:srgbClr val="808080"/>
            </a:solidFill>
            <a:round/>
            <a:headEnd/>
            <a:tailEnd/>
          </a:ln>
        </p:spPr>
        <p:txBody>
          <a:bodyPr anchor="ctr"/>
          <a:lstStyle/>
          <a:p>
            <a:pPr>
              <a:defRPr/>
            </a:pPr>
            <a:endParaRPr lang="en-AU" dirty="0">
              <a:latin typeface="+mn-lt"/>
              <a:ea typeface="+mn-ea"/>
            </a:endParaRPr>
          </a:p>
        </p:txBody>
      </p:sp>
      <p:sp>
        <p:nvSpPr>
          <p:cNvPr id="29" name="Line 8"/>
          <p:cNvSpPr>
            <a:spLocks noChangeShapeType="1"/>
          </p:cNvSpPr>
          <p:nvPr/>
        </p:nvSpPr>
        <p:spPr bwMode="gray">
          <a:xfrm>
            <a:off x="0" y="41275"/>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1033" name="Title Placeholder 1"/>
          <p:cNvSpPr>
            <a:spLocks noGrp="1"/>
          </p:cNvSpPr>
          <p:nvPr>
            <p:ph type="title"/>
          </p:nvPr>
        </p:nvSpPr>
        <p:spPr bwMode="auto">
          <a:xfrm>
            <a:off x="57150" y="0"/>
            <a:ext cx="7970838" cy="695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 name="Rectangle 10"/>
          <p:cNvSpPr>
            <a:spLocks noChangeArrowheads="1"/>
          </p:cNvSpPr>
          <p:nvPr/>
        </p:nvSpPr>
        <p:spPr bwMode="gray">
          <a:xfrm>
            <a:off x="0" y="6616700"/>
            <a:ext cx="9144000" cy="241300"/>
          </a:xfrm>
          <a:prstGeom prst="rect">
            <a:avLst/>
          </a:prstGeom>
          <a:solidFill>
            <a:srgbClr val="808080"/>
          </a:solidFill>
          <a:ln w="9525">
            <a:noFill/>
            <a:miter lim="800000"/>
            <a:headEnd/>
            <a:tailEnd/>
          </a:ln>
          <a:effectLst/>
        </p:spPr>
        <p:txBody>
          <a:bodyPr wrap="none" lIns="0" tIns="0" rIns="0" bIns="0" anchor="ctr"/>
          <a:lstStyle/>
          <a:p>
            <a:pPr>
              <a:tabLst>
                <a:tab pos="0" algn="l"/>
                <a:tab pos="4572000" algn="ctr"/>
                <a:tab pos="9144000" algn="r"/>
              </a:tabLst>
            </a:pPr>
            <a:r>
              <a:rPr lang="en-AU" altLang="ja-JP" sz="1000" dirty="0">
                <a:solidFill>
                  <a:schemeClr val="bg1"/>
                </a:solidFill>
                <a:latin typeface="+mn-lt"/>
              </a:rPr>
              <a:t>	</a:t>
            </a:r>
            <a:r>
              <a:rPr lang="en-AU" altLang="ja-JP" sz="1000" dirty="0" smtClean="0">
                <a:solidFill>
                  <a:schemeClr val="bg1"/>
                </a:solidFill>
                <a:latin typeface="+mn-lt"/>
              </a:rPr>
              <a:t>  Interstage BPM v11.2</a:t>
            </a:r>
            <a:r>
              <a:rPr lang="en-AU" altLang="ja-JP" sz="1000" dirty="0">
                <a:solidFill>
                  <a:schemeClr val="bg1"/>
                </a:solidFill>
                <a:latin typeface="+mn-lt"/>
              </a:rPr>
              <a:t>	 </a:t>
            </a:r>
            <a:fld id="{BF43565D-05EA-4068-BB4D-EC67E114E809}" type="slidenum">
              <a:rPr lang="en-AU" altLang="ja-JP" sz="1000" smtClean="0">
                <a:solidFill>
                  <a:schemeClr val="bg1"/>
                </a:solidFill>
                <a:latin typeface="+mn-lt"/>
              </a:rPr>
              <a:pPr>
                <a:tabLst>
                  <a:tab pos="0" algn="l"/>
                  <a:tab pos="4572000" algn="ctr"/>
                  <a:tab pos="9144000" algn="r"/>
                </a:tabLst>
              </a:pPr>
              <a:t>‹#›</a:t>
            </a:fld>
            <a:r>
              <a:rPr lang="en-AU" altLang="ja-JP" sz="1000" dirty="0" smtClean="0">
                <a:solidFill>
                  <a:schemeClr val="bg1"/>
                </a:solidFill>
                <a:latin typeface="+mn-lt"/>
              </a:rPr>
              <a:t>	</a:t>
            </a:r>
            <a:r>
              <a:rPr lang="en-US" altLang="ja-JP" sz="1000" dirty="0" smtClean="0">
                <a:solidFill>
                  <a:schemeClr val="bg1"/>
                </a:solidFill>
                <a:latin typeface="+mn-lt"/>
              </a:rPr>
              <a:t>Copyright </a:t>
            </a:r>
            <a:r>
              <a:rPr lang="en-US" altLang="ja-JP" sz="1000" dirty="0">
                <a:solidFill>
                  <a:schemeClr val="bg1"/>
                </a:solidFill>
                <a:latin typeface="+mn-lt"/>
              </a:rPr>
              <a:t>© 2010 FUJITSU </a:t>
            </a:r>
            <a:r>
              <a:rPr lang="en-US" altLang="ja-JP" sz="1000" dirty="0" smtClean="0">
                <a:solidFill>
                  <a:schemeClr val="bg1"/>
                </a:solidFill>
                <a:latin typeface="+mn-lt"/>
              </a:rPr>
              <a:t>LIMITED  </a:t>
            </a:r>
            <a:endParaRPr lang="en-GB" altLang="ja-JP" sz="900" dirty="0">
              <a:latin typeface="+mn-lt"/>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tx1"/>
          </a:solidFill>
          <a:latin typeface="+mn-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p:titleStyle>
    <p:bodyStyle>
      <a:lvl1pPr marL="342900" indent="-342900" algn="l" rtl="0" eaLnBrk="1" fontAlgn="base" hangingPunct="1">
        <a:lnSpc>
          <a:spcPct val="95000"/>
        </a:lnSpc>
        <a:spcBef>
          <a:spcPct val="20000"/>
        </a:spcBef>
        <a:spcAft>
          <a:spcPts val="288"/>
        </a:spcAft>
        <a:buClr>
          <a:srgbClr val="C00000"/>
        </a:buClr>
        <a:buFont typeface="Arial" charset="0"/>
        <a:buChar char="■"/>
        <a:defRPr lang="en-US" altLang="en-US" sz="2400" kern="1200" dirty="0">
          <a:solidFill>
            <a:schemeClr val="tx1"/>
          </a:solidFill>
          <a:latin typeface="+mn-lt"/>
          <a:ea typeface="MS PGothic" pitchFamily="34" charset="-128"/>
          <a:cs typeface="Arial" pitchFamily="34" charset="0"/>
        </a:defRPr>
      </a:lvl1pPr>
      <a:lvl2pPr marL="682625" indent="-341313" algn="l" rtl="0" eaLnBrk="1" fontAlgn="base" hangingPunct="1">
        <a:lnSpc>
          <a:spcPct val="95000"/>
        </a:lnSpc>
        <a:spcBef>
          <a:spcPct val="20000"/>
        </a:spcBef>
        <a:spcAft>
          <a:spcPts val="238"/>
        </a:spcAft>
        <a:buClr>
          <a:srgbClr val="737373"/>
        </a:buClr>
        <a:buSzPct val="80000"/>
        <a:buFont typeface="Wingdings" pitchFamily="2" charset="2"/>
        <a:buChar char=""/>
        <a:defRPr sz="2000" kern="1200">
          <a:solidFill>
            <a:schemeClr val="tx1"/>
          </a:solidFill>
          <a:latin typeface="+mn-lt"/>
          <a:ea typeface="MS PGothic" pitchFamily="34" charset="-128"/>
          <a:cs typeface="Arial" pitchFamily="34" charset="0"/>
        </a:defRPr>
      </a:lvl2pPr>
      <a:lvl3pPr marL="989013" indent="-341313" algn="l" rtl="0" eaLnBrk="1" fontAlgn="base" hangingPunct="1">
        <a:lnSpc>
          <a:spcPct val="95000"/>
        </a:lnSpc>
        <a:spcBef>
          <a:spcPct val="20000"/>
        </a:spcBef>
        <a:spcAft>
          <a:spcPts val="213"/>
        </a:spcAft>
        <a:buFont typeface="Arial" charset="0"/>
        <a:buChar char="•"/>
        <a:defRPr kern="1200">
          <a:solidFill>
            <a:schemeClr val="tx1"/>
          </a:solidFill>
          <a:latin typeface="+mn-lt"/>
          <a:ea typeface="MS PGothic" pitchFamily="34" charset="-128"/>
          <a:cs typeface="Arial" pitchFamily="34" charset="0"/>
        </a:defRPr>
      </a:lvl3pPr>
      <a:lvl4pPr marL="1331913" indent="-341313" algn="l" rtl="0" eaLnBrk="1" fontAlgn="base" hangingPunct="1">
        <a:lnSpc>
          <a:spcPct val="95000"/>
        </a:lnSpc>
        <a:spcBef>
          <a:spcPct val="20000"/>
        </a:spcBef>
        <a:spcAft>
          <a:spcPts val="188"/>
        </a:spcAft>
        <a:buFont typeface="Arial" charset="0"/>
        <a:buChar char="–"/>
        <a:defRPr sz="1600" kern="1200">
          <a:solidFill>
            <a:schemeClr val="tx1"/>
          </a:solidFill>
          <a:latin typeface="+mn-lt"/>
          <a:ea typeface="MS PGothic" pitchFamily="34" charset="-128"/>
          <a:cs typeface="Arial" pitchFamily="34" charset="0"/>
        </a:defRPr>
      </a:lvl4pPr>
      <a:lvl5pPr marL="1673225" indent="-341313" algn="l" rtl="0" eaLnBrk="1" fontAlgn="base" hangingPunct="1">
        <a:spcBef>
          <a:spcPct val="20000"/>
        </a:spcBef>
        <a:spcAft>
          <a:spcPct val="0"/>
        </a:spcAft>
        <a:buFont typeface="Arial" charset="0"/>
        <a:buChar char="»"/>
        <a:defRPr sz="1400" kern="1200">
          <a:solidFill>
            <a:schemeClr val="tx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localhost/console/_wfxml/defaul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pPr>
              <a:defRPr/>
            </a:pPr>
            <a:r>
              <a:rPr lang="en-US" dirty="0" smtClean="0"/>
              <a:t>Creating A Simple process</a:t>
            </a:r>
          </a:p>
        </p:txBody>
      </p:sp>
      <p:sp>
        <p:nvSpPr>
          <p:cNvPr id="4" name="Text Placeholder 3"/>
          <p:cNvSpPr>
            <a:spLocks noGrp="1"/>
          </p:cNvSpPr>
          <p:nvPr>
            <p:ph type="body" idx="1"/>
          </p:nvPr>
        </p:nvSpPr>
        <p:spPr/>
        <p:txBody>
          <a:bodyPr/>
          <a:lstStyle/>
          <a:p>
            <a:pPr>
              <a:defRPr/>
            </a:pPr>
            <a:endParaRPr lang="en-AU" dirty="0">
              <a:ea typeface="MS PGothic"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latin typeface="+mn-lt"/>
              </a:rPr>
              <a:t>Create Process Definition - 1</a:t>
            </a:r>
          </a:p>
        </p:txBody>
      </p:sp>
      <p:sp>
        <p:nvSpPr>
          <p:cNvPr id="18435" name="Rectangle 3"/>
          <p:cNvSpPr>
            <a:spLocks noGrp="1" noChangeArrowheads="1"/>
          </p:cNvSpPr>
          <p:nvPr>
            <p:ph idx="1"/>
          </p:nvPr>
        </p:nvSpPr>
        <p:spPr/>
        <p:txBody>
          <a:bodyPr/>
          <a:lstStyle/>
          <a:p>
            <a:pPr marL="457200" indent="-457200">
              <a:buFontTx/>
              <a:buAutoNum type="arabicPeriod"/>
            </a:pPr>
            <a:r>
              <a:rPr lang="en-US" dirty="0" smtClean="0">
                <a:cs typeface="Arial" charset="0"/>
              </a:rPr>
              <a:t>Select Workflow project</a:t>
            </a:r>
          </a:p>
          <a:p>
            <a:pPr marL="457200" indent="-457200">
              <a:buFontTx/>
              <a:buAutoNum type="arabicPeriod"/>
            </a:pPr>
            <a:r>
              <a:rPr lang="en-US" dirty="0" smtClean="0">
                <a:cs typeface="Arial" charset="0"/>
              </a:rPr>
              <a:t>Navigate “New</a:t>
            </a:r>
            <a:r>
              <a:rPr lang="en-US" dirty="0" smtClean="0">
                <a:cs typeface="Arial" charset="0"/>
                <a:sym typeface="Wingdings" pitchFamily="2" charset="2"/>
              </a:rPr>
              <a:t> </a:t>
            </a:r>
            <a:r>
              <a:rPr lang="en-US" dirty="0" smtClean="0">
                <a:cs typeface="Arial" charset="0"/>
              </a:rPr>
              <a:t>Process Definition”</a:t>
            </a:r>
          </a:p>
          <a:p>
            <a:pPr marL="457200" indent="-457200"/>
            <a:endParaRPr lang="en-US" dirty="0" smtClean="0">
              <a:cs typeface="Arial" charset="0"/>
            </a:endParaRPr>
          </a:p>
        </p:txBody>
      </p:sp>
      <p:pic>
        <p:nvPicPr>
          <p:cNvPr id="18436" name="Picture 8" descr="NewPD-1.PNG"/>
          <p:cNvPicPr>
            <a:picLocks noChangeAspect="1"/>
          </p:cNvPicPr>
          <p:nvPr/>
        </p:nvPicPr>
        <p:blipFill>
          <a:blip r:embed="rId3" cstate="print"/>
          <a:srcRect/>
          <a:stretch>
            <a:fillRect/>
          </a:stretch>
        </p:blipFill>
        <p:spPr bwMode="auto">
          <a:xfrm>
            <a:off x="1971675" y="2305050"/>
            <a:ext cx="5200650" cy="2903538"/>
          </a:xfrm>
          <a:prstGeom prst="rect">
            <a:avLst/>
          </a:prstGeom>
          <a:ln>
            <a:noFill/>
          </a:ln>
          <a:effectLst>
            <a:outerShdw blurRad="292100" dist="139700" dir="2700000" algn="tl" rotWithShape="0">
              <a:srgbClr val="333333">
                <a:alpha val="65000"/>
              </a:srgbClr>
            </a:outerShdw>
          </a:effectLst>
        </p:spPr>
      </p:pic>
      <p:sp>
        <p:nvSpPr>
          <p:cNvPr id="18437" name="Rectangle 9"/>
          <p:cNvSpPr>
            <a:spLocks noChangeArrowheads="1"/>
          </p:cNvSpPr>
          <p:nvPr/>
        </p:nvSpPr>
        <p:spPr bwMode="auto">
          <a:xfrm>
            <a:off x="5764213" y="2713038"/>
            <a:ext cx="1322387" cy="188912"/>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
        <p:nvSpPr>
          <p:cNvPr id="18438" name="Right Arrow 10"/>
          <p:cNvSpPr>
            <a:spLocks noChangeArrowheads="1"/>
          </p:cNvSpPr>
          <p:nvPr/>
        </p:nvSpPr>
        <p:spPr bwMode="auto">
          <a:xfrm>
            <a:off x="1311275" y="2335213"/>
            <a:ext cx="557213" cy="158750"/>
          </a:xfrm>
          <a:prstGeom prst="rightArrow">
            <a:avLst>
              <a:gd name="adj1" fmla="val 50000"/>
              <a:gd name="adj2" fmla="val 50148"/>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mn-lt"/>
              </a:rPr>
              <a:t>Create “Apply for Loan” Business Process</a:t>
            </a:r>
          </a:p>
        </p:txBody>
      </p:sp>
      <p:sp>
        <p:nvSpPr>
          <p:cNvPr id="19459" name="Rectangle 3"/>
          <p:cNvSpPr>
            <a:spLocks noGrp="1" noChangeArrowheads="1"/>
          </p:cNvSpPr>
          <p:nvPr>
            <p:ph idx="1"/>
          </p:nvPr>
        </p:nvSpPr>
        <p:spPr/>
        <p:txBody>
          <a:bodyPr/>
          <a:lstStyle/>
          <a:p>
            <a:r>
              <a:rPr lang="en-US" dirty="0" smtClean="0">
                <a:cs typeface="Arial" charset="0"/>
              </a:rPr>
              <a:t>Enter name and description of Business Process</a:t>
            </a:r>
          </a:p>
          <a:p>
            <a:pPr lvl="1"/>
            <a:r>
              <a:rPr lang="en-US" dirty="0" smtClean="0">
                <a:cs typeface="Arial" charset="0"/>
              </a:rPr>
              <a:t>“Apply General Loan”</a:t>
            </a:r>
          </a:p>
          <a:p>
            <a:pPr>
              <a:buFontTx/>
              <a:buNone/>
            </a:pPr>
            <a:endParaRPr lang="en-US" dirty="0" smtClean="0">
              <a:cs typeface="Arial" charset="0"/>
            </a:endParaRPr>
          </a:p>
        </p:txBody>
      </p:sp>
      <p:pic>
        <p:nvPicPr>
          <p:cNvPr id="19460" name="Picture 4" descr="NewPD-2.PNG"/>
          <p:cNvPicPr>
            <a:picLocks noChangeAspect="1"/>
          </p:cNvPicPr>
          <p:nvPr/>
        </p:nvPicPr>
        <p:blipFill>
          <a:blip r:embed="rId3" cstate="print"/>
          <a:srcRect/>
          <a:stretch>
            <a:fillRect/>
          </a:stretch>
        </p:blipFill>
        <p:spPr bwMode="auto">
          <a:xfrm>
            <a:off x="2271713" y="1798638"/>
            <a:ext cx="4648200" cy="3905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latin typeface="+mn-lt"/>
              </a:rPr>
              <a:t>Model Process Definition</a:t>
            </a:r>
          </a:p>
        </p:txBody>
      </p:sp>
      <p:sp>
        <p:nvSpPr>
          <p:cNvPr id="21507" name="Rectangle 3"/>
          <p:cNvSpPr>
            <a:spLocks noGrp="1" noChangeArrowheads="1"/>
          </p:cNvSpPr>
          <p:nvPr>
            <p:ph idx="1"/>
          </p:nvPr>
        </p:nvSpPr>
        <p:spPr/>
        <p:txBody>
          <a:bodyPr/>
          <a:lstStyle/>
          <a:p>
            <a:r>
              <a:rPr dirty="0" smtClean="0">
                <a:cs typeface="Arial" charset="0"/>
              </a:rPr>
              <a:t>Model the “Apply General Loan”</a:t>
            </a:r>
          </a:p>
        </p:txBody>
      </p:sp>
      <p:pic>
        <p:nvPicPr>
          <p:cNvPr id="21508" name="Picture 6" descr="NewPD-3b.PNG"/>
          <p:cNvPicPr>
            <a:picLocks noChangeAspect="1"/>
          </p:cNvPicPr>
          <p:nvPr/>
        </p:nvPicPr>
        <p:blipFill>
          <a:blip r:embed="rId3" cstate="print"/>
          <a:srcRect/>
          <a:stretch>
            <a:fillRect/>
          </a:stretch>
        </p:blipFill>
        <p:spPr bwMode="auto">
          <a:xfrm>
            <a:off x="1579563" y="1401763"/>
            <a:ext cx="5984875" cy="4779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latin typeface="+mn-lt"/>
              </a:rPr>
              <a:t>Adding Nodes and Properties</a:t>
            </a:r>
          </a:p>
        </p:txBody>
      </p:sp>
      <p:sp>
        <p:nvSpPr>
          <p:cNvPr id="26627" name="Rectangle 3"/>
          <p:cNvSpPr>
            <a:spLocks noGrp="1" noChangeArrowheads="1"/>
          </p:cNvSpPr>
          <p:nvPr>
            <p:ph idx="1"/>
          </p:nvPr>
        </p:nvSpPr>
        <p:spPr/>
        <p:txBody>
          <a:bodyPr/>
          <a:lstStyle/>
          <a:p>
            <a:r>
              <a:rPr dirty="0" smtClean="0">
                <a:cs typeface="Arial" charset="0"/>
              </a:rPr>
              <a:t>Name – name of activity</a:t>
            </a:r>
          </a:p>
          <a:p>
            <a:r>
              <a:rPr dirty="0" smtClean="0">
                <a:cs typeface="Arial" charset="0"/>
              </a:rPr>
              <a:t>Description – description of the process step (this is added in email notification)</a:t>
            </a:r>
          </a:p>
          <a:p>
            <a:r>
              <a:rPr dirty="0" smtClean="0">
                <a:cs typeface="Arial" charset="0"/>
              </a:rPr>
              <a:t>Role – the group assigned to carry out the work</a:t>
            </a:r>
          </a:p>
          <a:p>
            <a:pPr>
              <a:buFontTx/>
              <a:buNone/>
            </a:pPr>
            <a:endParaRPr dirty="0" smtClean="0">
              <a:cs typeface="Arial" charset="0"/>
            </a:endParaRPr>
          </a:p>
        </p:txBody>
      </p:sp>
      <p:pic>
        <p:nvPicPr>
          <p:cNvPr id="26628" name="Picture 5" descr="Activity-Props.PNG"/>
          <p:cNvPicPr>
            <a:picLocks noChangeAspect="1"/>
          </p:cNvPicPr>
          <p:nvPr/>
        </p:nvPicPr>
        <p:blipFill>
          <a:blip r:embed="rId3" cstate="print"/>
          <a:srcRect/>
          <a:stretch>
            <a:fillRect/>
          </a:stretch>
        </p:blipFill>
        <p:spPr bwMode="auto">
          <a:xfrm>
            <a:off x="997909" y="2545475"/>
            <a:ext cx="7105650" cy="3949700"/>
          </a:xfrm>
          <a:prstGeom prst="rect">
            <a:avLst/>
          </a:prstGeom>
          <a:ln>
            <a:noFill/>
          </a:ln>
          <a:effectLst>
            <a:outerShdw blurRad="292100" dist="139700" dir="2700000" algn="tl" rotWithShape="0">
              <a:srgbClr val="333333">
                <a:alpha val="65000"/>
              </a:srgbClr>
            </a:outerShdw>
          </a:effectLst>
        </p:spPr>
      </p:pic>
      <p:sp>
        <p:nvSpPr>
          <p:cNvPr id="26629" name="Rectangle 6"/>
          <p:cNvSpPr>
            <a:spLocks noChangeArrowheads="1"/>
          </p:cNvSpPr>
          <p:nvPr/>
        </p:nvSpPr>
        <p:spPr bwMode="auto">
          <a:xfrm>
            <a:off x="962984" y="5285500"/>
            <a:ext cx="7165975" cy="1192213"/>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latin typeface="+mn-lt"/>
              </a:rPr>
              <a:t>Configure Activity Node</a:t>
            </a:r>
          </a:p>
        </p:txBody>
      </p:sp>
      <p:sp>
        <p:nvSpPr>
          <p:cNvPr id="27651" name="Rectangle 3"/>
          <p:cNvSpPr>
            <a:spLocks noGrp="1" noChangeArrowheads="1"/>
          </p:cNvSpPr>
          <p:nvPr>
            <p:ph idx="1"/>
          </p:nvPr>
        </p:nvSpPr>
        <p:spPr/>
        <p:txBody>
          <a:bodyPr/>
          <a:lstStyle/>
          <a:p>
            <a:r>
              <a:rPr lang="en-US" dirty="0" smtClean="0">
                <a:cs typeface="Arial" charset="0"/>
              </a:rPr>
              <a:t>First step in processing loan – “Enter Loan Application”</a:t>
            </a:r>
          </a:p>
          <a:p>
            <a:r>
              <a:rPr lang="en-US" dirty="0" smtClean="0">
                <a:cs typeface="Arial" charset="0"/>
              </a:rPr>
              <a:t>Work will be performed by a Loan Agent</a:t>
            </a:r>
          </a:p>
          <a:p>
            <a:pPr>
              <a:buFontTx/>
              <a:buNone/>
            </a:pPr>
            <a:endParaRPr lang="en-US" dirty="0" smtClean="0">
              <a:cs typeface="Arial" charset="0"/>
            </a:endParaRPr>
          </a:p>
        </p:txBody>
      </p:sp>
      <p:pic>
        <p:nvPicPr>
          <p:cNvPr id="27652" name="Picture 3" descr="Activity-Props-2.PNG"/>
          <p:cNvPicPr>
            <a:picLocks noChangeAspect="1"/>
          </p:cNvPicPr>
          <p:nvPr/>
        </p:nvPicPr>
        <p:blipFill>
          <a:blip r:embed="rId3" cstate="print"/>
          <a:srcRect/>
          <a:stretch>
            <a:fillRect/>
          </a:stretch>
        </p:blipFill>
        <p:spPr bwMode="auto">
          <a:xfrm>
            <a:off x="682625" y="1885950"/>
            <a:ext cx="7778750" cy="4298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latin typeface="+mn-lt"/>
              </a:rPr>
              <a:t>Adding Annotations</a:t>
            </a:r>
          </a:p>
        </p:txBody>
      </p:sp>
      <p:sp>
        <p:nvSpPr>
          <p:cNvPr id="28675" name="Rectangle 3"/>
          <p:cNvSpPr>
            <a:spLocks noGrp="1" noChangeArrowheads="1"/>
          </p:cNvSpPr>
          <p:nvPr>
            <p:ph idx="1"/>
          </p:nvPr>
        </p:nvSpPr>
        <p:spPr/>
        <p:txBody>
          <a:bodyPr/>
          <a:lstStyle/>
          <a:p>
            <a:r>
              <a:rPr dirty="0" smtClean="0">
                <a:cs typeface="Arial" charset="0"/>
              </a:rPr>
              <a:t>Add annotations for documenting information related to process model.</a:t>
            </a:r>
          </a:p>
          <a:p>
            <a:r>
              <a:rPr lang="en-US" dirty="0" smtClean="0">
                <a:cs typeface="Arial" charset="0"/>
              </a:rPr>
              <a:t>Documentation can also be provided in description, but Annotations are visible on the process model</a:t>
            </a:r>
            <a:endParaRPr dirty="0" smtClean="0">
              <a:cs typeface="Arial" charset="0"/>
            </a:endParaRPr>
          </a:p>
        </p:txBody>
      </p:sp>
      <p:pic>
        <p:nvPicPr>
          <p:cNvPr id="28676" name="Picture 3" descr="Annotation.PNG"/>
          <p:cNvPicPr>
            <a:picLocks noChangeAspect="1"/>
          </p:cNvPicPr>
          <p:nvPr/>
        </p:nvPicPr>
        <p:blipFill>
          <a:blip r:embed="rId3" cstate="print"/>
          <a:srcRect/>
          <a:stretch>
            <a:fillRect/>
          </a:stretch>
        </p:blipFill>
        <p:spPr bwMode="auto">
          <a:xfrm>
            <a:off x="1885950" y="3019425"/>
            <a:ext cx="5372100" cy="1733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latin typeface="+mn-lt"/>
              </a:rPr>
              <a:t>Connecting Nodes </a:t>
            </a:r>
          </a:p>
        </p:txBody>
      </p:sp>
      <p:sp>
        <p:nvSpPr>
          <p:cNvPr id="30723" name="Rectangle 3"/>
          <p:cNvSpPr>
            <a:spLocks noGrp="1" noChangeArrowheads="1"/>
          </p:cNvSpPr>
          <p:nvPr>
            <p:ph idx="1"/>
          </p:nvPr>
        </p:nvSpPr>
        <p:spPr/>
        <p:txBody>
          <a:bodyPr/>
          <a:lstStyle/>
          <a:p>
            <a:r>
              <a:rPr lang="en-US" dirty="0" smtClean="0">
                <a:cs typeface="Arial" charset="0"/>
              </a:rPr>
              <a:t>Connect nodes with arrows</a:t>
            </a:r>
          </a:p>
          <a:p>
            <a:pPr lvl="1"/>
            <a:r>
              <a:rPr lang="en-US" dirty="0" smtClean="0">
                <a:cs typeface="Arial" charset="0"/>
              </a:rPr>
              <a:t>Click on the </a:t>
            </a:r>
            <a:r>
              <a:rPr lang="en-US" i="1" dirty="0" smtClean="0">
                <a:cs typeface="Arial" charset="0"/>
              </a:rPr>
              <a:t>From</a:t>
            </a:r>
            <a:r>
              <a:rPr lang="en-US" dirty="0" smtClean="0">
                <a:cs typeface="Arial" charset="0"/>
              </a:rPr>
              <a:t> node and drag to the </a:t>
            </a:r>
            <a:r>
              <a:rPr lang="en-US" i="1" dirty="0" smtClean="0">
                <a:cs typeface="Arial" charset="0"/>
              </a:rPr>
              <a:t>To</a:t>
            </a:r>
            <a:r>
              <a:rPr lang="en-US" dirty="0" smtClean="0">
                <a:cs typeface="Arial" charset="0"/>
              </a:rPr>
              <a:t> node.</a:t>
            </a:r>
          </a:p>
          <a:p>
            <a:pPr lvl="1"/>
            <a:r>
              <a:rPr lang="en-US" dirty="0" smtClean="0">
                <a:cs typeface="Arial" charset="0"/>
              </a:rPr>
              <a:t>Change arrow name to resemble the choices the user will make during the process execution</a:t>
            </a:r>
          </a:p>
          <a:p>
            <a:pPr>
              <a:buNone/>
            </a:pPr>
            <a:endParaRPr lang="en-US" dirty="0" smtClean="0">
              <a:cs typeface="Arial" charset="0"/>
            </a:endParaRPr>
          </a:p>
          <a:p>
            <a:pPr lvl="1"/>
            <a:r>
              <a:rPr lang="en-US" dirty="0" smtClean="0">
                <a:cs typeface="Arial" charset="0"/>
              </a:rPr>
              <a:t>Example: “Accept” or “Reject” a loan application</a:t>
            </a:r>
          </a:p>
          <a:p>
            <a:pPr>
              <a:buFontTx/>
              <a:buNone/>
            </a:pPr>
            <a:endParaRPr lang="en-US" dirty="0" smtClean="0">
              <a:cs typeface="Arial" charset="0"/>
            </a:endParaRPr>
          </a:p>
        </p:txBody>
      </p:sp>
      <p:pic>
        <p:nvPicPr>
          <p:cNvPr id="30724" name="Picture 5" descr="BPM-Arrow2.JPG"/>
          <p:cNvPicPr>
            <a:picLocks noChangeAspect="1"/>
          </p:cNvPicPr>
          <p:nvPr/>
        </p:nvPicPr>
        <p:blipFill>
          <a:blip r:embed="rId3" cstate="print"/>
          <a:srcRect/>
          <a:stretch>
            <a:fillRect/>
          </a:stretch>
        </p:blipFill>
        <p:spPr bwMode="auto">
          <a:xfrm>
            <a:off x="928688" y="3194050"/>
            <a:ext cx="7286625" cy="2876550"/>
          </a:xfrm>
          <a:prstGeom prst="rect">
            <a:avLst/>
          </a:prstGeom>
          <a:ln>
            <a:noFill/>
          </a:ln>
          <a:effectLst>
            <a:outerShdw blurRad="292100" dist="139700" dir="2700000" algn="tl" rotWithShape="0">
              <a:srgbClr val="333333">
                <a:alpha val="65000"/>
              </a:srgbClr>
            </a:outerShdw>
          </a:effectLst>
        </p:spPr>
      </p:pic>
      <p:sp>
        <p:nvSpPr>
          <p:cNvPr id="30725" name="Oval 6"/>
          <p:cNvSpPr>
            <a:spLocks noChangeArrowheads="1"/>
          </p:cNvSpPr>
          <p:nvPr/>
        </p:nvSpPr>
        <p:spPr bwMode="auto">
          <a:xfrm>
            <a:off x="2881313" y="3159125"/>
            <a:ext cx="393700" cy="382588"/>
          </a:xfrm>
          <a:prstGeom prst="ellipse">
            <a:avLst/>
          </a:prstGeom>
          <a:noFill/>
          <a:ln w="25400" algn="ctr">
            <a:solidFill>
              <a:schemeClr val="tx2"/>
            </a:solidFill>
            <a:round/>
            <a:headEnd/>
            <a:tailEnd/>
          </a:ln>
        </p:spPr>
        <p:txBody>
          <a:bodyPr/>
          <a:lstStyle/>
          <a:p>
            <a:endParaRPr lang="en-US" sz="2400" dirty="0">
              <a:solidFill>
                <a:schemeClr val="tx1"/>
              </a:solidFill>
              <a:latin typeface="+mn-lt"/>
            </a:endParaRPr>
          </a:p>
        </p:txBody>
      </p:sp>
      <p:cxnSp>
        <p:nvCxnSpPr>
          <p:cNvPr id="9" name="Straight Arrow Connector 8"/>
          <p:cNvCxnSpPr>
            <a:cxnSpLocks noChangeShapeType="1"/>
          </p:cNvCxnSpPr>
          <p:nvPr/>
        </p:nvCxnSpPr>
        <p:spPr bwMode="auto">
          <a:xfrm>
            <a:off x="1701800" y="4745038"/>
            <a:ext cx="658813" cy="1587"/>
          </a:xfrm>
          <a:prstGeom prst="straightConnector1">
            <a:avLst/>
          </a:prstGeom>
          <a:noFill/>
          <a:ln w="25400"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latin typeface="+mn-lt"/>
              </a:rPr>
              <a:t>Parallel Tasks</a:t>
            </a:r>
          </a:p>
        </p:txBody>
      </p:sp>
      <p:sp>
        <p:nvSpPr>
          <p:cNvPr id="32771" name="Rectangle 3"/>
          <p:cNvSpPr>
            <a:spLocks noGrp="1" noChangeArrowheads="1"/>
          </p:cNvSpPr>
          <p:nvPr>
            <p:ph idx="1"/>
          </p:nvPr>
        </p:nvSpPr>
        <p:spPr/>
        <p:txBody>
          <a:bodyPr/>
          <a:lstStyle/>
          <a:p>
            <a:r>
              <a:rPr dirty="0" smtClean="0">
                <a:cs typeface="Arial" charset="0"/>
              </a:rPr>
              <a:t>Parallel processing after Loan Application is submitted</a:t>
            </a:r>
          </a:p>
          <a:p>
            <a:pPr lvl="1"/>
            <a:r>
              <a:rPr lang="en-US" dirty="0" smtClean="0">
                <a:cs typeface="Arial" charset="0"/>
              </a:rPr>
              <a:t>"Credit Check” and “Mail Welcome Pack” tasks are performed in parallel</a:t>
            </a:r>
          </a:p>
        </p:txBody>
      </p:sp>
      <p:pic>
        <p:nvPicPr>
          <p:cNvPr id="32772" name="Picture 3" descr="And-Loan (Working Copy).JPG"/>
          <p:cNvPicPr>
            <a:picLocks noChangeAspect="1"/>
          </p:cNvPicPr>
          <p:nvPr/>
        </p:nvPicPr>
        <p:blipFill>
          <a:blip r:embed="rId3" cstate="print"/>
          <a:srcRect/>
          <a:stretch>
            <a:fillRect/>
          </a:stretch>
        </p:blipFill>
        <p:spPr bwMode="auto">
          <a:xfrm>
            <a:off x="2705100" y="2284413"/>
            <a:ext cx="3781425" cy="34194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latin typeface="+mn-lt"/>
              </a:rPr>
              <a:t>Add Swim lanes</a:t>
            </a:r>
          </a:p>
        </p:txBody>
      </p:sp>
      <p:sp>
        <p:nvSpPr>
          <p:cNvPr id="33795" name="Rectangle 3"/>
          <p:cNvSpPr>
            <a:spLocks noGrp="1" noChangeArrowheads="1"/>
          </p:cNvSpPr>
          <p:nvPr>
            <p:ph idx="1"/>
          </p:nvPr>
        </p:nvSpPr>
        <p:spPr/>
        <p:txBody>
          <a:bodyPr/>
          <a:lstStyle/>
          <a:p>
            <a:r>
              <a:rPr dirty="0" smtClean="0">
                <a:cs typeface="Arial" charset="0"/>
              </a:rPr>
              <a:t>Add Swim lanes to highlight areas of responsibility</a:t>
            </a:r>
          </a:p>
          <a:p>
            <a:r>
              <a:rPr dirty="0" smtClean="0">
                <a:cs typeface="Arial" charset="0"/>
              </a:rPr>
              <a:t>Swim lanes can run either vertically or horizontally</a:t>
            </a:r>
          </a:p>
          <a:p>
            <a:r>
              <a:rPr dirty="0" smtClean="0">
                <a:cs typeface="Arial" charset="0"/>
              </a:rPr>
              <a:t>Swim lanes add structure to diagrams</a:t>
            </a:r>
          </a:p>
        </p:txBody>
      </p:sp>
      <p:pic>
        <p:nvPicPr>
          <p:cNvPr id="33796" name="Picture 3" descr="swimlanes.JPG"/>
          <p:cNvPicPr>
            <a:picLocks noChangeAspect="1"/>
          </p:cNvPicPr>
          <p:nvPr/>
        </p:nvPicPr>
        <p:blipFill>
          <a:blip r:embed="rId3" cstate="print"/>
          <a:srcRect/>
          <a:stretch>
            <a:fillRect/>
          </a:stretch>
        </p:blipFill>
        <p:spPr bwMode="auto">
          <a:xfrm>
            <a:off x="2795588" y="2466975"/>
            <a:ext cx="3552825" cy="3429000"/>
          </a:xfrm>
          <a:prstGeom prst="rect">
            <a:avLst/>
          </a:prstGeom>
          <a:ln>
            <a:noFill/>
          </a:ln>
          <a:effectLst>
            <a:outerShdw blurRad="292100" dist="139700" dir="2700000" algn="tl" rotWithShape="0">
              <a:srgbClr val="333333">
                <a:alpha val="65000"/>
              </a:srgbClr>
            </a:outerShdw>
          </a:effectLst>
        </p:spPr>
      </p:pic>
      <p:sp>
        <p:nvSpPr>
          <p:cNvPr id="33797" name="Right Arrow 4"/>
          <p:cNvSpPr>
            <a:spLocks noChangeArrowheads="1"/>
          </p:cNvSpPr>
          <p:nvPr/>
        </p:nvSpPr>
        <p:spPr bwMode="auto">
          <a:xfrm>
            <a:off x="923925" y="2813050"/>
            <a:ext cx="1655763" cy="484188"/>
          </a:xfrm>
          <a:prstGeom prst="rightArrow">
            <a:avLst>
              <a:gd name="adj1" fmla="val 50000"/>
              <a:gd name="adj2" fmla="val 50044"/>
            </a:avLst>
          </a:prstGeom>
          <a:solidFill>
            <a:schemeClr val="tx2">
              <a:lumMod val="60000"/>
              <a:lumOff val="40000"/>
            </a:schemeClr>
          </a:solidFill>
          <a:ln w="25400" algn="ctr">
            <a:noFill/>
            <a:round/>
            <a:headEnd/>
            <a:tailEnd/>
          </a:ln>
        </p:spPr>
        <p:txBody>
          <a:bodyPr/>
          <a:lstStyle/>
          <a:p>
            <a:pPr algn="l"/>
            <a:r>
              <a:rPr lang="en-US" sz="1400" dirty="0" smtClean="0">
                <a:solidFill>
                  <a:schemeClr val="tx1"/>
                </a:solidFill>
                <a:latin typeface="+mn-lt"/>
              </a:rPr>
              <a:t>Bank Branch</a:t>
            </a:r>
            <a:endParaRPr lang="en-US" sz="1400" dirty="0">
              <a:solidFill>
                <a:schemeClr val="tx1"/>
              </a:solidFill>
              <a:latin typeface="+mn-lt"/>
            </a:endParaRPr>
          </a:p>
        </p:txBody>
      </p:sp>
      <p:sp>
        <p:nvSpPr>
          <p:cNvPr id="33798" name="Right Arrow 5"/>
          <p:cNvSpPr>
            <a:spLocks noChangeArrowheads="1"/>
          </p:cNvSpPr>
          <p:nvPr/>
        </p:nvSpPr>
        <p:spPr bwMode="auto">
          <a:xfrm>
            <a:off x="923925" y="3886200"/>
            <a:ext cx="1655763" cy="484188"/>
          </a:xfrm>
          <a:prstGeom prst="rightArrow">
            <a:avLst>
              <a:gd name="adj1" fmla="val 50000"/>
              <a:gd name="adj2" fmla="val 50044"/>
            </a:avLst>
          </a:prstGeom>
          <a:solidFill>
            <a:schemeClr val="tx2">
              <a:lumMod val="60000"/>
              <a:lumOff val="40000"/>
            </a:schemeClr>
          </a:solidFill>
          <a:ln w="25400" algn="ctr">
            <a:noFill/>
            <a:round/>
            <a:headEnd/>
            <a:tailEnd/>
          </a:ln>
        </p:spPr>
        <p:txBody>
          <a:bodyPr/>
          <a:lstStyle/>
          <a:p>
            <a:pPr algn="l"/>
            <a:r>
              <a:rPr lang="en-US" sz="1400" dirty="0" smtClean="0">
                <a:solidFill>
                  <a:schemeClr val="tx1"/>
                </a:solidFill>
                <a:latin typeface="+mn-lt"/>
              </a:rPr>
              <a:t>Loan Dept</a:t>
            </a:r>
            <a:endParaRPr lang="en-US" sz="1400" dirty="0">
              <a:solidFill>
                <a:schemeClr val="tx1"/>
              </a:solidFill>
              <a:latin typeface="+mn-lt"/>
            </a:endParaRPr>
          </a:p>
        </p:txBody>
      </p:sp>
      <p:sp>
        <p:nvSpPr>
          <p:cNvPr id="33799" name="Right Arrow 6"/>
          <p:cNvSpPr>
            <a:spLocks noChangeArrowheads="1"/>
          </p:cNvSpPr>
          <p:nvPr/>
        </p:nvSpPr>
        <p:spPr bwMode="auto">
          <a:xfrm>
            <a:off x="923925" y="5029200"/>
            <a:ext cx="1655763" cy="484188"/>
          </a:xfrm>
          <a:prstGeom prst="rightArrow">
            <a:avLst>
              <a:gd name="adj1" fmla="val 50000"/>
              <a:gd name="adj2" fmla="val 50044"/>
            </a:avLst>
          </a:prstGeom>
          <a:solidFill>
            <a:schemeClr val="tx2">
              <a:lumMod val="60000"/>
              <a:lumOff val="40000"/>
            </a:schemeClr>
          </a:solidFill>
          <a:ln w="25400" algn="ctr">
            <a:noFill/>
            <a:round/>
            <a:headEnd/>
            <a:tailEnd/>
          </a:ln>
        </p:spPr>
        <p:txBody>
          <a:bodyPr/>
          <a:lstStyle/>
          <a:p>
            <a:pPr algn="l"/>
            <a:r>
              <a:rPr lang="en-US" sz="1400" dirty="0" smtClean="0">
                <a:solidFill>
                  <a:schemeClr val="tx1"/>
                </a:solidFill>
                <a:latin typeface="+mn-lt"/>
              </a:rPr>
              <a:t>Customer Relations</a:t>
            </a:r>
            <a:endParaRPr lang="en-US" sz="1400" dirty="0">
              <a:solidFill>
                <a:schemeClr val="tx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latin typeface="+mn-lt"/>
              </a:rPr>
              <a:t>Add Swim lanes</a:t>
            </a:r>
          </a:p>
        </p:txBody>
      </p:sp>
      <p:sp>
        <p:nvSpPr>
          <p:cNvPr id="34819" name="Rectangle 3"/>
          <p:cNvSpPr>
            <a:spLocks noGrp="1" noChangeArrowheads="1"/>
          </p:cNvSpPr>
          <p:nvPr>
            <p:ph idx="1"/>
          </p:nvPr>
        </p:nvSpPr>
        <p:spPr/>
        <p:txBody>
          <a:bodyPr/>
          <a:lstStyle/>
          <a:p>
            <a:r>
              <a:rPr dirty="0" smtClean="0">
                <a:cs typeface="Arial" charset="0"/>
              </a:rPr>
              <a:t>Add Swim lane by selecting Swimlane from palette and drawing the Swimlane on the BPD</a:t>
            </a:r>
          </a:p>
          <a:p>
            <a:endParaRPr dirty="0" smtClean="0">
              <a:cs typeface="Arial" charset="0"/>
            </a:endParaRPr>
          </a:p>
          <a:p>
            <a:endParaRPr dirty="0" smtClean="0">
              <a:cs typeface="Arial" charset="0"/>
            </a:endParaRPr>
          </a:p>
          <a:p>
            <a:r>
              <a:rPr dirty="0" smtClean="0">
                <a:cs typeface="Arial" charset="0"/>
              </a:rPr>
              <a:t>Change Direction of the Swimlane by placing the title on top or left</a:t>
            </a:r>
          </a:p>
        </p:txBody>
      </p:sp>
      <p:pic>
        <p:nvPicPr>
          <p:cNvPr id="34820" name="Picture 7" descr="Swimlane-Icon.PNG"/>
          <p:cNvPicPr>
            <a:picLocks noChangeAspect="1"/>
          </p:cNvPicPr>
          <p:nvPr/>
        </p:nvPicPr>
        <p:blipFill>
          <a:blip r:embed="rId3" cstate="print"/>
          <a:srcRect/>
          <a:stretch>
            <a:fillRect/>
          </a:stretch>
        </p:blipFill>
        <p:spPr bwMode="auto">
          <a:xfrm>
            <a:off x="5430838" y="1252538"/>
            <a:ext cx="1274762" cy="1095375"/>
          </a:xfrm>
          <a:prstGeom prst="rect">
            <a:avLst/>
          </a:prstGeom>
          <a:ln>
            <a:noFill/>
          </a:ln>
          <a:effectLst>
            <a:outerShdw blurRad="292100" dist="139700" dir="2700000" algn="tl" rotWithShape="0">
              <a:srgbClr val="333333">
                <a:alpha val="65000"/>
              </a:srgbClr>
            </a:outerShdw>
          </a:effectLst>
        </p:spPr>
      </p:pic>
      <p:pic>
        <p:nvPicPr>
          <p:cNvPr id="34821" name="Picture 8" descr="Swimlane-Style.PNG"/>
          <p:cNvPicPr>
            <a:picLocks noChangeAspect="1"/>
          </p:cNvPicPr>
          <p:nvPr/>
        </p:nvPicPr>
        <p:blipFill>
          <a:blip r:embed="rId4" cstate="print"/>
          <a:srcRect/>
          <a:stretch>
            <a:fillRect/>
          </a:stretch>
        </p:blipFill>
        <p:spPr bwMode="auto">
          <a:xfrm>
            <a:off x="2066925" y="3043238"/>
            <a:ext cx="2066925" cy="2600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latin typeface="+mn-lt"/>
              </a:rPr>
              <a:t>Outline</a:t>
            </a:r>
          </a:p>
        </p:txBody>
      </p:sp>
      <p:sp>
        <p:nvSpPr>
          <p:cNvPr id="6147" name="Rectangle 3"/>
          <p:cNvSpPr>
            <a:spLocks noGrp="1" noChangeArrowheads="1"/>
          </p:cNvSpPr>
          <p:nvPr>
            <p:ph idx="1"/>
          </p:nvPr>
        </p:nvSpPr>
        <p:spPr/>
        <p:txBody>
          <a:bodyPr/>
          <a:lstStyle/>
          <a:p>
            <a:r>
              <a:rPr lang="en-US" dirty="0" smtClean="0">
                <a:cs typeface="Arial" charset="0"/>
              </a:rPr>
              <a:t>Create Workflow Application</a:t>
            </a:r>
          </a:p>
          <a:p>
            <a:r>
              <a:rPr dirty="0" smtClean="0">
                <a:cs typeface="Arial" charset="0"/>
              </a:rPr>
              <a:t>Model "Loan Application Process"</a:t>
            </a:r>
            <a:endParaRPr sz="800" dirty="0" smtClean="0">
              <a:cs typeface="Arial" charset="0"/>
            </a:endParaRPr>
          </a:p>
          <a:p>
            <a:r>
              <a:rPr dirty="0" smtClean="0">
                <a:cs typeface="Arial" charset="0"/>
              </a:rPr>
              <a:t>Assign Roles to Loan Application Process</a:t>
            </a:r>
          </a:p>
          <a:p>
            <a:r>
              <a:rPr dirty="0" smtClean="0">
                <a:cs typeface="Arial" charset="0"/>
              </a:rPr>
              <a:t>Define User Defined Attributes (UDA)</a:t>
            </a:r>
          </a:p>
          <a:p>
            <a:r>
              <a:rPr dirty="0" smtClean="0">
                <a:cs typeface="Arial" charset="0"/>
              </a:rPr>
              <a:t>Generate Process Definition Documentation</a:t>
            </a:r>
          </a:p>
          <a:p>
            <a:pPr>
              <a:buFontTx/>
              <a:buNone/>
            </a:pPr>
            <a:endParaRPr dirty="0" smtClean="0">
              <a:cs typeface="Arial" charset="0"/>
            </a:endParaRPr>
          </a:p>
          <a:p>
            <a:endParaRPr dirty="0"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latin typeface="+mn-lt"/>
              </a:rPr>
              <a:t>User Defined Attributes</a:t>
            </a:r>
          </a:p>
        </p:txBody>
      </p:sp>
      <p:sp>
        <p:nvSpPr>
          <p:cNvPr id="40963" name="Rectangle 3"/>
          <p:cNvSpPr>
            <a:spLocks noGrp="1" noChangeArrowheads="1"/>
          </p:cNvSpPr>
          <p:nvPr>
            <p:ph idx="1"/>
          </p:nvPr>
        </p:nvSpPr>
        <p:spPr/>
        <p:txBody>
          <a:bodyPr/>
          <a:lstStyle/>
          <a:p>
            <a:r>
              <a:rPr lang="en-US" dirty="0" smtClean="0">
                <a:cs typeface="Arial" charset="0"/>
              </a:rPr>
              <a:t>Add UDAs</a:t>
            </a:r>
          </a:p>
          <a:p>
            <a:pPr lvl="1">
              <a:buFont typeface="Wingdings" pitchFamily="2" charset="2"/>
              <a:buNone/>
            </a:pPr>
            <a:r>
              <a:rPr lang="en-US" dirty="0" smtClean="0">
                <a:cs typeface="Arial" charset="0"/>
              </a:rPr>
              <a:t>String	firstName, lastName, address</a:t>
            </a:r>
          </a:p>
          <a:p>
            <a:pPr lvl="1">
              <a:buFont typeface="Wingdings" pitchFamily="2" charset="2"/>
              <a:buNone/>
            </a:pPr>
            <a:r>
              <a:rPr lang="en-US" dirty="0" smtClean="0">
                <a:cs typeface="Arial" charset="0"/>
              </a:rPr>
              <a:t>BigDecimal	loanAmt</a:t>
            </a:r>
          </a:p>
          <a:p>
            <a:pPr lvl="1">
              <a:buFont typeface="Wingdings" pitchFamily="2" charset="2"/>
              <a:buNone/>
            </a:pPr>
            <a:r>
              <a:rPr lang="en-US" dirty="0" smtClean="0">
                <a:cs typeface="Arial" charset="0"/>
              </a:rPr>
              <a:t>Boolean	personal (default - true)</a:t>
            </a:r>
          </a:p>
          <a:p>
            <a:pPr lvl="1">
              <a:buFont typeface="Wingdings" pitchFamily="2" charset="2"/>
              <a:buNone/>
            </a:pPr>
            <a:r>
              <a:rPr lang="en-US" dirty="0" smtClean="0">
                <a:cs typeface="Arial" charset="0"/>
              </a:rPr>
              <a:t>String	reason</a:t>
            </a:r>
          </a:p>
          <a:p>
            <a:pPr>
              <a:buFontTx/>
              <a:buNone/>
            </a:pPr>
            <a:endParaRPr lang="en-US" dirty="0" smtClean="0">
              <a:cs typeface="Arial" charset="0"/>
            </a:endParaRPr>
          </a:p>
        </p:txBody>
      </p:sp>
      <p:pic>
        <p:nvPicPr>
          <p:cNvPr id="40964" name="Picture 4" descr="UDA-Loan.png"/>
          <p:cNvPicPr>
            <a:picLocks noChangeAspect="1"/>
          </p:cNvPicPr>
          <p:nvPr/>
        </p:nvPicPr>
        <p:blipFill>
          <a:blip r:embed="rId3" cstate="print"/>
          <a:srcRect/>
          <a:stretch>
            <a:fillRect/>
          </a:stretch>
        </p:blipFill>
        <p:spPr bwMode="auto">
          <a:xfrm>
            <a:off x="531813" y="3563938"/>
            <a:ext cx="8080375" cy="24844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latin typeface="+mn-lt"/>
              </a:rPr>
              <a:t>Generate Process Documentation</a:t>
            </a:r>
          </a:p>
        </p:txBody>
      </p:sp>
      <p:sp>
        <p:nvSpPr>
          <p:cNvPr id="43011" name="Rectangle 3"/>
          <p:cNvSpPr>
            <a:spLocks noGrp="1" noChangeArrowheads="1"/>
          </p:cNvSpPr>
          <p:nvPr>
            <p:ph idx="1"/>
          </p:nvPr>
        </p:nvSpPr>
        <p:spPr/>
        <p:txBody>
          <a:bodyPr/>
          <a:lstStyle/>
          <a:p>
            <a:r>
              <a:rPr dirty="0" smtClean="0">
                <a:cs typeface="Arial" charset="0"/>
              </a:rPr>
              <a:t>Generate Process Documentation</a:t>
            </a:r>
          </a:p>
          <a:p>
            <a:pPr lvl="1"/>
            <a:r>
              <a:rPr lang="en-US" dirty="0" smtClean="0">
                <a:cs typeface="Arial" charset="0"/>
              </a:rPr>
              <a:t>Feature available in Interstage BPM Studio</a:t>
            </a:r>
          </a:p>
          <a:p>
            <a:r>
              <a:rPr dirty="0" smtClean="0">
                <a:cs typeface="Arial" charset="0"/>
              </a:rPr>
              <a:t>Generates a simple report of a Process Definition</a:t>
            </a:r>
          </a:p>
          <a:p>
            <a:r>
              <a:rPr dirty="0" smtClean="0">
                <a:cs typeface="Arial" charset="0"/>
              </a:rPr>
              <a:t>Supported Report formats</a:t>
            </a:r>
          </a:p>
          <a:p>
            <a:pPr lvl="1"/>
            <a:r>
              <a:rPr lang="en-US" dirty="0" smtClean="0">
                <a:cs typeface="Arial" charset="0"/>
              </a:rPr>
              <a:t>PDF</a:t>
            </a:r>
          </a:p>
          <a:p>
            <a:pPr lvl="1"/>
            <a:r>
              <a:rPr lang="en-US" dirty="0" smtClean="0">
                <a:cs typeface="Arial" charset="0"/>
              </a:rPr>
              <a:t>Html</a:t>
            </a:r>
          </a:p>
          <a:p>
            <a:pPr lvl="1"/>
            <a:r>
              <a:rPr lang="en-US" dirty="0" smtClean="0">
                <a:cs typeface="Arial" charset="0"/>
              </a:rPr>
              <a:t>MS PowerPoint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Apply General Loan Documentation</a:t>
            </a:r>
          </a:p>
        </p:txBody>
      </p:sp>
      <p:pic>
        <p:nvPicPr>
          <p:cNvPr id="44035" name="Content Placeholder 3" descr="Report-ApplyLoan.PNG"/>
          <p:cNvPicPr>
            <a:picLocks noGrp="1" noChangeAspect="1"/>
          </p:cNvPicPr>
          <p:nvPr>
            <p:ph idx="1"/>
          </p:nvPr>
        </p:nvPicPr>
        <p:blipFill>
          <a:blip r:embed="rId3" cstate="print"/>
          <a:stretch>
            <a:fillRect/>
          </a:stretch>
        </p:blipFill>
        <p:spPr>
          <a:xfrm>
            <a:off x="1990725" y="766763"/>
            <a:ext cx="5151438" cy="578167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latin typeface="+mn-lt"/>
              </a:rPr>
              <a:t>Completed Business Process</a:t>
            </a:r>
          </a:p>
        </p:txBody>
      </p:sp>
      <p:sp>
        <p:nvSpPr>
          <p:cNvPr id="45059" name="Rectangle 3"/>
          <p:cNvSpPr>
            <a:spLocks noGrp="1" noChangeArrowheads="1"/>
          </p:cNvSpPr>
          <p:nvPr>
            <p:ph idx="1"/>
          </p:nvPr>
        </p:nvSpPr>
        <p:spPr/>
        <p:txBody>
          <a:bodyPr/>
          <a:lstStyle/>
          <a:p>
            <a:r>
              <a:rPr lang="en-US" dirty="0" smtClean="0">
                <a:cs typeface="Arial" charset="0"/>
              </a:rPr>
              <a:t>“Apply General Loan” Business Process Diagram (BPD)</a:t>
            </a:r>
          </a:p>
        </p:txBody>
      </p:sp>
      <p:pic>
        <p:nvPicPr>
          <p:cNvPr id="45060" name="Picture 6" descr="BPD-ApplyLoan.PNG"/>
          <p:cNvPicPr>
            <a:picLocks noChangeAspect="1"/>
          </p:cNvPicPr>
          <p:nvPr/>
        </p:nvPicPr>
        <p:blipFill>
          <a:blip r:embed="rId3" cstate="print"/>
          <a:srcRect/>
          <a:stretch>
            <a:fillRect/>
          </a:stretch>
        </p:blipFill>
        <p:spPr bwMode="auto">
          <a:xfrm>
            <a:off x="588963" y="2016125"/>
            <a:ext cx="8013700" cy="34702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mn-lt"/>
              </a:rPr>
              <a:t>Deploying Workflow Application</a:t>
            </a:r>
          </a:p>
        </p:txBody>
      </p:sp>
      <p:sp>
        <p:nvSpPr>
          <p:cNvPr id="7171" name="Rectangle 3"/>
          <p:cNvSpPr>
            <a:spLocks noGrp="1" noChangeArrowheads="1"/>
          </p:cNvSpPr>
          <p:nvPr>
            <p:ph idx="1"/>
          </p:nvPr>
        </p:nvSpPr>
        <p:spPr/>
        <p:txBody>
          <a:bodyPr/>
          <a:lstStyle/>
          <a:p>
            <a:r>
              <a:rPr lang="en-US" dirty="0" smtClean="0">
                <a:cs typeface="Arial" charset="0"/>
              </a:rPr>
              <a:t>Deploy Workflow Application</a:t>
            </a:r>
          </a:p>
          <a:p>
            <a:pPr lvl="1"/>
            <a:r>
              <a:rPr lang="en-US" dirty="0" smtClean="0">
                <a:cs typeface="Arial" charset="0"/>
              </a:rPr>
              <a:t>Upload Business Process Definitions and related files and resources to Interstage BPM Server</a:t>
            </a:r>
          </a:p>
          <a:p>
            <a:endParaRPr lang="en-US" dirty="0" smtClean="0">
              <a:cs typeface="Arial" charset="0"/>
            </a:endParaRPr>
          </a:p>
        </p:txBody>
      </p:sp>
      <p:pic>
        <p:nvPicPr>
          <p:cNvPr id="7172" name="Picture 5" descr="Studio-up1.PNG"/>
          <p:cNvPicPr>
            <a:picLocks noChangeAspect="1"/>
          </p:cNvPicPr>
          <p:nvPr/>
        </p:nvPicPr>
        <p:blipFill>
          <a:blip r:embed="rId3" cstate="print"/>
          <a:srcRect/>
          <a:stretch>
            <a:fillRect/>
          </a:stretch>
        </p:blipFill>
        <p:spPr bwMode="auto">
          <a:xfrm>
            <a:off x="2301875" y="2495550"/>
            <a:ext cx="4519613" cy="3686175"/>
          </a:xfrm>
          <a:prstGeom prst="rect">
            <a:avLst/>
          </a:prstGeom>
          <a:ln>
            <a:noFill/>
          </a:ln>
          <a:effectLst>
            <a:outerShdw blurRad="292100" dist="139700" dir="2700000" algn="tl" rotWithShape="0">
              <a:srgbClr val="333333">
                <a:alpha val="65000"/>
              </a:srgbClr>
            </a:outerShdw>
          </a:effectLst>
        </p:spPr>
      </p:pic>
      <p:sp>
        <p:nvSpPr>
          <p:cNvPr id="7173" name="Rectangle 5"/>
          <p:cNvSpPr>
            <a:spLocks noChangeArrowheads="1"/>
          </p:cNvSpPr>
          <p:nvPr/>
        </p:nvSpPr>
        <p:spPr bwMode="auto">
          <a:xfrm>
            <a:off x="3082925" y="3698875"/>
            <a:ext cx="1335088" cy="257175"/>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r>
              <a:rPr lang="en-US" dirty="0" smtClean="0">
                <a:latin typeface="+mn-lt"/>
              </a:rPr>
              <a:t>Deploy Application</a:t>
            </a:r>
          </a:p>
        </p:txBody>
      </p:sp>
      <p:sp>
        <p:nvSpPr>
          <p:cNvPr id="8195" name="Content Placeholder 7"/>
          <p:cNvSpPr>
            <a:spLocks noGrp="1"/>
          </p:cNvSpPr>
          <p:nvPr>
            <p:ph idx="1"/>
          </p:nvPr>
        </p:nvSpPr>
        <p:spPr/>
        <p:txBody>
          <a:bodyPr/>
          <a:lstStyle/>
          <a:p>
            <a:r>
              <a:rPr dirty="0" smtClean="0">
                <a:cs typeface="Arial" charset="0"/>
              </a:rPr>
              <a:t>Select Upload Application</a:t>
            </a:r>
          </a:p>
          <a:p>
            <a:pPr lvl="1"/>
            <a:r>
              <a:rPr lang="en-US" dirty="0" smtClean="0">
                <a:cs typeface="Arial" charset="0"/>
              </a:rPr>
              <a:t>Choose Server Connection</a:t>
            </a:r>
          </a:p>
        </p:txBody>
      </p:sp>
      <p:pic>
        <p:nvPicPr>
          <p:cNvPr id="8197" name="Picture 5" descr="upload-1"/>
          <p:cNvPicPr>
            <a:picLocks noChangeAspect="1" noChangeArrowheads="1"/>
          </p:cNvPicPr>
          <p:nvPr/>
        </p:nvPicPr>
        <p:blipFill>
          <a:blip r:embed="rId3" cstate="print"/>
          <a:srcRect t="4897"/>
          <a:stretch>
            <a:fillRect/>
          </a:stretch>
        </p:blipFill>
        <p:spPr bwMode="auto">
          <a:xfrm>
            <a:off x="1241425" y="2509838"/>
            <a:ext cx="2076450" cy="3287712"/>
          </a:xfrm>
          <a:prstGeom prst="rect">
            <a:avLst/>
          </a:prstGeom>
          <a:ln>
            <a:noFill/>
          </a:ln>
          <a:effectLst>
            <a:outerShdw blurRad="292100" dist="139700" dir="2700000" algn="tl" rotWithShape="0">
              <a:srgbClr val="333333">
                <a:alpha val="65000"/>
              </a:srgbClr>
            </a:outerShdw>
          </a:effectLst>
        </p:spPr>
      </p:pic>
      <p:sp>
        <p:nvSpPr>
          <p:cNvPr id="2" name="Rectangle 10"/>
          <p:cNvSpPr>
            <a:spLocks noChangeArrowheads="1"/>
          </p:cNvSpPr>
          <p:nvPr/>
        </p:nvSpPr>
        <p:spPr bwMode="auto">
          <a:xfrm>
            <a:off x="1200150" y="4022725"/>
            <a:ext cx="2220913" cy="303213"/>
          </a:xfrm>
          <a:prstGeom prst="rect">
            <a:avLst/>
          </a:prstGeom>
          <a:noFill/>
          <a:ln w="25400" algn="ctr">
            <a:solidFill>
              <a:schemeClr val="tx2"/>
            </a:solidFill>
            <a:round/>
            <a:headEnd/>
            <a:tailEnd/>
          </a:ln>
        </p:spPr>
        <p:txBody>
          <a:bodyPr/>
          <a:lstStyle/>
          <a:p>
            <a:endParaRPr lang="en-US" sz="2400" dirty="0">
              <a:latin typeface="+mn-lt"/>
            </a:endParaRPr>
          </a:p>
        </p:txBody>
      </p:sp>
      <p:cxnSp>
        <p:nvCxnSpPr>
          <p:cNvPr id="8198" name="Straight Arrow Connector 12"/>
          <p:cNvCxnSpPr>
            <a:cxnSpLocks noChangeShapeType="1"/>
            <a:stCxn id="0" idx="3"/>
          </p:cNvCxnSpPr>
          <p:nvPr/>
        </p:nvCxnSpPr>
        <p:spPr bwMode="auto">
          <a:xfrm flipV="1">
            <a:off x="3421063" y="3717925"/>
            <a:ext cx="1004887" cy="457200"/>
          </a:xfrm>
          <a:prstGeom prst="straightConnector1">
            <a:avLst/>
          </a:prstGeom>
          <a:noFill/>
          <a:ln w="25400" algn="ctr">
            <a:solidFill>
              <a:schemeClr val="tx2"/>
            </a:solidFill>
            <a:round/>
            <a:headEnd/>
            <a:tailEnd type="arrow" w="med" len="med"/>
          </a:ln>
        </p:spPr>
      </p:cxnSp>
      <p:pic>
        <p:nvPicPr>
          <p:cNvPr id="8200" name="Picture 11" descr="Studio-Connection.PNG"/>
          <p:cNvPicPr>
            <a:picLocks noChangeAspect="1"/>
          </p:cNvPicPr>
          <p:nvPr/>
        </p:nvPicPr>
        <p:blipFill>
          <a:blip r:embed="rId4" cstate="print"/>
          <a:srcRect/>
          <a:stretch>
            <a:fillRect/>
          </a:stretch>
        </p:blipFill>
        <p:spPr bwMode="auto">
          <a:xfrm>
            <a:off x="4425950" y="1411288"/>
            <a:ext cx="4054475" cy="46116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r>
              <a:rPr lang="en-US" dirty="0" smtClean="0">
                <a:latin typeface="+mn-lt"/>
              </a:rPr>
              <a:t>Create Server Connection</a:t>
            </a:r>
          </a:p>
        </p:txBody>
      </p:sp>
      <p:sp>
        <p:nvSpPr>
          <p:cNvPr id="9219" name="Content Placeholder 3"/>
          <p:cNvSpPr>
            <a:spLocks noGrp="1"/>
          </p:cNvSpPr>
          <p:nvPr>
            <p:ph idx="1"/>
          </p:nvPr>
        </p:nvSpPr>
        <p:spPr/>
        <p:txBody>
          <a:bodyPr/>
          <a:lstStyle/>
          <a:p>
            <a:r>
              <a:rPr dirty="0" smtClean="0">
                <a:cs typeface="Arial" charset="0"/>
              </a:rPr>
              <a:t>Create New Sever Connection</a:t>
            </a:r>
          </a:p>
          <a:p>
            <a:pPr lvl="1"/>
            <a:r>
              <a:rPr lang="en-US" dirty="0" smtClean="0">
                <a:cs typeface="Arial" charset="0"/>
              </a:rPr>
              <a:t>Connection Name</a:t>
            </a:r>
          </a:p>
          <a:p>
            <a:pPr lvl="1"/>
            <a:r>
              <a:rPr lang="en-US" dirty="0" smtClean="0">
                <a:cs typeface="Arial" charset="0"/>
              </a:rPr>
              <a:t>Base URL</a:t>
            </a:r>
          </a:p>
          <a:p>
            <a:pPr lvl="1"/>
            <a:r>
              <a:rPr lang="en-US" dirty="0" smtClean="0">
                <a:cs typeface="Arial" charset="0"/>
              </a:rPr>
              <a:t>User name and Password</a:t>
            </a:r>
          </a:p>
        </p:txBody>
      </p:sp>
      <p:pic>
        <p:nvPicPr>
          <p:cNvPr id="9221" name="Picture 8" descr="ServerConn1.PNG"/>
          <p:cNvPicPr>
            <a:picLocks noChangeAspect="1"/>
          </p:cNvPicPr>
          <p:nvPr/>
        </p:nvPicPr>
        <p:blipFill>
          <a:blip r:embed="rId3" cstate="print"/>
          <a:srcRect/>
          <a:stretch>
            <a:fillRect/>
          </a:stretch>
        </p:blipFill>
        <p:spPr bwMode="auto">
          <a:xfrm>
            <a:off x="555625" y="2832100"/>
            <a:ext cx="4214813" cy="2968625"/>
          </a:xfrm>
          <a:prstGeom prst="rect">
            <a:avLst/>
          </a:prstGeom>
          <a:ln>
            <a:noFill/>
          </a:ln>
          <a:effectLst>
            <a:outerShdw blurRad="292100" dist="139700" dir="2700000" algn="tl" rotWithShape="0">
              <a:srgbClr val="333333">
                <a:alpha val="65000"/>
              </a:srgbClr>
            </a:outerShdw>
          </a:effectLst>
        </p:spPr>
      </p:pic>
      <p:pic>
        <p:nvPicPr>
          <p:cNvPr id="9222" name="Picture 9" descr="ServerConn2.PNG"/>
          <p:cNvPicPr>
            <a:picLocks noChangeAspect="1"/>
          </p:cNvPicPr>
          <p:nvPr/>
        </p:nvPicPr>
        <p:blipFill>
          <a:blip r:embed="rId4" cstate="print"/>
          <a:srcRect/>
          <a:stretch>
            <a:fillRect/>
          </a:stretch>
        </p:blipFill>
        <p:spPr bwMode="auto">
          <a:xfrm>
            <a:off x="5178425" y="2809875"/>
            <a:ext cx="3533775" cy="1998663"/>
          </a:xfrm>
          <a:prstGeom prst="rect">
            <a:avLst/>
          </a:prstGeom>
          <a:ln>
            <a:noFill/>
          </a:ln>
          <a:effectLst>
            <a:outerShdw blurRad="292100" dist="139700" dir="2700000" algn="tl" rotWithShape="0">
              <a:srgbClr val="333333">
                <a:alpha val="65000"/>
              </a:srgbClr>
            </a:outerShdw>
          </a:effectLst>
        </p:spPr>
      </p:pic>
      <p:sp>
        <p:nvSpPr>
          <p:cNvPr id="2" name="Rectangle 10"/>
          <p:cNvSpPr>
            <a:spLocks noChangeArrowheads="1"/>
          </p:cNvSpPr>
          <p:nvPr/>
        </p:nvSpPr>
        <p:spPr bwMode="auto">
          <a:xfrm>
            <a:off x="3965575" y="3184525"/>
            <a:ext cx="790575" cy="307975"/>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cxnSp>
        <p:nvCxnSpPr>
          <p:cNvPr id="9223" name="Straight Arrow Connector 12"/>
          <p:cNvCxnSpPr>
            <a:cxnSpLocks noChangeShapeType="1"/>
            <a:stCxn id="0" idx="3"/>
          </p:cNvCxnSpPr>
          <p:nvPr/>
        </p:nvCxnSpPr>
        <p:spPr bwMode="auto">
          <a:xfrm flipV="1">
            <a:off x="4756150" y="3257550"/>
            <a:ext cx="463550" cy="80963"/>
          </a:xfrm>
          <a:prstGeom prst="straightConnector1">
            <a:avLst/>
          </a:prstGeom>
          <a:noFill/>
          <a:ln w="25400" algn="ctr">
            <a:solidFill>
              <a:schemeClr val="tx2"/>
            </a:solidFill>
            <a:round/>
            <a:headEnd/>
            <a:tailEnd type="arrow"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p:txBody>
          <a:bodyPr/>
          <a:lstStyle/>
          <a:p>
            <a:r>
              <a:rPr lang="en-US" dirty="0" smtClean="0">
                <a:latin typeface="+mn-lt"/>
              </a:rPr>
              <a:t>Create Server Connection Settings</a:t>
            </a:r>
          </a:p>
        </p:txBody>
      </p:sp>
      <p:sp>
        <p:nvSpPr>
          <p:cNvPr id="10243" name="Content Placeholder 3"/>
          <p:cNvSpPr>
            <a:spLocks noGrp="1"/>
          </p:cNvSpPr>
          <p:nvPr>
            <p:ph idx="1"/>
          </p:nvPr>
        </p:nvSpPr>
        <p:spPr/>
        <p:txBody>
          <a:bodyPr/>
          <a:lstStyle/>
          <a:p>
            <a:r>
              <a:rPr dirty="0" smtClean="0">
                <a:cs typeface="Arial" charset="0"/>
              </a:rPr>
              <a:t>Connection Name: “Admin on Test Box”</a:t>
            </a:r>
          </a:p>
          <a:p>
            <a:r>
              <a:rPr dirty="0" smtClean="0">
                <a:cs typeface="Arial" charset="0"/>
              </a:rPr>
              <a:t>Base URL: </a:t>
            </a:r>
            <a:r>
              <a:rPr dirty="0" smtClean="0">
                <a:cs typeface="Arial" charset="0"/>
                <a:hlinkClick r:id="rId3"/>
              </a:rPr>
              <a:t>http://&lt;host:port&gt;/console/_wfxml/</a:t>
            </a:r>
            <a:r>
              <a:rPr dirty="0" smtClean="0">
                <a:cs typeface="Arial" charset="0"/>
              </a:rPr>
              <a:t>&lt;tenant name&gt;</a:t>
            </a:r>
          </a:p>
          <a:p>
            <a:pPr lvl="1"/>
            <a:r>
              <a:rPr lang="en-US" dirty="0" smtClean="0">
                <a:cs typeface="Arial" charset="0"/>
              </a:rPr>
              <a:t>e.g. “http://localhost:49950/console/_wfxml/default”</a:t>
            </a:r>
          </a:p>
          <a:p>
            <a:r>
              <a:rPr dirty="0" smtClean="0">
                <a:cs typeface="Arial" charset="0"/>
              </a:rPr>
              <a:t>User name and Password</a:t>
            </a:r>
          </a:p>
          <a:p>
            <a:pPr lvl="1"/>
            <a:r>
              <a:rPr lang="en-US" dirty="0" smtClean="0">
                <a:cs typeface="Arial" charset="0"/>
              </a:rPr>
              <a:t>Admin user access is required to deploy</a:t>
            </a:r>
            <a:endParaRPr dirty="0" smtClean="0">
              <a:cs typeface="Arial" charset="0"/>
            </a:endParaRPr>
          </a:p>
        </p:txBody>
      </p:sp>
      <p:pic>
        <p:nvPicPr>
          <p:cNvPr id="10245" name="Picture 11" descr="ServerConn3.PNG"/>
          <p:cNvPicPr>
            <a:picLocks noChangeAspect="1"/>
          </p:cNvPicPr>
          <p:nvPr/>
        </p:nvPicPr>
        <p:blipFill>
          <a:blip r:embed="rId4" cstate="print"/>
          <a:srcRect/>
          <a:stretch>
            <a:fillRect/>
          </a:stretch>
        </p:blipFill>
        <p:spPr bwMode="auto">
          <a:xfrm>
            <a:off x="2841625" y="3678238"/>
            <a:ext cx="3543300" cy="20288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r>
              <a:rPr lang="en-US" dirty="0" smtClean="0">
                <a:latin typeface="+mn-lt"/>
              </a:rPr>
              <a:t>Select Server Connection</a:t>
            </a:r>
          </a:p>
        </p:txBody>
      </p:sp>
      <p:sp>
        <p:nvSpPr>
          <p:cNvPr id="11267" name="Content Placeholder 3"/>
          <p:cNvSpPr>
            <a:spLocks noGrp="1"/>
          </p:cNvSpPr>
          <p:nvPr>
            <p:ph idx="1"/>
          </p:nvPr>
        </p:nvSpPr>
        <p:spPr/>
        <p:txBody>
          <a:bodyPr/>
          <a:lstStyle/>
          <a:p>
            <a:r>
              <a:rPr dirty="0" smtClean="0">
                <a:cs typeface="Arial" charset="0"/>
              </a:rPr>
              <a:t>Select Server Connection</a:t>
            </a:r>
          </a:p>
          <a:p>
            <a:pPr lvl="1"/>
            <a:r>
              <a:rPr lang="en-US" dirty="0" smtClean="0">
                <a:cs typeface="Arial" charset="0"/>
              </a:rPr>
              <a:t>“Admin on Test Box”</a:t>
            </a:r>
          </a:p>
        </p:txBody>
      </p:sp>
      <p:pic>
        <p:nvPicPr>
          <p:cNvPr id="11269" name="Picture 5" descr="ServerConn4.PNG"/>
          <p:cNvPicPr>
            <a:picLocks noChangeAspect="1"/>
          </p:cNvPicPr>
          <p:nvPr/>
        </p:nvPicPr>
        <p:blipFill>
          <a:blip r:embed="rId3" cstate="print"/>
          <a:srcRect/>
          <a:stretch>
            <a:fillRect/>
          </a:stretch>
        </p:blipFill>
        <p:spPr bwMode="auto">
          <a:xfrm>
            <a:off x="4256088" y="1289050"/>
            <a:ext cx="4081462" cy="46386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r>
              <a:rPr lang="en-US" dirty="0" smtClean="0">
                <a:latin typeface="+mn-lt"/>
              </a:rPr>
              <a:t>Create or Update Workflow Application</a:t>
            </a:r>
          </a:p>
        </p:txBody>
      </p:sp>
      <p:sp>
        <p:nvSpPr>
          <p:cNvPr id="12291" name="Content Placeholder 3"/>
          <p:cNvSpPr>
            <a:spLocks noGrp="1"/>
          </p:cNvSpPr>
          <p:nvPr>
            <p:ph idx="1"/>
          </p:nvPr>
        </p:nvSpPr>
        <p:spPr/>
        <p:txBody>
          <a:bodyPr/>
          <a:lstStyle/>
          <a:p>
            <a:r>
              <a:rPr dirty="0" smtClean="0">
                <a:cs typeface="Arial" charset="0"/>
              </a:rPr>
              <a:t>Create Workflow Application</a:t>
            </a:r>
          </a:p>
          <a:p>
            <a:r>
              <a:rPr dirty="0" smtClean="0">
                <a:cs typeface="Arial" charset="0"/>
              </a:rPr>
              <a:t>Update Workflow Application</a:t>
            </a:r>
          </a:p>
          <a:p>
            <a:endParaRPr dirty="0" smtClean="0">
              <a:cs typeface="Arial" charset="0"/>
            </a:endParaRPr>
          </a:p>
        </p:txBody>
      </p:sp>
      <p:pic>
        <p:nvPicPr>
          <p:cNvPr id="12293" name="Picture 6" descr="Studio-up2.PNG"/>
          <p:cNvPicPr>
            <a:picLocks noChangeAspect="1"/>
          </p:cNvPicPr>
          <p:nvPr/>
        </p:nvPicPr>
        <p:blipFill>
          <a:blip r:embed="rId3" cstate="print"/>
          <a:srcRect/>
          <a:stretch>
            <a:fillRect/>
          </a:stretch>
        </p:blipFill>
        <p:spPr bwMode="auto">
          <a:xfrm>
            <a:off x="4629150" y="1755775"/>
            <a:ext cx="3836988" cy="4364038"/>
          </a:xfrm>
          <a:prstGeom prst="rect">
            <a:avLst/>
          </a:prstGeom>
          <a:ln>
            <a:noFill/>
          </a:ln>
          <a:effectLst>
            <a:outerShdw blurRad="292100" dist="139700" dir="2700000" algn="tl" rotWithShape="0">
              <a:srgbClr val="333333">
                <a:alpha val="65000"/>
              </a:srgbClr>
            </a:outerShdw>
          </a:effectLst>
        </p:spPr>
      </p:pic>
      <p:sp>
        <p:nvSpPr>
          <p:cNvPr id="2" name="Rectangle 7"/>
          <p:cNvSpPr>
            <a:spLocks noChangeArrowheads="1"/>
          </p:cNvSpPr>
          <p:nvPr/>
        </p:nvSpPr>
        <p:spPr bwMode="auto">
          <a:xfrm>
            <a:off x="4756150" y="4530725"/>
            <a:ext cx="3657600" cy="595313"/>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latin typeface="+mn-lt"/>
              </a:rPr>
              <a:t>Process Steps</a:t>
            </a:r>
          </a:p>
        </p:txBody>
      </p:sp>
      <p:sp>
        <p:nvSpPr>
          <p:cNvPr id="9219" name="Rectangle 3"/>
          <p:cNvSpPr>
            <a:spLocks noGrp="1" noChangeArrowheads="1"/>
          </p:cNvSpPr>
          <p:nvPr>
            <p:ph idx="1"/>
          </p:nvPr>
        </p:nvSpPr>
        <p:spPr/>
        <p:txBody>
          <a:bodyPr/>
          <a:lstStyle/>
          <a:p>
            <a:pPr marL="457200" indent="-457200">
              <a:buFontTx/>
              <a:buAutoNum type="arabicPeriod"/>
            </a:pPr>
            <a:r>
              <a:rPr dirty="0" smtClean="0">
                <a:cs typeface="Arial" charset="0"/>
              </a:rPr>
              <a:t>Customer applies for a loan at the bank branch</a:t>
            </a:r>
          </a:p>
          <a:p>
            <a:pPr marL="457200" indent="-457200">
              <a:buFontTx/>
              <a:buAutoNum type="arabicPeriod"/>
            </a:pPr>
            <a:r>
              <a:rPr dirty="0" smtClean="0">
                <a:cs typeface="Arial" charset="0"/>
              </a:rPr>
              <a:t>Loan Application and possibly an electronic copy (</a:t>
            </a:r>
            <a:r>
              <a:rPr dirty="0" err="1" smtClean="0">
                <a:cs typeface="Arial" charset="0"/>
              </a:rPr>
              <a:t>pdf</a:t>
            </a:r>
            <a:r>
              <a:rPr dirty="0" smtClean="0">
                <a:cs typeface="Arial" charset="0"/>
              </a:rPr>
              <a:t> attachment) of the application is sent for processing</a:t>
            </a:r>
          </a:p>
          <a:p>
            <a:pPr marL="457200" indent="-457200">
              <a:buFontTx/>
              <a:buAutoNum type="arabicPeriod"/>
            </a:pPr>
            <a:r>
              <a:rPr dirty="0" smtClean="0">
                <a:cs typeface="Arial" charset="0"/>
              </a:rPr>
              <a:t>Credit Check is performed</a:t>
            </a:r>
          </a:p>
          <a:p>
            <a:pPr marL="457200" indent="-457200">
              <a:buFontTx/>
              <a:buAutoNum type="arabicPeriod" startAt="3"/>
            </a:pPr>
            <a:r>
              <a:rPr dirty="0" smtClean="0">
                <a:cs typeface="Arial" charset="0"/>
              </a:rPr>
              <a:t>Welcome pack is mailed including legal documents and bank policies, (this could be a Compliance requirement)</a:t>
            </a:r>
          </a:p>
          <a:p>
            <a:pPr marL="457200" indent="-457200">
              <a:buFontTx/>
              <a:buAutoNum type="arabicPeriod" startAt="3"/>
            </a:pPr>
            <a:r>
              <a:rPr dirty="0" smtClean="0">
                <a:cs typeface="Arial" charset="0"/>
              </a:rPr>
              <a:t>Loan officer is assigned to review the loan application</a:t>
            </a:r>
          </a:p>
          <a:p>
            <a:pPr marL="457200" indent="-457200">
              <a:buFontTx/>
              <a:buAutoNum type="arabicPeriod" startAt="3"/>
            </a:pPr>
            <a:r>
              <a:rPr dirty="0" smtClean="0">
                <a:cs typeface="Arial" charset="0"/>
              </a:rPr>
              <a:t>Loan officer either approves or rejects the loan</a:t>
            </a:r>
          </a:p>
          <a:p>
            <a:pPr marL="457200" indent="-457200">
              <a:buFontTx/>
              <a:buAutoNum type="arabicPeriod" startAt="3"/>
            </a:pPr>
            <a:r>
              <a:rPr dirty="0" smtClean="0">
                <a:cs typeface="Arial" charset="0"/>
              </a:rPr>
              <a:t>If rejected, send out a rejection letter</a:t>
            </a:r>
          </a:p>
          <a:p>
            <a:pPr marL="457200" indent="-457200">
              <a:buFontTx/>
              <a:buAutoNum type="arabicPeriod" startAt="3"/>
            </a:pPr>
            <a:r>
              <a:rPr dirty="0" smtClean="0">
                <a:cs typeface="Arial" charset="0"/>
              </a:rPr>
              <a:t>if  loan is approved, create Loan account and transfer funds</a:t>
            </a:r>
          </a:p>
          <a:p>
            <a:pPr marL="457200" indent="-457200">
              <a:buFontTx/>
              <a:buAutoNum type="arabicPeriod" startAt="3"/>
            </a:pPr>
            <a:r>
              <a:rPr dirty="0" smtClean="0">
                <a:cs typeface="Arial" charset="0"/>
              </a:rPr>
              <a:t>Send email to Loan Agent that the loan was approved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dirty="0" smtClean="0">
                <a:latin typeface="+mn-lt"/>
              </a:rPr>
              <a:t>Interstage BPM Console</a:t>
            </a:r>
          </a:p>
        </p:txBody>
      </p:sp>
      <p:sp>
        <p:nvSpPr>
          <p:cNvPr id="14339" name="Content Placeholder 6"/>
          <p:cNvSpPr>
            <a:spLocks noGrp="1"/>
          </p:cNvSpPr>
          <p:nvPr>
            <p:ph idx="1"/>
          </p:nvPr>
        </p:nvSpPr>
        <p:spPr/>
        <p:txBody>
          <a:bodyPr/>
          <a:lstStyle/>
          <a:p>
            <a:r>
              <a:rPr lang="en-US" dirty="0" smtClean="0">
                <a:cs typeface="Arial" charset="0"/>
              </a:rPr>
              <a:t>Administer Workflow Application using the Interstage BPM Console</a:t>
            </a:r>
          </a:p>
        </p:txBody>
      </p:sp>
      <p:pic>
        <p:nvPicPr>
          <p:cNvPr id="14341" name="Picture 5" descr="console-login.PNG"/>
          <p:cNvPicPr>
            <a:picLocks noChangeAspect="1"/>
          </p:cNvPicPr>
          <p:nvPr/>
        </p:nvPicPr>
        <p:blipFill>
          <a:blip r:embed="rId3" cstate="print"/>
          <a:srcRect/>
          <a:stretch>
            <a:fillRect/>
          </a:stretch>
        </p:blipFill>
        <p:spPr bwMode="auto">
          <a:xfrm>
            <a:off x="650875" y="2732088"/>
            <a:ext cx="8191500" cy="22637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en-US" dirty="0" smtClean="0">
                <a:latin typeface="+mn-lt"/>
              </a:rPr>
              <a:t>Interstage BPM Console</a:t>
            </a:r>
          </a:p>
        </p:txBody>
      </p:sp>
      <p:sp>
        <p:nvSpPr>
          <p:cNvPr id="15363" name="Content Placeholder 6"/>
          <p:cNvSpPr>
            <a:spLocks noGrp="1"/>
          </p:cNvSpPr>
          <p:nvPr>
            <p:ph idx="1"/>
          </p:nvPr>
        </p:nvSpPr>
        <p:spPr/>
        <p:txBody>
          <a:bodyPr/>
          <a:lstStyle/>
          <a:p>
            <a:r>
              <a:rPr lang="en-US" dirty="0" smtClean="0">
                <a:cs typeface="Arial" charset="0"/>
              </a:rPr>
              <a:t>Select Workflow Application</a:t>
            </a:r>
          </a:p>
          <a:p>
            <a:pPr lvl="1"/>
            <a:r>
              <a:rPr lang="en-US" dirty="0" smtClean="0">
                <a:cs typeface="Arial" charset="0"/>
              </a:rPr>
              <a:t>Loan_Business_Processes</a:t>
            </a:r>
          </a:p>
          <a:p>
            <a:endParaRPr lang="en-US" dirty="0" smtClean="0">
              <a:cs typeface="Arial" charset="0"/>
            </a:endParaRPr>
          </a:p>
        </p:txBody>
      </p:sp>
      <p:pic>
        <p:nvPicPr>
          <p:cNvPr id="15365" name="Picture 4" descr="Console-PickWF.png"/>
          <p:cNvPicPr>
            <a:picLocks noChangeAspect="1"/>
          </p:cNvPicPr>
          <p:nvPr/>
        </p:nvPicPr>
        <p:blipFill>
          <a:blip r:embed="rId3" cstate="print"/>
          <a:srcRect/>
          <a:stretch>
            <a:fillRect/>
          </a:stretch>
        </p:blipFill>
        <p:spPr bwMode="auto">
          <a:xfrm>
            <a:off x="2005013" y="2157413"/>
            <a:ext cx="5133975" cy="25431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Application Selection</a:t>
            </a:r>
            <a:endParaRPr lang="en-US" dirty="0">
              <a:latin typeface="+mn-lt"/>
            </a:endParaRPr>
          </a:p>
        </p:txBody>
      </p:sp>
      <p:sp>
        <p:nvSpPr>
          <p:cNvPr id="3" name="Content Placeholder 2"/>
          <p:cNvSpPr>
            <a:spLocks noGrp="1"/>
          </p:cNvSpPr>
          <p:nvPr>
            <p:ph idx="1"/>
          </p:nvPr>
        </p:nvSpPr>
        <p:spPr/>
        <p:txBody>
          <a:bodyPr/>
          <a:lstStyle/>
          <a:p>
            <a:r>
              <a:rPr lang="en-US" dirty="0" smtClean="0"/>
              <a:t>Change Application Selection</a:t>
            </a:r>
          </a:p>
          <a:p>
            <a:pPr lvl="1"/>
            <a:r>
              <a:rPr lang="en-US" dirty="0" smtClean="0"/>
              <a:t>Select Application Dropdown  </a:t>
            </a:r>
          </a:p>
          <a:p>
            <a:endParaRPr lang="en-US" dirty="0" smtClean="0"/>
          </a:p>
        </p:txBody>
      </p:sp>
      <p:pic>
        <p:nvPicPr>
          <p:cNvPr id="4" name="Picture 3" descr="AppSelect.PNG"/>
          <p:cNvPicPr>
            <a:picLocks noChangeAspect="1"/>
          </p:cNvPicPr>
          <p:nvPr/>
        </p:nvPicPr>
        <p:blipFill>
          <a:blip r:embed="rId3" cstate="print"/>
          <a:stretch>
            <a:fillRect/>
          </a:stretch>
        </p:blipFill>
        <p:spPr>
          <a:xfrm>
            <a:off x="318321" y="2493401"/>
            <a:ext cx="8507359" cy="1740921"/>
          </a:xfrm>
          <a:prstGeom prst="rect">
            <a:avLst/>
          </a:prstGeom>
        </p:spPr>
      </p:pic>
      <p:sp>
        <p:nvSpPr>
          <p:cNvPr id="5" name="Down Arrow 4"/>
          <p:cNvSpPr/>
          <p:nvPr/>
        </p:nvSpPr>
        <p:spPr>
          <a:xfrm>
            <a:off x="5911701" y="1733107"/>
            <a:ext cx="420837" cy="712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latin typeface="+mn-lt"/>
              </a:rPr>
              <a:t>Creating Users and Groups</a:t>
            </a:r>
          </a:p>
        </p:txBody>
      </p:sp>
      <p:sp>
        <p:nvSpPr>
          <p:cNvPr id="16387" name="Rectangle 3"/>
          <p:cNvSpPr>
            <a:spLocks noGrp="1" noChangeArrowheads="1"/>
          </p:cNvSpPr>
          <p:nvPr>
            <p:ph idx="1"/>
          </p:nvPr>
        </p:nvSpPr>
        <p:spPr/>
        <p:txBody>
          <a:bodyPr/>
          <a:lstStyle/>
          <a:p>
            <a:r>
              <a:rPr lang="en-US" dirty="0" smtClean="0">
                <a:cs typeface="Arial" charset="0"/>
              </a:rPr>
              <a:t>Prior to executing a Business Process ensure all roles exist on the server</a:t>
            </a:r>
          </a:p>
          <a:p>
            <a:r>
              <a:rPr lang="en-US" dirty="0" smtClean="0">
                <a:cs typeface="Arial" charset="0"/>
              </a:rPr>
              <a:t>Business Process “Apply General Loan” needs these roles</a:t>
            </a:r>
          </a:p>
          <a:p>
            <a:pPr lvl="1"/>
            <a:r>
              <a:rPr lang="en-US" dirty="0" smtClean="0">
                <a:cs typeface="Arial" charset="0"/>
              </a:rPr>
              <a:t>Loan Agent</a:t>
            </a:r>
          </a:p>
          <a:p>
            <a:pPr lvl="1"/>
            <a:r>
              <a:rPr lang="en-US" dirty="0" smtClean="0">
                <a:cs typeface="Arial" charset="0"/>
              </a:rPr>
              <a:t>Loan Officer</a:t>
            </a:r>
          </a:p>
          <a:p>
            <a:pPr lvl="1"/>
            <a:r>
              <a:rPr lang="en-US" dirty="0" smtClean="0">
                <a:cs typeface="Arial" charset="0"/>
              </a:rPr>
              <a:t>Customer Service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latin typeface="+mn-lt"/>
              </a:rPr>
              <a:t>Create Roles (groups)</a:t>
            </a:r>
          </a:p>
        </p:txBody>
      </p:sp>
      <p:sp>
        <p:nvSpPr>
          <p:cNvPr id="17411" name="Content Placeholder 4"/>
          <p:cNvSpPr>
            <a:spLocks noGrp="1"/>
          </p:cNvSpPr>
          <p:nvPr>
            <p:ph idx="1"/>
          </p:nvPr>
        </p:nvSpPr>
        <p:spPr/>
        <p:txBody>
          <a:bodyPr/>
          <a:lstStyle/>
          <a:p>
            <a:r>
              <a:rPr lang="en-US" dirty="0" smtClean="0">
                <a:cs typeface="Arial" charset="0"/>
              </a:rPr>
              <a:t>Select “System Administration” Tab</a:t>
            </a:r>
          </a:p>
          <a:p>
            <a:r>
              <a:rPr lang="en-US" dirty="0" smtClean="0">
                <a:cs typeface="Arial" charset="0"/>
              </a:rPr>
              <a:t>Select Groups</a:t>
            </a:r>
          </a:p>
          <a:p>
            <a:r>
              <a:rPr lang="en-US" dirty="0" smtClean="0">
                <a:cs typeface="Arial" charset="0"/>
              </a:rPr>
              <a:t>Click “New Group”</a:t>
            </a:r>
          </a:p>
        </p:txBody>
      </p:sp>
      <p:pic>
        <p:nvPicPr>
          <p:cNvPr id="17412" name="Picture 5" descr="CreateGroup.PNG"/>
          <p:cNvPicPr>
            <a:picLocks noChangeAspect="1"/>
          </p:cNvPicPr>
          <p:nvPr/>
        </p:nvPicPr>
        <p:blipFill>
          <a:blip r:embed="rId3" cstate="print"/>
          <a:srcRect/>
          <a:stretch>
            <a:fillRect/>
          </a:stretch>
        </p:blipFill>
        <p:spPr bwMode="auto">
          <a:xfrm>
            <a:off x="576263" y="2466975"/>
            <a:ext cx="7991475" cy="3441700"/>
          </a:xfrm>
          <a:prstGeom prst="rect">
            <a:avLst/>
          </a:prstGeom>
          <a:ln>
            <a:noFill/>
          </a:ln>
          <a:effectLst>
            <a:outerShdw blurRad="292100" dist="139700" dir="2700000" algn="tl" rotWithShape="0">
              <a:srgbClr val="333333">
                <a:alpha val="65000"/>
              </a:srgbClr>
            </a:outerShdw>
          </a:effectLst>
        </p:spPr>
      </p:pic>
      <p:sp>
        <p:nvSpPr>
          <p:cNvPr id="17413" name="Rectangle 6"/>
          <p:cNvSpPr>
            <a:spLocks noChangeArrowheads="1"/>
          </p:cNvSpPr>
          <p:nvPr/>
        </p:nvSpPr>
        <p:spPr bwMode="auto">
          <a:xfrm>
            <a:off x="6410325" y="3421063"/>
            <a:ext cx="925513" cy="287337"/>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latin typeface="+mn-lt"/>
              </a:rPr>
              <a:t>Group Details</a:t>
            </a:r>
          </a:p>
        </p:txBody>
      </p:sp>
      <p:sp>
        <p:nvSpPr>
          <p:cNvPr id="18435" name="Content Placeholder 4"/>
          <p:cNvSpPr>
            <a:spLocks noGrp="1"/>
          </p:cNvSpPr>
          <p:nvPr>
            <p:ph idx="1"/>
          </p:nvPr>
        </p:nvSpPr>
        <p:spPr/>
        <p:txBody>
          <a:bodyPr/>
          <a:lstStyle/>
          <a:p>
            <a:r>
              <a:rPr lang="en-US" dirty="0" smtClean="0">
                <a:cs typeface="Arial" charset="0"/>
              </a:rPr>
              <a:t>Enter Group Details</a:t>
            </a:r>
          </a:p>
          <a:p>
            <a:pPr lvl="1"/>
            <a:r>
              <a:rPr lang="en-US" dirty="0" smtClean="0">
                <a:cs typeface="Arial" charset="0"/>
              </a:rPr>
              <a:t>Name</a:t>
            </a:r>
          </a:p>
          <a:p>
            <a:pPr lvl="1"/>
            <a:r>
              <a:rPr lang="en-US" dirty="0" smtClean="0">
                <a:cs typeface="Arial" charset="0"/>
              </a:rPr>
              <a:t>Description</a:t>
            </a:r>
          </a:p>
          <a:p>
            <a:endParaRPr lang="en-US" dirty="0" smtClean="0">
              <a:cs typeface="Arial" charset="0"/>
            </a:endParaRPr>
          </a:p>
        </p:txBody>
      </p:sp>
      <p:pic>
        <p:nvPicPr>
          <p:cNvPr id="18436" name="Picture 7" descr="CreateGroup2.PNG"/>
          <p:cNvPicPr>
            <a:picLocks noChangeAspect="1"/>
          </p:cNvPicPr>
          <p:nvPr/>
        </p:nvPicPr>
        <p:blipFill>
          <a:blip r:embed="rId3" cstate="print"/>
          <a:srcRect/>
          <a:stretch>
            <a:fillRect/>
          </a:stretch>
        </p:blipFill>
        <p:spPr bwMode="auto">
          <a:xfrm>
            <a:off x="3082925" y="1625600"/>
            <a:ext cx="5341938" cy="4594225"/>
          </a:xfrm>
          <a:prstGeom prst="rect">
            <a:avLst/>
          </a:prstGeom>
          <a:ln>
            <a:noFill/>
          </a:ln>
          <a:effectLst>
            <a:outerShdw blurRad="292100" dist="139700" dir="2700000" algn="tl" rotWithShape="0">
              <a:srgbClr val="333333">
                <a:alpha val="65000"/>
              </a:srgbClr>
            </a:outerShdw>
          </a:effectLst>
        </p:spPr>
      </p:pic>
      <p:sp>
        <p:nvSpPr>
          <p:cNvPr id="18437" name="Rectangle 8"/>
          <p:cNvSpPr>
            <a:spLocks noChangeArrowheads="1"/>
          </p:cNvSpPr>
          <p:nvPr/>
        </p:nvSpPr>
        <p:spPr bwMode="auto">
          <a:xfrm>
            <a:off x="3195638" y="1849438"/>
            <a:ext cx="3708400" cy="728662"/>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mn-lt"/>
              </a:rPr>
              <a:t>Loan Example Groups (roles)</a:t>
            </a:r>
          </a:p>
        </p:txBody>
      </p:sp>
      <p:sp>
        <p:nvSpPr>
          <p:cNvPr id="19459" name="Content Placeholder 4"/>
          <p:cNvSpPr>
            <a:spLocks noGrp="1"/>
          </p:cNvSpPr>
          <p:nvPr>
            <p:ph idx="1"/>
          </p:nvPr>
        </p:nvSpPr>
        <p:spPr/>
        <p:txBody>
          <a:bodyPr/>
          <a:lstStyle/>
          <a:p>
            <a:r>
              <a:rPr lang="en-US" dirty="0" smtClean="0">
                <a:cs typeface="Arial" charset="0"/>
              </a:rPr>
              <a:t>Groups required for Loan example</a:t>
            </a:r>
          </a:p>
          <a:p>
            <a:endParaRPr lang="en-US" dirty="0" smtClean="0">
              <a:cs typeface="Arial" charset="0"/>
            </a:endParaRPr>
          </a:p>
        </p:txBody>
      </p:sp>
      <p:pic>
        <p:nvPicPr>
          <p:cNvPr id="19460" name="Picture 5" descr="CreateGroup3.PNG"/>
          <p:cNvPicPr>
            <a:picLocks noChangeAspect="1"/>
          </p:cNvPicPr>
          <p:nvPr/>
        </p:nvPicPr>
        <p:blipFill>
          <a:blip r:embed="rId3" cstate="print"/>
          <a:srcRect/>
          <a:stretch>
            <a:fillRect/>
          </a:stretch>
        </p:blipFill>
        <p:spPr bwMode="auto">
          <a:xfrm>
            <a:off x="904875" y="2292350"/>
            <a:ext cx="7334250" cy="3629025"/>
          </a:xfrm>
          <a:prstGeom prst="rect">
            <a:avLst/>
          </a:prstGeom>
          <a:ln>
            <a:noFill/>
          </a:ln>
          <a:effectLst>
            <a:outerShdw blurRad="292100" dist="139700" dir="2700000" algn="tl" rotWithShape="0">
              <a:srgbClr val="333333">
                <a:alpha val="65000"/>
              </a:srgbClr>
            </a:outerShdw>
          </a:effectLst>
        </p:spPr>
      </p:pic>
      <p:sp>
        <p:nvSpPr>
          <p:cNvPr id="19461" name="Rectangle 6"/>
          <p:cNvSpPr>
            <a:spLocks noChangeArrowheads="1"/>
          </p:cNvSpPr>
          <p:nvPr/>
        </p:nvSpPr>
        <p:spPr bwMode="auto">
          <a:xfrm>
            <a:off x="1089025" y="4551363"/>
            <a:ext cx="4992688" cy="657225"/>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mn-lt"/>
              </a:rPr>
              <a:t>Adding Users</a:t>
            </a:r>
          </a:p>
        </p:txBody>
      </p:sp>
      <p:sp>
        <p:nvSpPr>
          <p:cNvPr id="20483" name="Rectangle 3"/>
          <p:cNvSpPr>
            <a:spLocks noGrp="1" noChangeArrowheads="1"/>
          </p:cNvSpPr>
          <p:nvPr>
            <p:ph idx="1"/>
          </p:nvPr>
        </p:nvSpPr>
        <p:spPr/>
        <p:txBody>
          <a:bodyPr/>
          <a:lstStyle/>
          <a:p>
            <a:r>
              <a:rPr dirty="0" smtClean="0">
                <a:cs typeface="Arial" charset="0"/>
              </a:rPr>
              <a:t>Select Users Tab</a:t>
            </a:r>
          </a:p>
          <a:p>
            <a:r>
              <a:rPr dirty="0" smtClean="0">
                <a:cs typeface="Arial" charset="0"/>
              </a:rPr>
              <a:t>Click New User</a:t>
            </a:r>
          </a:p>
          <a:p>
            <a:endParaRPr dirty="0" smtClean="0">
              <a:cs typeface="Arial" charset="0"/>
            </a:endParaRPr>
          </a:p>
          <a:p>
            <a:endParaRPr dirty="0" smtClean="0">
              <a:cs typeface="Arial" charset="0"/>
            </a:endParaRPr>
          </a:p>
        </p:txBody>
      </p:sp>
      <p:pic>
        <p:nvPicPr>
          <p:cNvPr id="20484" name="Picture 7" descr="CreateUser1.PNG"/>
          <p:cNvPicPr>
            <a:picLocks noChangeAspect="1"/>
          </p:cNvPicPr>
          <p:nvPr/>
        </p:nvPicPr>
        <p:blipFill>
          <a:blip r:embed="rId3" cstate="print"/>
          <a:srcRect/>
          <a:stretch>
            <a:fillRect/>
          </a:stretch>
        </p:blipFill>
        <p:spPr bwMode="auto">
          <a:xfrm>
            <a:off x="1393825" y="1963738"/>
            <a:ext cx="6356350" cy="4194175"/>
          </a:xfrm>
          <a:prstGeom prst="rect">
            <a:avLst/>
          </a:prstGeom>
          <a:ln>
            <a:noFill/>
          </a:ln>
          <a:effectLst>
            <a:outerShdw blurRad="292100" dist="139700" dir="2700000" algn="tl" rotWithShape="0">
              <a:srgbClr val="333333">
                <a:alpha val="65000"/>
              </a:srgbClr>
            </a:outerShdw>
          </a:effectLst>
        </p:spPr>
      </p:pic>
      <p:sp>
        <p:nvSpPr>
          <p:cNvPr id="20485" name="Rectangle 8"/>
          <p:cNvSpPr>
            <a:spLocks noChangeArrowheads="1"/>
          </p:cNvSpPr>
          <p:nvPr/>
        </p:nvSpPr>
        <p:spPr bwMode="auto">
          <a:xfrm>
            <a:off x="5691188" y="2506663"/>
            <a:ext cx="987425" cy="473075"/>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latin typeface="+mn-lt"/>
              </a:rPr>
              <a:t>Enter User Details</a:t>
            </a:r>
          </a:p>
        </p:txBody>
      </p:sp>
      <p:sp>
        <p:nvSpPr>
          <p:cNvPr id="21507" name="Rectangle 3"/>
          <p:cNvSpPr>
            <a:spLocks noGrp="1" noChangeArrowheads="1"/>
          </p:cNvSpPr>
          <p:nvPr>
            <p:ph idx="1"/>
          </p:nvPr>
        </p:nvSpPr>
        <p:spPr/>
        <p:txBody>
          <a:bodyPr/>
          <a:lstStyle/>
          <a:p>
            <a:r>
              <a:rPr dirty="0" smtClean="0">
                <a:cs typeface="Arial" charset="0"/>
              </a:rPr>
              <a:t>Enter User Id, Password (min 8 chars and 1 numeric)</a:t>
            </a:r>
          </a:p>
          <a:p>
            <a:r>
              <a:rPr dirty="0" smtClean="0">
                <a:cs typeface="Arial" charset="0"/>
              </a:rPr>
              <a:t>Assign Group</a:t>
            </a:r>
          </a:p>
        </p:txBody>
      </p:sp>
      <p:pic>
        <p:nvPicPr>
          <p:cNvPr id="21508" name="Picture 5" descr="CreateUser3.PNG"/>
          <p:cNvPicPr>
            <a:picLocks noChangeAspect="1"/>
          </p:cNvPicPr>
          <p:nvPr/>
        </p:nvPicPr>
        <p:blipFill>
          <a:blip r:embed="rId3" cstate="print"/>
          <a:srcRect/>
          <a:stretch>
            <a:fillRect/>
          </a:stretch>
        </p:blipFill>
        <p:spPr bwMode="auto">
          <a:xfrm>
            <a:off x="1482725" y="1911350"/>
            <a:ext cx="6178550" cy="4303713"/>
          </a:xfrm>
          <a:prstGeom prst="rect">
            <a:avLst/>
          </a:prstGeom>
          <a:ln>
            <a:noFill/>
          </a:ln>
          <a:effectLst>
            <a:outerShdw blurRad="292100" dist="139700" dir="2700000" algn="tl" rotWithShape="0">
              <a:srgbClr val="333333">
                <a:alpha val="65000"/>
              </a:srgbClr>
            </a:outerShdw>
          </a:effectLst>
        </p:spPr>
      </p:pic>
      <p:sp>
        <p:nvSpPr>
          <p:cNvPr id="21509" name="Rectangle 6"/>
          <p:cNvSpPr>
            <a:spLocks noChangeArrowheads="1"/>
          </p:cNvSpPr>
          <p:nvPr/>
        </p:nvSpPr>
        <p:spPr bwMode="auto">
          <a:xfrm>
            <a:off x="2989263" y="3411538"/>
            <a:ext cx="4367212" cy="1890712"/>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cxnSp>
        <p:nvCxnSpPr>
          <p:cNvPr id="21510" name="Straight Arrow Connector 10"/>
          <p:cNvCxnSpPr>
            <a:cxnSpLocks noChangeShapeType="1"/>
          </p:cNvCxnSpPr>
          <p:nvPr/>
        </p:nvCxnSpPr>
        <p:spPr bwMode="auto">
          <a:xfrm rot="5400000" flipH="1" flipV="1">
            <a:off x="5928519" y="5825331"/>
            <a:ext cx="431800" cy="1588"/>
          </a:xfrm>
          <a:prstGeom prst="straightConnector1">
            <a:avLst/>
          </a:prstGeom>
          <a:noFill/>
          <a:ln w="25400" algn="ctr">
            <a:solidFill>
              <a:schemeClr val="tx2"/>
            </a:solidFill>
            <a:round/>
            <a:headEnd/>
            <a:tailEnd type="arrow" w="med" len="med"/>
          </a:ln>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latin typeface="+mn-lt"/>
              </a:rPr>
              <a:t>Loan Example Users</a:t>
            </a:r>
          </a:p>
        </p:txBody>
      </p:sp>
      <p:sp>
        <p:nvSpPr>
          <p:cNvPr id="22531" name="Content Placeholder 8"/>
          <p:cNvSpPr>
            <a:spLocks noGrp="1"/>
          </p:cNvSpPr>
          <p:nvPr>
            <p:ph idx="1"/>
          </p:nvPr>
        </p:nvSpPr>
        <p:spPr/>
        <p:txBody>
          <a:bodyPr/>
          <a:lstStyle/>
          <a:p>
            <a:r>
              <a:rPr lang="en-US" dirty="0" smtClean="0">
                <a:cs typeface="Arial" charset="0"/>
              </a:rPr>
              <a:t>Users required for Loan example</a:t>
            </a:r>
          </a:p>
          <a:p>
            <a:pPr lvl="1"/>
            <a:r>
              <a:rPr lang="en-US" dirty="0" smtClean="0">
                <a:cs typeface="Arial" charset="0"/>
              </a:rPr>
              <a:t>user1 – Loan Agent Role</a:t>
            </a:r>
          </a:p>
          <a:p>
            <a:pPr lvl="1"/>
            <a:r>
              <a:rPr lang="en-US" dirty="0" smtClean="0">
                <a:cs typeface="Arial" charset="0"/>
              </a:rPr>
              <a:t>user2 – Loan Officer Role</a:t>
            </a:r>
          </a:p>
          <a:p>
            <a:pPr lvl="1"/>
            <a:r>
              <a:rPr lang="en-US" dirty="0" smtClean="0">
                <a:cs typeface="Arial" charset="0"/>
              </a:rPr>
              <a:t>user3 – Customer Service Role</a:t>
            </a:r>
          </a:p>
        </p:txBody>
      </p:sp>
      <p:pic>
        <p:nvPicPr>
          <p:cNvPr id="22532" name="Picture 9" descr="CreateUser4.PNG"/>
          <p:cNvPicPr>
            <a:picLocks noChangeAspect="1"/>
          </p:cNvPicPr>
          <p:nvPr/>
        </p:nvPicPr>
        <p:blipFill>
          <a:blip r:embed="rId3" cstate="print"/>
          <a:srcRect/>
          <a:stretch>
            <a:fillRect/>
          </a:stretch>
        </p:blipFill>
        <p:spPr bwMode="auto">
          <a:xfrm>
            <a:off x="1223963" y="2640013"/>
            <a:ext cx="6696075" cy="35290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latin typeface="+mn-lt"/>
              </a:rPr>
              <a:t>Loan Application Data Elements </a:t>
            </a:r>
          </a:p>
        </p:txBody>
      </p:sp>
      <p:sp>
        <p:nvSpPr>
          <p:cNvPr id="10243" name="Rectangle 3"/>
          <p:cNvSpPr>
            <a:spLocks noGrp="1" noChangeArrowheads="1"/>
          </p:cNvSpPr>
          <p:nvPr>
            <p:ph idx="1"/>
          </p:nvPr>
        </p:nvSpPr>
        <p:spPr/>
        <p:txBody>
          <a:bodyPr/>
          <a:lstStyle/>
          <a:p>
            <a:r>
              <a:rPr dirty="0" smtClean="0">
                <a:cs typeface="Arial" charset="0"/>
              </a:rPr>
              <a:t>Customer first and last name</a:t>
            </a:r>
          </a:p>
          <a:p>
            <a:r>
              <a:rPr dirty="0" smtClean="0">
                <a:cs typeface="Arial" charset="0"/>
              </a:rPr>
              <a:t>Address</a:t>
            </a:r>
          </a:p>
          <a:p>
            <a:r>
              <a:rPr dirty="0" smtClean="0">
                <a:cs typeface="Arial" charset="0"/>
              </a:rPr>
              <a:t>Loan Amount</a:t>
            </a:r>
          </a:p>
          <a:p>
            <a:r>
              <a:rPr dirty="0" smtClean="0">
                <a:cs typeface="Arial" charset="0"/>
              </a:rPr>
              <a:t>Type of loan, personal or business</a:t>
            </a:r>
          </a:p>
          <a:p>
            <a:r>
              <a:rPr dirty="0" smtClean="0">
                <a:cs typeface="Arial" charset="0"/>
              </a:rPr>
              <a:t>Purpose of loan</a:t>
            </a:r>
          </a:p>
          <a:p>
            <a:r>
              <a:rPr dirty="0" smtClean="0">
                <a:solidFill>
                  <a:srgbClr val="FF0000"/>
                </a:solidFill>
                <a:cs typeface="Arial" charset="0"/>
              </a:rPr>
              <a:t>And More….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dirty="0" smtClean="0">
                <a:latin typeface="+mn-lt"/>
              </a:rPr>
              <a:t>Start Bank Loan Application</a:t>
            </a:r>
          </a:p>
        </p:txBody>
      </p:sp>
      <p:sp>
        <p:nvSpPr>
          <p:cNvPr id="24579" name="Content Placeholder 8"/>
          <p:cNvSpPr>
            <a:spLocks noGrp="1"/>
          </p:cNvSpPr>
          <p:nvPr>
            <p:ph idx="1"/>
          </p:nvPr>
        </p:nvSpPr>
        <p:spPr/>
        <p:txBody>
          <a:bodyPr/>
          <a:lstStyle/>
          <a:p>
            <a:r>
              <a:rPr lang="en-US" dirty="0" smtClean="0">
                <a:cs typeface="Arial" charset="0"/>
              </a:rPr>
              <a:t>Start Loan_Business_Processes Workflow Application</a:t>
            </a:r>
          </a:p>
          <a:p>
            <a:r>
              <a:rPr lang="en-US" dirty="0" smtClean="0">
                <a:cs typeface="Arial" charset="0"/>
              </a:rPr>
              <a:t>Initial State is </a:t>
            </a:r>
            <a:r>
              <a:rPr lang="en-US" i="1" dirty="0" smtClean="0">
                <a:cs typeface="Arial" charset="0"/>
              </a:rPr>
              <a:t>Offline</a:t>
            </a:r>
          </a:p>
          <a:p>
            <a:r>
              <a:rPr lang="en-US" dirty="0" smtClean="0">
                <a:cs typeface="Arial" charset="0"/>
              </a:rPr>
              <a:t>Click Start Button to change to Online State</a:t>
            </a:r>
          </a:p>
        </p:txBody>
      </p:sp>
      <p:pic>
        <p:nvPicPr>
          <p:cNvPr id="24581" name="Picture 9" descr="StartWorkflow1.PNG"/>
          <p:cNvPicPr>
            <a:picLocks noChangeAspect="1"/>
          </p:cNvPicPr>
          <p:nvPr/>
        </p:nvPicPr>
        <p:blipFill>
          <a:blip r:embed="rId3" cstate="print"/>
          <a:srcRect/>
          <a:stretch>
            <a:fillRect/>
          </a:stretch>
        </p:blipFill>
        <p:spPr bwMode="auto">
          <a:xfrm>
            <a:off x="1360488" y="2281238"/>
            <a:ext cx="6423025" cy="1233487"/>
          </a:xfrm>
          <a:prstGeom prst="rect">
            <a:avLst/>
          </a:prstGeom>
          <a:ln>
            <a:noFill/>
          </a:ln>
          <a:effectLst>
            <a:outerShdw blurRad="292100" dist="139700" dir="2700000" algn="tl" rotWithShape="0">
              <a:srgbClr val="333333">
                <a:alpha val="65000"/>
              </a:srgbClr>
            </a:outerShdw>
          </a:effectLst>
        </p:spPr>
      </p:pic>
      <p:cxnSp>
        <p:nvCxnSpPr>
          <p:cNvPr id="2" name="Straight Arrow Connector 23"/>
          <p:cNvCxnSpPr>
            <a:cxnSpLocks noChangeShapeType="1"/>
          </p:cNvCxnSpPr>
          <p:nvPr/>
        </p:nvCxnSpPr>
        <p:spPr bwMode="auto">
          <a:xfrm rot="10800000">
            <a:off x="6853238" y="3257550"/>
            <a:ext cx="554037" cy="1588"/>
          </a:xfrm>
          <a:prstGeom prst="straightConnector1">
            <a:avLst/>
          </a:prstGeom>
          <a:noFill/>
          <a:ln w="25400" algn="ctr">
            <a:solidFill>
              <a:schemeClr val="tx2"/>
            </a:solidFill>
            <a:round/>
            <a:headEnd/>
            <a:tailEnd type="arrow" w="med" len="med"/>
          </a:ln>
        </p:spPr>
      </p:cxnSp>
      <p:pic>
        <p:nvPicPr>
          <p:cNvPr id="24583" name="Picture 24" descr="StartWorkflow2.PNG"/>
          <p:cNvPicPr>
            <a:picLocks noChangeAspect="1"/>
          </p:cNvPicPr>
          <p:nvPr/>
        </p:nvPicPr>
        <p:blipFill>
          <a:blip r:embed="rId4" cstate="print"/>
          <a:srcRect/>
          <a:stretch>
            <a:fillRect/>
          </a:stretch>
        </p:blipFill>
        <p:spPr bwMode="auto">
          <a:xfrm>
            <a:off x="1371600" y="3538538"/>
            <a:ext cx="6422054" cy="2608262"/>
          </a:xfrm>
          <a:prstGeom prst="rect">
            <a:avLst/>
          </a:prstGeom>
          <a:ln>
            <a:noFill/>
          </a:ln>
          <a:effectLst>
            <a:outerShdw blurRad="292100" dist="139700" dir="2700000" algn="tl" rotWithShape="0">
              <a:srgbClr val="333333">
                <a:alpha val="65000"/>
              </a:srgbClr>
            </a:outerShdw>
          </a:effectLst>
        </p:spPr>
      </p:pic>
      <p:sp>
        <p:nvSpPr>
          <p:cNvPr id="3" name="Rectangle 25"/>
          <p:cNvSpPr>
            <a:spLocks noChangeArrowheads="1"/>
          </p:cNvSpPr>
          <p:nvPr/>
        </p:nvSpPr>
        <p:spPr bwMode="auto">
          <a:xfrm>
            <a:off x="3154363" y="5711825"/>
            <a:ext cx="636587" cy="339725"/>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dirty="0" smtClean="0">
                <a:latin typeface="+mn-lt"/>
              </a:rPr>
              <a:t>Process Definitions </a:t>
            </a:r>
          </a:p>
        </p:txBody>
      </p:sp>
      <p:sp>
        <p:nvSpPr>
          <p:cNvPr id="25603" name="Content Placeholder 8"/>
          <p:cNvSpPr>
            <a:spLocks noGrp="1"/>
          </p:cNvSpPr>
          <p:nvPr>
            <p:ph idx="1"/>
          </p:nvPr>
        </p:nvSpPr>
        <p:spPr/>
        <p:txBody>
          <a:bodyPr/>
          <a:lstStyle/>
          <a:p>
            <a:r>
              <a:rPr lang="en-US" dirty="0" smtClean="0">
                <a:cs typeface="Arial" charset="0"/>
              </a:rPr>
              <a:t>Navigate to Process Definitions Section</a:t>
            </a:r>
          </a:p>
          <a:p>
            <a:pPr lvl="1"/>
            <a:r>
              <a:rPr lang="en-US" dirty="0" smtClean="0">
                <a:cs typeface="Arial" charset="0"/>
              </a:rPr>
              <a:t>Process Management Tab</a:t>
            </a:r>
          </a:p>
        </p:txBody>
      </p:sp>
      <p:pic>
        <p:nvPicPr>
          <p:cNvPr id="25605" name="Picture 10" descr="ProcessDef1.PNG"/>
          <p:cNvPicPr>
            <a:picLocks noChangeAspect="1"/>
          </p:cNvPicPr>
          <p:nvPr/>
        </p:nvPicPr>
        <p:blipFill>
          <a:blip r:embed="rId3" cstate="print"/>
          <a:srcRect/>
          <a:stretch>
            <a:fillRect/>
          </a:stretch>
        </p:blipFill>
        <p:spPr bwMode="auto">
          <a:xfrm>
            <a:off x="555625" y="2386013"/>
            <a:ext cx="8032750" cy="27527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dirty="0" smtClean="0">
                <a:latin typeface="+mn-lt"/>
              </a:rPr>
              <a:t>Process Definitions </a:t>
            </a:r>
          </a:p>
        </p:txBody>
      </p:sp>
      <p:sp>
        <p:nvSpPr>
          <p:cNvPr id="26627" name="Content Placeholder 8"/>
          <p:cNvSpPr>
            <a:spLocks noGrp="1"/>
          </p:cNvSpPr>
          <p:nvPr>
            <p:ph idx="1"/>
          </p:nvPr>
        </p:nvSpPr>
        <p:spPr/>
        <p:txBody>
          <a:bodyPr/>
          <a:lstStyle/>
          <a:p>
            <a:r>
              <a:rPr lang="en-US" dirty="0" smtClean="0">
                <a:cs typeface="Arial" charset="0"/>
              </a:rPr>
              <a:t>Select Process Definitions Tab</a:t>
            </a:r>
          </a:p>
          <a:p>
            <a:r>
              <a:rPr lang="en-US" dirty="0" smtClean="0">
                <a:cs typeface="Arial" charset="0"/>
              </a:rPr>
              <a:t>Business Process Definition List</a:t>
            </a:r>
          </a:p>
        </p:txBody>
      </p:sp>
      <p:pic>
        <p:nvPicPr>
          <p:cNvPr id="26629" name="Picture 5" descr="ProcessDef2.PNG"/>
          <p:cNvPicPr>
            <a:picLocks noChangeAspect="1"/>
          </p:cNvPicPr>
          <p:nvPr/>
        </p:nvPicPr>
        <p:blipFill>
          <a:blip r:embed="rId3" cstate="print"/>
          <a:srcRect/>
          <a:stretch>
            <a:fillRect/>
          </a:stretch>
        </p:blipFill>
        <p:spPr bwMode="auto">
          <a:xfrm>
            <a:off x="787400" y="1982788"/>
            <a:ext cx="7569200" cy="4108450"/>
          </a:xfrm>
          <a:prstGeom prst="rect">
            <a:avLst/>
          </a:prstGeom>
          <a:ln>
            <a:noFill/>
          </a:ln>
          <a:effectLst>
            <a:outerShdw blurRad="292100" dist="139700" dir="2700000" algn="tl" rotWithShape="0">
              <a:srgbClr val="333333">
                <a:alpha val="65000"/>
              </a:srgbClr>
            </a:outerShdw>
          </a:effectLst>
        </p:spPr>
      </p:pic>
      <p:sp>
        <p:nvSpPr>
          <p:cNvPr id="2" name="Rectangle 6"/>
          <p:cNvSpPr>
            <a:spLocks noChangeArrowheads="1"/>
          </p:cNvSpPr>
          <p:nvPr/>
        </p:nvSpPr>
        <p:spPr bwMode="auto">
          <a:xfrm>
            <a:off x="2414588" y="3400425"/>
            <a:ext cx="5938837" cy="730250"/>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US" dirty="0" smtClean="0">
                <a:latin typeface="+mn-lt"/>
              </a:rPr>
              <a:t>Start Process Definition </a:t>
            </a:r>
          </a:p>
        </p:txBody>
      </p:sp>
      <p:sp>
        <p:nvSpPr>
          <p:cNvPr id="28675" name="Content Placeholder 8"/>
          <p:cNvSpPr>
            <a:spLocks noGrp="1"/>
          </p:cNvSpPr>
          <p:nvPr>
            <p:ph idx="1"/>
          </p:nvPr>
        </p:nvSpPr>
        <p:spPr/>
        <p:txBody>
          <a:bodyPr/>
          <a:lstStyle/>
          <a:p>
            <a:r>
              <a:rPr lang="en-US" dirty="0" smtClean="0">
                <a:cs typeface="Arial" charset="0"/>
              </a:rPr>
              <a:t>Start (execute) “Apply General Loan” Process Definition</a:t>
            </a:r>
          </a:p>
          <a:p>
            <a:r>
              <a:rPr lang="en-US" dirty="0" smtClean="0">
                <a:cs typeface="Arial" charset="0"/>
              </a:rPr>
              <a:t>Right-Click on Process Definition</a:t>
            </a:r>
          </a:p>
          <a:p>
            <a:r>
              <a:rPr lang="en-US" dirty="0" smtClean="0">
                <a:cs typeface="Arial" charset="0"/>
              </a:rPr>
              <a:t>Click </a:t>
            </a:r>
            <a:r>
              <a:rPr lang="en-US" i="1" dirty="0" smtClean="0">
                <a:cs typeface="Arial" charset="0"/>
              </a:rPr>
              <a:t>Instant Start</a:t>
            </a:r>
          </a:p>
        </p:txBody>
      </p:sp>
      <p:pic>
        <p:nvPicPr>
          <p:cNvPr id="28677" name="Picture 7" descr="ProcessDef3.PNG"/>
          <p:cNvPicPr>
            <a:picLocks noChangeAspect="1"/>
          </p:cNvPicPr>
          <p:nvPr/>
        </p:nvPicPr>
        <p:blipFill>
          <a:blip r:embed="rId3" cstate="print"/>
          <a:srcRect/>
          <a:stretch>
            <a:fillRect/>
          </a:stretch>
        </p:blipFill>
        <p:spPr bwMode="auto">
          <a:xfrm>
            <a:off x="885825" y="2576513"/>
            <a:ext cx="7372350" cy="3286125"/>
          </a:xfrm>
          <a:prstGeom prst="rect">
            <a:avLst/>
          </a:prstGeom>
          <a:ln>
            <a:noFill/>
          </a:ln>
          <a:effectLst>
            <a:outerShdw blurRad="292100" dist="139700" dir="2700000" algn="tl" rotWithShape="0">
              <a:srgbClr val="333333">
                <a:alpha val="65000"/>
              </a:srgbClr>
            </a:outerShdw>
          </a:effectLst>
        </p:spPr>
      </p:pic>
      <p:sp>
        <p:nvSpPr>
          <p:cNvPr id="2" name="Rectangle 9"/>
          <p:cNvSpPr>
            <a:spLocks noChangeArrowheads="1"/>
          </p:cNvSpPr>
          <p:nvPr/>
        </p:nvSpPr>
        <p:spPr bwMode="auto">
          <a:xfrm>
            <a:off x="1160463" y="4202113"/>
            <a:ext cx="1654175" cy="246062"/>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latin typeface="+mn-lt"/>
              </a:rPr>
              <a:t>Process Instance Status</a:t>
            </a:r>
          </a:p>
        </p:txBody>
      </p:sp>
      <p:sp>
        <p:nvSpPr>
          <p:cNvPr id="30723" name="Content Placeholder 4"/>
          <p:cNvSpPr>
            <a:spLocks noGrp="1"/>
          </p:cNvSpPr>
          <p:nvPr>
            <p:ph idx="1"/>
          </p:nvPr>
        </p:nvSpPr>
        <p:spPr/>
        <p:txBody>
          <a:bodyPr/>
          <a:lstStyle/>
          <a:p>
            <a:r>
              <a:rPr lang="en-US" dirty="0" smtClean="0">
                <a:cs typeface="Arial" charset="0"/>
              </a:rPr>
              <a:t>Change to My Process Tab</a:t>
            </a:r>
          </a:p>
          <a:p>
            <a:r>
              <a:rPr lang="en-US" dirty="0" smtClean="0">
                <a:cs typeface="Arial" charset="0"/>
              </a:rPr>
              <a:t>Check the status of running business processes</a:t>
            </a:r>
          </a:p>
        </p:txBody>
      </p:sp>
      <p:pic>
        <p:nvPicPr>
          <p:cNvPr id="30724" name="Picture 5" descr="ProcessDef5.PNG"/>
          <p:cNvPicPr>
            <a:picLocks noChangeAspect="1"/>
          </p:cNvPicPr>
          <p:nvPr/>
        </p:nvPicPr>
        <p:blipFill>
          <a:blip r:embed="rId3" cstate="print"/>
          <a:srcRect/>
          <a:stretch>
            <a:fillRect/>
          </a:stretch>
        </p:blipFill>
        <p:spPr bwMode="auto">
          <a:xfrm>
            <a:off x="584200" y="2462213"/>
            <a:ext cx="7975600" cy="30845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latin typeface="+mn-lt"/>
              </a:rPr>
              <a:t>Process User Login</a:t>
            </a:r>
          </a:p>
        </p:txBody>
      </p:sp>
      <p:sp>
        <p:nvSpPr>
          <p:cNvPr id="32771" name="Rectangle 3"/>
          <p:cNvSpPr>
            <a:spLocks noGrp="1" noChangeArrowheads="1"/>
          </p:cNvSpPr>
          <p:nvPr>
            <p:ph idx="1"/>
          </p:nvPr>
        </p:nvSpPr>
        <p:spPr/>
        <p:txBody>
          <a:bodyPr/>
          <a:lstStyle/>
          <a:p>
            <a:r>
              <a:rPr lang="en-US" dirty="0" smtClean="0">
                <a:cs typeface="Arial" charset="0"/>
              </a:rPr>
              <a:t>Log-in as user1 – member of Loan Agent Group</a:t>
            </a:r>
          </a:p>
        </p:txBody>
      </p:sp>
      <p:pic>
        <p:nvPicPr>
          <p:cNvPr id="32772" name="Picture 4" descr="ProcessInstance1.PNG"/>
          <p:cNvPicPr>
            <a:picLocks noChangeAspect="1"/>
          </p:cNvPicPr>
          <p:nvPr/>
        </p:nvPicPr>
        <p:blipFill>
          <a:blip r:embed="rId3" cstate="print"/>
          <a:srcRect/>
          <a:stretch>
            <a:fillRect/>
          </a:stretch>
        </p:blipFill>
        <p:spPr bwMode="auto">
          <a:xfrm>
            <a:off x="542925" y="2473325"/>
            <a:ext cx="8058150" cy="24447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latin typeface="+mn-lt"/>
              </a:rPr>
              <a:t>User1 Tasks</a:t>
            </a:r>
          </a:p>
        </p:txBody>
      </p:sp>
      <p:sp>
        <p:nvSpPr>
          <p:cNvPr id="33795" name="Rectangle 3"/>
          <p:cNvSpPr>
            <a:spLocks noGrp="1" noChangeArrowheads="1"/>
          </p:cNvSpPr>
          <p:nvPr>
            <p:ph idx="1"/>
          </p:nvPr>
        </p:nvSpPr>
        <p:spPr/>
        <p:txBody>
          <a:bodyPr/>
          <a:lstStyle/>
          <a:p>
            <a:r>
              <a:rPr lang="en-US" dirty="0" smtClean="0">
                <a:cs typeface="Arial" charset="0"/>
              </a:rPr>
              <a:t>Login as user1</a:t>
            </a:r>
          </a:p>
          <a:p>
            <a:pPr lvl="1"/>
            <a:r>
              <a:rPr lang="en-US" dirty="0" smtClean="0">
                <a:cs typeface="Arial" charset="0"/>
              </a:rPr>
              <a:t>member of Loan Agent Group</a:t>
            </a:r>
          </a:p>
          <a:p>
            <a:r>
              <a:rPr lang="en-US" dirty="0" smtClean="0">
                <a:cs typeface="Arial" charset="0"/>
              </a:rPr>
              <a:t>Tasks for user1 are displayed</a:t>
            </a:r>
          </a:p>
          <a:p>
            <a:pPr lvl="1"/>
            <a:r>
              <a:rPr lang="en-US" dirty="0" smtClean="0">
                <a:cs typeface="Arial" charset="0"/>
              </a:rPr>
              <a:t>Allowing for quick and easy access to workflow</a:t>
            </a:r>
          </a:p>
        </p:txBody>
      </p:sp>
      <p:pic>
        <p:nvPicPr>
          <p:cNvPr id="33796" name="Picture 6" descr="ProcessInstance2.PNG"/>
          <p:cNvPicPr>
            <a:picLocks noChangeAspect="1"/>
          </p:cNvPicPr>
          <p:nvPr/>
        </p:nvPicPr>
        <p:blipFill>
          <a:blip r:embed="rId3" cstate="print"/>
          <a:srcRect/>
          <a:stretch>
            <a:fillRect/>
          </a:stretch>
        </p:blipFill>
        <p:spPr bwMode="auto">
          <a:xfrm>
            <a:off x="576263" y="2808288"/>
            <a:ext cx="7991475" cy="30607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latin typeface="+mn-lt"/>
              </a:rPr>
              <a:t>Performing Work - Details</a:t>
            </a:r>
          </a:p>
        </p:txBody>
      </p:sp>
      <p:sp>
        <p:nvSpPr>
          <p:cNvPr id="37891" name="Rectangle 3"/>
          <p:cNvSpPr>
            <a:spLocks noGrp="1" noChangeArrowheads="1"/>
          </p:cNvSpPr>
          <p:nvPr>
            <p:ph idx="1"/>
          </p:nvPr>
        </p:nvSpPr>
        <p:spPr/>
        <p:txBody>
          <a:bodyPr/>
          <a:lstStyle/>
          <a:p>
            <a:r>
              <a:rPr lang="en-US" dirty="0" smtClean="0">
                <a:cs typeface="Arial" charset="0"/>
              </a:rPr>
              <a:t>Change to Details Tab</a:t>
            </a:r>
          </a:p>
          <a:p>
            <a:r>
              <a:rPr lang="en-US" dirty="0" smtClean="0">
                <a:cs typeface="Arial" charset="0"/>
              </a:rPr>
              <a:t>Form displays UDA values for the </a:t>
            </a:r>
            <a:r>
              <a:rPr lang="en-US" dirty="0" err="1" smtClean="0">
                <a:cs typeface="Arial" charset="0"/>
              </a:rPr>
              <a:t>workitem</a:t>
            </a:r>
            <a:endParaRPr lang="en-US" dirty="0" smtClean="0">
              <a:cs typeface="Arial" charset="0"/>
            </a:endParaRPr>
          </a:p>
        </p:txBody>
      </p:sp>
      <p:pic>
        <p:nvPicPr>
          <p:cNvPr id="37892" name="Picture 6" descr="ProcessInstance3.PNG"/>
          <p:cNvPicPr>
            <a:picLocks noChangeAspect="1"/>
          </p:cNvPicPr>
          <p:nvPr/>
        </p:nvPicPr>
        <p:blipFill>
          <a:blip r:embed="rId3" cstate="print"/>
          <a:srcRect/>
          <a:stretch>
            <a:fillRect/>
          </a:stretch>
        </p:blipFill>
        <p:spPr bwMode="auto">
          <a:xfrm>
            <a:off x="1169988" y="2009775"/>
            <a:ext cx="6804025" cy="39989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latin typeface="+mn-lt"/>
              </a:rPr>
              <a:t>Performing Work – Details</a:t>
            </a:r>
          </a:p>
        </p:txBody>
      </p:sp>
      <p:sp>
        <p:nvSpPr>
          <p:cNvPr id="38915" name="Rectangle 3"/>
          <p:cNvSpPr>
            <a:spLocks noGrp="1" noChangeArrowheads="1"/>
          </p:cNvSpPr>
          <p:nvPr>
            <p:ph idx="1"/>
          </p:nvPr>
        </p:nvSpPr>
        <p:spPr/>
        <p:txBody>
          <a:bodyPr/>
          <a:lstStyle/>
          <a:p>
            <a:r>
              <a:rPr lang="en-US" dirty="0" smtClean="0">
                <a:cs typeface="Arial" charset="0"/>
              </a:rPr>
              <a:t>Make Choice – Submit Loan Application</a:t>
            </a:r>
          </a:p>
        </p:txBody>
      </p:sp>
      <p:pic>
        <p:nvPicPr>
          <p:cNvPr id="38916" name="Picture 4" descr="ProcessInstance4.PNG"/>
          <p:cNvPicPr>
            <a:picLocks noChangeAspect="1"/>
          </p:cNvPicPr>
          <p:nvPr/>
        </p:nvPicPr>
        <p:blipFill>
          <a:blip r:embed="rId3" cstate="print"/>
          <a:srcRect/>
          <a:stretch>
            <a:fillRect/>
          </a:stretch>
        </p:blipFill>
        <p:spPr bwMode="auto">
          <a:xfrm>
            <a:off x="985838" y="2971800"/>
            <a:ext cx="7172325" cy="2886075"/>
          </a:xfrm>
          <a:prstGeom prst="rect">
            <a:avLst/>
          </a:prstGeom>
          <a:ln>
            <a:noFill/>
          </a:ln>
          <a:effectLst>
            <a:outerShdw blurRad="292100" dist="139700" dir="2700000" algn="tl" rotWithShape="0">
              <a:srgbClr val="333333">
                <a:alpha val="65000"/>
              </a:srgbClr>
            </a:outerShdw>
          </a:effectLst>
        </p:spPr>
      </p:pic>
      <p:sp>
        <p:nvSpPr>
          <p:cNvPr id="38917" name="Rectangle 4"/>
          <p:cNvSpPr>
            <a:spLocks noChangeArrowheads="1"/>
          </p:cNvSpPr>
          <p:nvPr/>
        </p:nvSpPr>
        <p:spPr bwMode="auto">
          <a:xfrm>
            <a:off x="1155700" y="4427538"/>
            <a:ext cx="1430338" cy="758825"/>
          </a:xfrm>
          <a:prstGeom prst="rect">
            <a:avLst/>
          </a:prstGeom>
          <a:noFill/>
          <a:ln w="25400" algn="ctr">
            <a:solidFill>
              <a:schemeClr val="tx2"/>
            </a:solidFill>
            <a:round/>
            <a:headEnd/>
            <a:tailEnd/>
          </a:ln>
        </p:spPr>
        <p:txBody>
          <a:bodyPr/>
          <a:lstStyle/>
          <a:p>
            <a:endParaRPr lang="en-US"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latin typeface="+mn-lt"/>
              </a:rPr>
              <a:t>Making a Choice</a:t>
            </a:r>
          </a:p>
        </p:txBody>
      </p:sp>
      <p:sp>
        <p:nvSpPr>
          <p:cNvPr id="40963" name="Content Placeholder 3"/>
          <p:cNvSpPr>
            <a:spLocks noGrp="1"/>
          </p:cNvSpPr>
          <p:nvPr>
            <p:ph idx="1"/>
          </p:nvPr>
        </p:nvSpPr>
        <p:spPr/>
        <p:txBody>
          <a:bodyPr/>
          <a:lstStyle/>
          <a:p>
            <a:r>
              <a:rPr dirty="0" smtClean="0">
                <a:cs typeface="Arial" charset="0"/>
              </a:rPr>
              <a:t>“Review Loan” activity choices are "Approve" or "Reject"</a:t>
            </a:r>
          </a:p>
          <a:p>
            <a:r>
              <a:rPr dirty="0" smtClean="0">
                <a:cs typeface="Arial" charset="0"/>
              </a:rPr>
              <a:t>Loan Officer decides to either Reject or Approve the Loan Request</a:t>
            </a:r>
          </a:p>
          <a:p>
            <a:endParaRPr dirty="0" smtClean="0">
              <a:cs typeface="Arial" charset="0"/>
            </a:endParaRPr>
          </a:p>
          <a:p>
            <a:endParaRPr dirty="0" smtClean="0">
              <a:cs typeface="Arial" charset="0"/>
            </a:endParaRPr>
          </a:p>
          <a:p>
            <a:endParaRPr dirty="0" smtClean="0">
              <a:cs typeface="Arial" charset="0"/>
            </a:endParaRPr>
          </a:p>
          <a:p>
            <a:r>
              <a:rPr dirty="0" smtClean="0">
                <a:cs typeface="Arial" charset="0"/>
              </a:rPr>
              <a:t>Make Choice displays the Arrows defined in the Process Definition.</a:t>
            </a:r>
          </a:p>
          <a:p>
            <a:endParaRPr dirty="0" smtClean="0">
              <a:cs typeface="Arial" charset="0"/>
            </a:endParaRPr>
          </a:p>
          <a:p>
            <a:endParaRPr dirty="0" smtClean="0">
              <a:cs typeface="Arial" charset="0"/>
            </a:endParaRPr>
          </a:p>
        </p:txBody>
      </p:sp>
      <p:pic>
        <p:nvPicPr>
          <p:cNvPr id="40964" name="Picture 6" descr="loan-choice2.PNG"/>
          <p:cNvPicPr>
            <a:picLocks noChangeAspect="1"/>
          </p:cNvPicPr>
          <p:nvPr/>
        </p:nvPicPr>
        <p:blipFill>
          <a:blip r:embed="rId3" cstate="print"/>
          <a:srcRect/>
          <a:stretch>
            <a:fillRect/>
          </a:stretch>
        </p:blipFill>
        <p:spPr bwMode="auto">
          <a:xfrm>
            <a:off x="1982788" y="1694407"/>
            <a:ext cx="2628900" cy="1314450"/>
          </a:xfrm>
          <a:prstGeom prst="rect">
            <a:avLst/>
          </a:prstGeom>
          <a:ln>
            <a:noFill/>
          </a:ln>
          <a:effectLst>
            <a:outerShdw blurRad="292100" dist="139700" dir="2700000" algn="tl" rotWithShape="0">
              <a:srgbClr val="333333">
                <a:alpha val="65000"/>
              </a:srgbClr>
            </a:outerShdw>
          </a:effectLst>
        </p:spPr>
      </p:pic>
      <p:pic>
        <p:nvPicPr>
          <p:cNvPr id="40965" name="Picture 7" descr="loan-choice.PNG"/>
          <p:cNvPicPr>
            <a:picLocks noChangeAspect="1"/>
          </p:cNvPicPr>
          <p:nvPr/>
        </p:nvPicPr>
        <p:blipFill>
          <a:blip r:embed="rId4" cstate="print"/>
          <a:srcRect/>
          <a:stretch>
            <a:fillRect/>
          </a:stretch>
        </p:blipFill>
        <p:spPr bwMode="auto">
          <a:xfrm>
            <a:off x="2254250" y="3997325"/>
            <a:ext cx="2276475" cy="18954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latin typeface="+mn-lt"/>
              </a:rPr>
              <a:t>Roles in </a:t>
            </a:r>
            <a:r>
              <a:rPr lang="en-US" dirty="0" smtClean="0"/>
              <a:t>Loan Application </a:t>
            </a:r>
            <a:endParaRPr lang="en-US" dirty="0" smtClean="0">
              <a:latin typeface="+mn-lt"/>
            </a:endParaRPr>
          </a:p>
        </p:txBody>
      </p:sp>
      <p:sp>
        <p:nvSpPr>
          <p:cNvPr id="37891" name="Rectangle 3"/>
          <p:cNvSpPr>
            <a:spLocks noGrp="1" noChangeArrowheads="1"/>
          </p:cNvSpPr>
          <p:nvPr>
            <p:ph idx="1"/>
          </p:nvPr>
        </p:nvSpPr>
        <p:spPr/>
        <p:txBody>
          <a:bodyPr/>
          <a:lstStyle/>
          <a:p>
            <a:r>
              <a:rPr dirty="0" smtClean="0">
                <a:cs typeface="Arial" charset="0"/>
              </a:rPr>
              <a:t>Roles defined</a:t>
            </a:r>
          </a:p>
          <a:p>
            <a:pPr lvl="1"/>
            <a:r>
              <a:rPr lang="en-US" dirty="0" smtClean="0">
                <a:cs typeface="Arial" charset="0"/>
              </a:rPr>
              <a:t>Loan Agent</a:t>
            </a:r>
          </a:p>
          <a:p>
            <a:pPr lvl="1"/>
            <a:r>
              <a:rPr lang="en-US" dirty="0" smtClean="0">
                <a:cs typeface="Arial" charset="0"/>
              </a:rPr>
              <a:t>Loan Officer</a:t>
            </a:r>
          </a:p>
          <a:p>
            <a:pPr lvl="1"/>
            <a:r>
              <a:rPr lang="en-US" dirty="0" smtClean="0">
                <a:cs typeface="Arial" charset="0"/>
              </a:rPr>
              <a:t>Customer Service</a:t>
            </a:r>
          </a:p>
          <a:p>
            <a:endParaRPr dirty="0" smtClean="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latin typeface="+mn-lt"/>
              </a:rPr>
              <a:t>Reviewing the Status as Process Owner</a:t>
            </a:r>
          </a:p>
        </p:txBody>
      </p:sp>
      <p:sp>
        <p:nvSpPr>
          <p:cNvPr id="39939" name="Content Placeholder 3"/>
          <p:cNvSpPr>
            <a:spLocks noGrp="1"/>
          </p:cNvSpPr>
          <p:nvPr>
            <p:ph idx="1"/>
          </p:nvPr>
        </p:nvSpPr>
        <p:spPr/>
        <p:txBody>
          <a:bodyPr/>
          <a:lstStyle/>
          <a:p>
            <a:r>
              <a:rPr dirty="0" smtClean="0">
                <a:cs typeface="Arial" charset="0"/>
              </a:rPr>
              <a:t>Login as Process Owner</a:t>
            </a:r>
          </a:p>
          <a:p>
            <a:r>
              <a:rPr dirty="0" smtClean="0">
                <a:cs typeface="Arial" charset="0"/>
              </a:rPr>
              <a:t>Select the “Apply General Loan” process instance</a:t>
            </a:r>
          </a:p>
          <a:p>
            <a:endParaRPr dirty="0" smtClean="0">
              <a:cs typeface="Arial" charset="0"/>
            </a:endParaRPr>
          </a:p>
          <a:p>
            <a:endParaRPr dirty="0" smtClean="0">
              <a:cs typeface="Arial" charset="0"/>
            </a:endParaRPr>
          </a:p>
        </p:txBody>
      </p:sp>
      <p:pic>
        <p:nvPicPr>
          <p:cNvPr id="39940" name="Picture 5" descr="ProcessInstance5.PNG"/>
          <p:cNvPicPr>
            <a:picLocks noChangeAspect="1"/>
          </p:cNvPicPr>
          <p:nvPr/>
        </p:nvPicPr>
        <p:blipFill>
          <a:blip r:embed="rId3" cstate="print"/>
          <a:srcRect/>
          <a:stretch>
            <a:fillRect/>
          </a:stretch>
        </p:blipFill>
        <p:spPr bwMode="auto">
          <a:xfrm>
            <a:off x="1214438" y="2065338"/>
            <a:ext cx="6394450" cy="4086225"/>
          </a:xfrm>
          <a:prstGeom prst="rect">
            <a:avLst/>
          </a:prstGeom>
          <a:ln>
            <a:noFill/>
          </a:ln>
          <a:effectLst>
            <a:outerShdw blurRad="292100" dist="139700" dir="2700000" algn="tl" rotWithShape="0">
              <a:srgbClr val="333333">
                <a:alpha val="65000"/>
              </a:srgbClr>
            </a:outerShdw>
          </a:effectLst>
        </p:spPr>
      </p:pic>
      <p:sp>
        <p:nvSpPr>
          <p:cNvPr id="39941" name="Line Callout 1 (Border and Accent Bar) 4"/>
          <p:cNvSpPr>
            <a:spLocks/>
          </p:cNvSpPr>
          <p:nvPr/>
        </p:nvSpPr>
        <p:spPr bwMode="auto">
          <a:xfrm>
            <a:off x="4062413" y="2998788"/>
            <a:ext cx="914400" cy="420687"/>
          </a:xfrm>
          <a:prstGeom prst="accentBorderCallout1">
            <a:avLst>
              <a:gd name="adj1" fmla="val 18750"/>
              <a:gd name="adj2" fmla="val -8333"/>
              <a:gd name="adj3" fmla="val 112500"/>
              <a:gd name="adj4" fmla="val -38333"/>
            </a:avLst>
          </a:prstGeom>
          <a:noFill/>
          <a:ln w="25400" algn="ctr">
            <a:solidFill>
              <a:schemeClr val="folHlink"/>
            </a:solidFill>
            <a:round/>
            <a:headEnd/>
            <a:tailEnd/>
          </a:ln>
        </p:spPr>
        <p:txBody>
          <a:bodyPr/>
          <a:lstStyle/>
          <a:p>
            <a:r>
              <a:rPr lang="en-US" sz="1200" dirty="0">
                <a:solidFill>
                  <a:schemeClr val="tx1"/>
                </a:solidFill>
                <a:latin typeface="+mn-lt"/>
              </a:rPr>
              <a:t>completed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latin typeface="+mn-lt"/>
              </a:rPr>
              <a:t>Process Definition – System Attributes</a:t>
            </a:r>
          </a:p>
        </p:txBody>
      </p:sp>
      <p:sp>
        <p:nvSpPr>
          <p:cNvPr id="19459" name="Rectangle 3"/>
          <p:cNvSpPr>
            <a:spLocks noGrp="1" noChangeArrowheads="1"/>
          </p:cNvSpPr>
          <p:nvPr>
            <p:ph idx="1"/>
          </p:nvPr>
        </p:nvSpPr>
        <p:spPr/>
        <p:txBody>
          <a:bodyPr/>
          <a:lstStyle/>
          <a:p>
            <a:pPr eaLnBrk="1" hangingPunct="1"/>
            <a:r>
              <a:rPr dirty="0" smtClean="0">
                <a:cs typeface="Arial" charset="0"/>
              </a:rPr>
              <a:t>Essential attributes of a process definition</a:t>
            </a:r>
          </a:p>
          <a:p>
            <a:pPr lvl="1" eaLnBrk="1" hangingPunct="1"/>
            <a:r>
              <a:rPr lang="en-US" dirty="0" smtClean="0">
                <a:solidFill>
                  <a:schemeClr val="tx1">
                    <a:lumMod val="65000"/>
                    <a:lumOff val="35000"/>
                  </a:schemeClr>
                </a:solidFill>
                <a:cs typeface="Arial" charset="0"/>
              </a:rPr>
              <a:t>Name</a:t>
            </a:r>
            <a:br>
              <a:rPr lang="en-US" dirty="0" smtClean="0">
                <a:solidFill>
                  <a:schemeClr val="tx1">
                    <a:lumMod val="65000"/>
                    <a:lumOff val="35000"/>
                  </a:schemeClr>
                </a:solidFill>
                <a:cs typeface="Arial" charset="0"/>
              </a:rPr>
            </a:br>
            <a:r>
              <a:rPr lang="en-US" dirty="0" smtClean="0">
                <a:solidFill>
                  <a:schemeClr val="tx1">
                    <a:lumMod val="65000"/>
                    <a:lumOff val="35000"/>
                  </a:schemeClr>
                </a:solidFill>
                <a:cs typeface="Arial" charset="0"/>
              </a:rPr>
              <a:t>- the name of the process definition</a:t>
            </a:r>
          </a:p>
          <a:p>
            <a:pPr lvl="1" eaLnBrk="1" hangingPunct="1"/>
            <a:r>
              <a:rPr lang="en-US" dirty="0" smtClean="0">
                <a:solidFill>
                  <a:schemeClr val="tx1">
                    <a:lumMod val="65000"/>
                    <a:lumOff val="35000"/>
                  </a:schemeClr>
                </a:solidFill>
                <a:cs typeface="Arial" charset="0"/>
              </a:rPr>
              <a:t>Title</a:t>
            </a:r>
            <a:br>
              <a:rPr lang="en-US" dirty="0" smtClean="0">
                <a:solidFill>
                  <a:schemeClr val="tx1">
                    <a:lumMod val="65000"/>
                    <a:lumOff val="35000"/>
                  </a:schemeClr>
                </a:solidFill>
                <a:cs typeface="Arial" charset="0"/>
              </a:rPr>
            </a:br>
            <a:r>
              <a:rPr lang="en-US" dirty="0" smtClean="0">
                <a:solidFill>
                  <a:schemeClr val="tx1">
                    <a:lumMod val="65000"/>
                    <a:lumOff val="35000"/>
                  </a:schemeClr>
                </a:solidFill>
                <a:cs typeface="Arial" charset="0"/>
              </a:rPr>
              <a:t>- the title of the process definition</a:t>
            </a:r>
          </a:p>
          <a:p>
            <a:pPr lvl="1" eaLnBrk="1" hangingPunct="1"/>
            <a:r>
              <a:rPr lang="en-US" dirty="0" smtClean="0">
                <a:solidFill>
                  <a:schemeClr val="tx1">
                    <a:lumMod val="65000"/>
                    <a:lumOff val="35000"/>
                  </a:schemeClr>
                </a:solidFill>
                <a:cs typeface="Arial" charset="0"/>
              </a:rPr>
              <a:t>Description</a:t>
            </a:r>
            <a:br>
              <a:rPr lang="en-US" dirty="0" smtClean="0">
                <a:solidFill>
                  <a:schemeClr val="tx1">
                    <a:lumMod val="65000"/>
                    <a:lumOff val="35000"/>
                  </a:schemeClr>
                </a:solidFill>
                <a:cs typeface="Arial" charset="0"/>
              </a:rPr>
            </a:br>
            <a:r>
              <a:rPr lang="en-US" dirty="0" smtClean="0">
                <a:solidFill>
                  <a:schemeClr val="tx1">
                    <a:lumMod val="65000"/>
                    <a:lumOff val="35000"/>
                  </a:schemeClr>
                </a:solidFill>
                <a:cs typeface="Arial" charset="0"/>
              </a:rPr>
              <a:t>- what the business process represents</a:t>
            </a:r>
          </a:p>
          <a:p>
            <a:pPr lvl="1" eaLnBrk="1" hangingPunct="1"/>
            <a:r>
              <a:rPr lang="en-US" b="1" dirty="0" smtClean="0">
                <a:cs typeface="Arial" charset="0"/>
              </a:rPr>
              <a:t>Process owners</a:t>
            </a:r>
            <a:br>
              <a:rPr lang="en-US" b="1" dirty="0" smtClean="0">
                <a:cs typeface="Arial" charset="0"/>
              </a:rPr>
            </a:br>
            <a:r>
              <a:rPr lang="en-US" dirty="0" smtClean="0">
                <a:cs typeface="Arial" charset="0"/>
              </a:rPr>
              <a:t>- who will be in charge of monitoring this process</a:t>
            </a:r>
          </a:p>
          <a:p>
            <a:pPr lvl="1" eaLnBrk="1" hangingPunct="1"/>
            <a:r>
              <a:rPr lang="en-US" b="1" dirty="0" smtClean="0">
                <a:cs typeface="Arial" charset="0"/>
              </a:rPr>
              <a:t>Version</a:t>
            </a:r>
            <a:r>
              <a:rPr lang="en-US" dirty="0" smtClean="0">
                <a:cs typeface="Arial" charset="0"/>
              </a:rPr>
              <a:t/>
            </a:r>
            <a:br>
              <a:rPr lang="en-US" dirty="0" smtClean="0">
                <a:cs typeface="Arial" charset="0"/>
              </a:rPr>
            </a:br>
            <a:r>
              <a:rPr lang="en-US" dirty="0" smtClean="0">
                <a:cs typeface="Arial" charset="0"/>
              </a:rPr>
              <a:t>- the version of the process definition</a:t>
            </a:r>
          </a:p>
          <a:p>
            <a:pPr lvl="1" eaLnBrk="1" hangingPunct="1"/>
            <a:r>
              <a:rPr lang="en-US" b="1" dirty="0" smtClean="0">
                <a:cs typeface="Arial" charset="0"/>
              </a:rPr>
              <a:t>State</a:t>
            </a:r>
            <a:r>
              <a:rPr lang="en-US" dirty="0" smtClean="0">
                <a:cs typeface="Arial" charset="0"/>
              </a:rPr>
              <a:t/>
            </a:r>
            <a:br>
              <a:rPr lang="en-US" dirty="0" smtClean="0">
                <a:cs typeface="Arial" charset="0"/>
              </a:rPr>
            </a:br>
            <a:endParaRPr lang="en-US" dirty="0" smtClean="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dirty="0" smtClean="0">
                <a:latin typeface="+mn-lt"/>
              </a:rPr>
              <a:t>Process Definition Version and State</a:t>
            </a:r>
          </a:p>
        </p:txBody>
      </p:sp>
      <p:sp>
        <p:nvSpPr>
          <p:cNvPr id="20483" name="Rectangle 3"/>
          <p:cNvSpPr>
            <a:spLocks noGrp="1" noChangeArrowheads="1"/>
          </p:cNvSpPr>
          <p:nvPr>
            <p:ph idx="1"/>
          </p:nvPr>
        </p:nvSpPr>
        <p:spPr/>
        <p:txBody>
          <a:bodyPr/>
          <a:lstStyle/>
          <a:p>
            <a:pPr eaLnBrk="1" hangingPunct="1"/>
            <a:r>
              <a:rPr dirty="0" smtClean="0">
                <a:cs typeface="Arial" charset="0"/>
              </a:rPr>
              <a:t>New process definitions are automatically assigned a version number of 1.0, e.g. “Purchase Order 1.0”.</a:t>
            </a:r>
          </a:p>
          <a:p>
            <a:pPr eaLnBrk="1" hangingPunct="1"/>
            <a:r>
              <a:rPr dirty="0" smtClean="0">
                <a:cs typeface="Arial" charset="0"/>
              </a:rPr>
              <a:t>Any update to PD results in a new version</a:t>
            </a:r>
          </a:p>
          <a:p>
            <a:pPr eaLnBrk="1" hangingPunct="1">
              <a:buNone/>
            </a:pPr>
            <a:endParaRPr dirty="0" smtClean="0">
              <a:cs typeface="Arial" charset="0"/>
            </a:endParaRPr>
          </a:p>
          <a:p>
            <a:pPr eaLnBrk="1" hangingPunct="1"/>
            <a:r>
              <a:rPr dirty="0" smtClean="0">
                <a:cs typeface="Arial" charset="0"/>
              </a:rPr>
              <a:t>Process Definitions state defines where the process is, in its lifecycle</a:t>
            </a:r>
          </a:p>
          <a:p>
            <a:pPr lvl="1" eaLnBrk="1" hangingPunct="1"/>
            <a:r>
              <a:rPr lang="en-US" dirty="0" smtClean="0">
                <a:cs typeface="Arial" charset="0"/>
              </a:rPr>
              <a:t>Definitions are by default </a:t>
            </a:r>
          </a:p>
          <a:p>
            <a:pPr lvl="1" eaLnBrk="1" hangingPunct="1">
              <a:buNone/>
            </a:pPr>
            <a:r>
              <a:rPr lang="en-US" dirty="0" smtClean="0">
                <a:cs typeface="Arial" charset="0"/>
              </a:rPr>
              <a:t>	in draft state</a:t>
            </a:r>
          </a:p>
          <a:p>
            <a:pPr lvl="1" eaLnBrk="1" hangingPunct="1"/>
            <a:r>
              <a:rPr lang="en-US" dirty="0" smtClean="0">
                <a:cs typeface="Arial" charset="0"/>
              </a:rPr>
              <a:t>Definitions should be </a:t>
            </a:r>
          </a:p>
          <a:p>
            <a:pPr lvl="1" eaLnBrk="1" hangingPunct="1">
              <a:buNone/>
            </a:pPr>
            <a:r>
              <a:rPr lang="en-US" dirty="0" smtClean="0">
                <a:cs typeface="Arial" charset="0"/>
              </a:rPr>
              <a:t>	published in production </a:t>
            </a:r>
          </a:p>
          <a:p>
            <a:pPr lvl="1" eaLnBrk="1" hangingPunct="1">
              <a:buNone/>
            </a:pPr>
            <a:r>
              <a:rPr lang="en-US" dirty="0" smtClean="0">
                <a:cs typeface="Arial" charset="0"/>
              </a:rPr>
              <a:t>	environment</a:t>
            </a:r>
          </a:p>
          <a:p>
            <a:pPr lvl="1" eaLnBrk="1" hangingPunct="1"/>
            <a:r>
              <a:rPr lang="en-US" dirty="0" smtClean="0">
                <a:cs typeface="Arial" charset="0"/>
              </a:rPr>
              <a:t>Published definitions</a:t>
            </a:r>
            <a:br>
              <a:rPr lang="en-US" dirty="0" smtClean="0">
                <a:cs typeface="Arial" charset="0"/>
              </a:rPr>
            </a:br>
            <a:r>
              <a:rPr lang="en-US" dirty="0" smtClean="0">
                <a:cs typeface="Arial" charset="0"/>
              </a:rPr>
              <a:t>cannot be edited</a:t>
            </a:r>
          </a:p>
        </p:txBody>
      </p:sp>
      <p:pic>
        <p:nvPicPr>
          <p:cNvPr id="21506" name="Picture 8" descr="State"/>
          <p:cNvPicPr>
            <a:picLocks noChangeAspect="1" noChangeArrowheads="1"/>
          </p:cNvPicPr>
          <p:nvPr/>
        </p:nvPicPr>
        <p:blipFill>
          <a:blip r:embed="rId3" cstate="print"/>
          <a:srcRect/>
          <a:stretch>
            <a:fillRect/>
          </a:stretch>
        </p:blipFill>
        <p:spPr bwMode="auto">
          <a:xfrm>
            <a:off x="3810001" y="3532190"/>
            <a:ext cx="4697413" cy="20589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share\images\iBPM v11.1 Updates\Deck 1, Slide 18.png"/>
          <p:cNvPicPr>
            <a:picLocks noChangeAspect="1" noChangeArrowheads="1"/>
          </p:cNvPicPr>
          <p:nvPr/>
        </p:nvPicPr>
        <p:blipFill>
          <a:blip r:embed="rId3" cstate="print"/>
          <a:srcRect/>
          <a:stretch>
            <a:fillRect/>
          </a:stretch>
        </p:blipFill>
        <p:spPr bwMode="auto">
          <a:xfrm>
            <a:off x="412596" y="1222552"/>
            <a:ext cx="8318809" cy="4412896"/>
          </a:xfrm>
          <a:prstGeom prst="rect">
            <a:avLst/>
          </a:prstGeom>
          <a:noFill/>
        </p:spPr>
      </p:pic>
      <p:sp>
        <p:nvSpPr>
          <p:cNvPr id="21507" name="Rectangle 3"/>
          <p:cNvSpPr>
            <a:spLocks noGrp="1" noChangeArrowheads="1"/>
          </p:cNvSpPr>
          <p:nvPr>
            <p:ph type="title"/>
          </p:nvPr>
        </p:nvSpPr>
        <p:spPr/>
        <p:txBody>
          <a:bodyPr/>
          <a:lstStyle/>
          <a:p>
            <a:pPr eaLnBrk="1" hangingPunct="1"/>
            <a:r>
              <a:rPr lang="en-US" dirty="0" smtClean="0"/>
              <a:t>Process Definition - Version and State</a:t>
            </a:r>
          </a:p>
        </p:txBody>
      </p:sp>
      <p:sp>
        <p:nvSpPr>
          <p:cNvPr id="21508" name="Line 4"/>
          <p:cNvSpPr>
            <a:spLocks noChangeShapeType="1"/>
          </p:cNvSpPr>
          <p:nvPr/>
        </p:nvSpPr>
        <p:spPr bwMode="auto">
          <a:xfrm>
            <a:off x="6172200" y="3365500"/>
            <a:ext cx="800100" cy="1320800"/>
          </a:xfrm>
          <a:prstGeom prst="line">
            <a:avLst/>
          </a:prstGeom>
          <a:noFill/>
          <a:ln w="9525">
            <a:noFill/>
            <a:round/>
            <a:headEnd/>
            <a:tailEnd type="triangle" w="med" len="med"/>
          </a:ln>
        </p:spPr>
        <p:txBody>
          <a:bodyPr wrap="none" anchor="ctr"/>
          <a:lstStyle/>
          <a:p>
            <a:endParaRPr lang="en-AU" dirty="0"/>
          </a:p>
        </p:txBody>
      </p:sp>
      <p:sp>
        <p:nvSpPr>
          <p:cNvPr id="311314" name="Text Box 5"/>
          <p:cNvSpPr txBox="1">
            <a:spLocks noChangeArrowheads="1"/>
          </p:cNvSpPr>
          <p:nvPr/>
        </p:nvSpPr>
        <p:spPr bwMode="auto">
          <a:xfrm>
            <a:off x="2308225" y="3360740"/>
            <a:ext cx="1479550" cy="244475"/>
          </a:xfrm>
          <a:prstGeom prst="rect">
            <a:avLst/>
          </a:prstGeom>
          <a:noFill/>
          <a:ln w="9525">
            <a:noFill/>
            <a:miter lim="800000"/>
            <a:headEnd/>
            <a:tailEnd/>
          </a:ln>
          <a:effectLst/>
        </p:spPr>
        <p:txBody>
          <a:bodyPr>
            <a:spAutoFit/>
          </a:bodyPr>
          <a:lstStyle/>
          <a:p>
            <a:endParaRPr lang="en-US" sz="1000" dirty="0">
              <a:solidFill>
                <a:srgbClr val="CC0000"/>
              </a:solidFill>
              <a:effectLst>
                <a:outerShdw blurRad="38100" dist="38100" dir="2700000" algn="tl">
                  <a:srgbClr val="000000"/>
                </a:outerShdw>
              </a:effectLst>
            </a:endParaRPr>
          </a:p>
        </p:txBody>
      </p:sp>
      <p:grpSp>
        <p:nvGrpSpPr>
          <p:cNvPr id="2" name="Group 12"/>
          <p:cNvGrpSpPr>
            <a:grpSpLocks/>
          </p:cNvGrpSpPr>
          <p:nvPr/>
        </p:nvGrpSpPr>
        <p:grpSpPr bwMode="auto">
          <a:xfrm>
            <a:off x="5071777" y="2129741"/>
            <a:ext cx="952500" cy="1555156"/>
            <a:chOff x="5167313" y="1979613"/>
            <a:chExt cx="952500" cy="1555156"/>
          </a:xfrm>
        </p:grpSpPr>
        <p:sp>
          <p:nvSpPr>
            <p:cNvPr id="19463" name="Text Box 6"/>
            <p:cNvSpPr txBox="1">
              <a:spLocks noChangeArrowheads="1"/>
            </p:cNvSpPr>
            <p:nvPr/>
          </p:nvSpPr>
          <p:spPr bwMode="auto">
            <a:xfrm>
              <a:off x="5167313" y="1979613"/>
              <a:ext cx="808037" cy="276999"/>
            </a:xfrm>
            <a:prstGeom prst="rect">
              <a:avLst/>
            </a:prstGeom>
            <a:solidFill>
              <a:schemeClr val="tx2">
                <a:lumMod val="60000"/>
                <a:lumOff val="40000"/>
              </a:schemeClr>
            </a:solidFill>
            <a:ln w="25400">
              <a:noFill/>
              <a:miter lim="800000"/>
              <a:headEnd/>
              <a:tailEnd/>
            </a:ln>
            <a:effectLst>
              <a:outerShdw dist="38100" dir="2700000" algn="tl" rotWithShape="0">
                <a:srgbClr val="000000">
                  <a:alpha val="39999"/>
                </a:srgbClr>
              </a:outerShdw>
            </a:effectLst>
          </p:spPr>
          <p:txBody>
            <a:bodyPr>
              <a:spAutoFit/>
            </a:bodyPr>
            <a:lstStyle/>
            <a:p>
              <a:pPr>
                <a:defRPr/>
              </a:pPr>
              <a:r>
                <a:rPr lang="en-US" sz="1200" dirty="0">
                  <a:latin typeface="+mn-lt"/>
                  <a:ea typeface="+mn-ea"/>
                </a:rPr>
                <a:t>Version </a:t>
              </a:r>
            </a:p>
          </p:txBody>
        </p:sp>
        <p:cxnSp>
          <p:nvCxnSpPr>
            <p:cNvPr id="19466" name="AutoShape 8"/>
            <p:cNvCxnSpPr>
              <a:cxnSpLocks noChangeShapeType="1"/>
              <a:stCxn id="19463" idx="2"/>
              <a:endCxn id="12" idx="0"/>
            </p:cNvCxnSpPr>
            <p:nvPr/>
          </p:nvCxnSpPr>
          <p:spPr bwMode="auto">
            <a:xfrm rot="16200000" flipH="1">
              <a:off x="5477660" y="2350284"/>
              <a:ext cx="473889" cy="286544"/>
            </a:xfrm>
            <a:prstGeom prst="bentConnector3">
              <a:avLst>
                <a:gd name="adj1" fmla="val 50000"/>
              </a:avLst>
            </a:prstGeom>
            <a:noFill/>
            <a:ln w="28575">
              <a:solidFill>
                <a:schemeClr val="tx1"/>
              </a:solidFill>
              <a:miter lim="800000"/>
              <a:headEnd/>
              <a:tailEnd type="triangle" w="med" len="med"/>
            </a:ln>
            <a:effectLst>
              <a:outerShdw dist="38100" dir="2700000" algn="tl" rotWithShape="0">
                <a:srgbClr val="000000">
                  <a:alpha val="39998"/>
                </a:srgbClr>
              </a:outerShdw>
            </a:effectLst>
          </p:spPr>
        </p:cxnSp>
        <p:sp>
          <p:nvSpPr>
            <p:cNvPr id="12" name="Rectangle 10"/>
            <p:cNvSpPr/>
            <p:nvPr/>
          </p:nvSpPr>
          <p:spPr bwMode="auto">
            <a:xfrm>
              <a:off x="5595938" y="2730501"/>
              <a:ext cx="523875" cy="804268"/>
            </a:xfrm>
            <a:prstGeom prst="rect">
              <a:avLst/>
            </a:prstGeom>
            <a:noFill/>
            <a:ln w="38100" cap="flat" cmpd="sng" algn="ctr">
              <a:solidFill>
                <a:schemeClr val="tx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sz="2400" b="0" dirty="0"/>
            </a:p>
          </p:txBody>
        </p:sp>
      </p:grpSp>
      <p:grpSp>
        <p:nvGrpSpPr>
          <p:cNvPr id="3" name="Group 13"/>
          <p:cNvGrpSpPr>
            <a:grpSpLocks/>
          </p:cNvGrpSpPr>
          <p:nvPr/>
        </p:nvGrpSpPr>
        <p:grpSpPr bwMode="auto">
          <a:xfrm>
            <a:off x="6235724" y="2118630"/>
            <a:ext cx="803275" cy="1552621"/>
            <a:chOff x="6303963" y="1968500"/>
            <a:chExt cx="803275" cy="1552621"/>
          </a:xfrm>
        </p:grpSpPr>
        <p:sp>
          <p:nvSpPr>
            <p:cNvPr id="19465" name="Text Box 7"/>
            <p:cNvSpPr txBox="1">
              <a:spLocks noChangeArrowheads="1"/>
            </p:cNvSpPr>
            <p:nvPr/>
          </p:nvSpPr>
          <p:spPr bwMode="auto">
            <a:xfrm>
              <a:off x="6380163" y="1968500"/>
              <a:ext cx="727075" cy="276999"/>
            </a:xfrm>
            <a:prstGeom prst="rect">
              <a:avLst/>
            </a:prstGeom>
            <a:solidFill>
              <a:schemeClr val="tx2">
                <a:lumMod val="60000"/>
                <a:lumOff val="40000"/>
              </a:schemeClr>
            </a:solidFill>
            <a:ln w="25400">
              <a:noFill/>
              <a:miter lim="800000"/>
              <a:headEnd/>
              <a:tailEnd/>
            </a:ln>
            <a:effectLst>
              <a:outerShdw dist="38100" dir="2700000" algn="tl" rotWithShape="0">
                <a:srgbClr val="000000">
                  <a:alpha val="39999"/>
                </a:srgbClr>
              </a:outerShdw>
            </a:effectLst>
          </p:spPr>
          <p:txBody>
            <a:bodyPr>
              <a:spAutoFit/>
            </a:bodyPr>
            <a:lstStyle/>
            <a:p>
              <a:pPr>
                <a:defRPr/>
              </a:pPr>
              <a:r>
                <a:rPr lang="en-US" sz="1200" dirty="0">
                  <a:latin typeface="+mn-lt"/>
                  <a:ea typeface="+mn-ea"/>
                </a:rPr>
                <a:t>State </a:t>
              </a:r>
            </a:p>
          </p:txBody>
        </p:sp>
        <p:cxnSp>
          <p:nvCxnSpPr>
            <p:cNvPr id="19467" name="AutoShape 9"/>
            <p:cNvCxnSpPr>
              <a:cxnSpLocks noChangeShapeType="1"/>
              <a:stCxn id="19465" idx="2"/>
              <a:endCxn id="17" idx="0"/>
            </p:cNvCxnSpPr>
            <p:nvPr/>
          </p:nvCxnSpPr>
          <p:spPr bwMode="auto">
            <a:xfrm rot="5400000">
              <a:off x="6412300" y="2399100"/>
              <a:ext cx="485002" cy="177800"/>
            </a:xfrm>
            <a:prstGeom prst="bentConnector3">
              <a:avLst>
                <a:gd name="adj1" fmla="val 50000"/>
              </a:avLst>
            </a:prstGeom>
            <a:noFill/>
            <a:ln w="28575">
              <a:solidFill>
                <a:schemeClr val="tx1"/>
              </a:solidFill>
              <a:miter lim="800000"/>
              <a:headEnd/>
              <a:tailEnd type="triangle" w="med" len="med"/>
            </a:ln>
            <a:effectLst>
              <a:outerShdw dist="38100" dir="2700000" algn="tl" rotWithShape="0">
                <a:srgbClr val="000000">
                  <a:alpha val="39998"/>
                </a:srgbClr>
              </a:outerShdw>
            </a:effectLst>
          </p:spPr>
        </p:cxnSp>
        <p:sp>
          <p:nvSpPr>
            <p:cNvPr id="17" name="Rectangle 11"/>
            <p:cNvSpPr/>
            <p:nvPr/>
          </p:nvSpPr>
          <p:spPr bwMode="auto">
            <a:xfrm>
              <a:off x="6303963" y="2730501"/>
              <a:ext cx="523875" cy="790620"/>
            </a:xfrm>
            <a:prstGeom prst="rect">
              <a:avLst/>
            </a:prstGeom>
            <a:noFill/>
            <a:ln w="38100" cap="flat" cmpd="sng" algn="ctr">
              <a:solidFill>
                <a:schemeClr val="tx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en-US" sz="2400" b="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r>
              <a:rPr lang="en-US" dirty="0" smtClean="0"/>
              <a:t>Process Instance States</a:t>
            </a:r>
          </a:p>
        </p:txBody>
      </p:sp>
      <p:sp>
        <p:nvSpPr>
          <p:cNvPr id="16387" name="Rectangle 1027"/>
          <p:cNvSpPr>
            <a:spLocks noGrp="1" noChangeArrowheads="1"/>
          </p:cNvSpPr>
          <p:nvPr>
            <p:ph idx="1"/>
          </p:nvPr>
        </p:nvSpPr>
        <p:spPr/>
        <p:txBody>
          <a:bodyPr/>
          <a:lstStyle/>
          <a:p>
            <a:r>
              <a:rPr lang="en-US" dirty="0" smtClean="0">
                <a:latin typeface="Calibri" pitchFamily="34" charset="0"/>
              </a:rPr>
              <a:t>A Process Instance transitions through many states during it’s life cycle. These states are:</a:t>
            </a:r>
          </a:p>
          <a:p>
            <a:pPr lvl="1"/>
            <a:r>
              <a:rPr lang="en-US" dirty="0" smtClean="0">
                <a:latin typeface="Calibri" pitchFamily="34" charset="0"/>
              </a:rPr>
              <a:t>Initial</a:t>
            </a:r>
          </a:p>
          <a:p>
            <a:pPr lvl="2"/>
            <a:r>
              <a:rPr lang="en-US" dirty="0" smtClean="0">
                <a:latin typeface="Calibri" pitchFamily="34" charset="0"/>
              </a:rPr>
              <a:t>When a process instance is created, it is in “Initial” state until it is started.</a:t>
            </a:r>
          </a:p>
          <a:p>
            <a:pPr lvl="1"/>
            <a:r>
              <a:rPr lang="en-US" dirty="0" smtClean="0">
                <a:latin typeface="Calibri" pitchFamily="34" charset="0"/>
              </a:rPr>
              <a:t>Running</a:t>
            </a:r>
          </a:p>
          <a:p>
            <a:pPr lvl="2"/>
            <a:r>
              <a:rPr lang="en-US" dirty="0" smtClean="0">
                <a:latin typeface="Calibri" pitchFamily="34" charset="0"/>
              </a:rPr>
              <a:t>When a process instance is started, it transitions to “Running” state until it is completed or suspended.</a:t>
            </a:r>
          </a:p>
          <a:p>
            <a:pPr lvl="1"/>
            <a:r>
              <a:rPr lang="en-US" dirty="0" smtClean="0">
                <a:latin typeface="Calibri" pitchFamily="34" charset="0"/>
              </a:rPr>
              <a:t>Completed</a:t>
            </a:r>
          </a:p>
          <a:p>
            <a:pPr lvl="2"/>
            <a:r>
              <a:rPr lang="en-US" dirty="0" smtClean="0">
                <a:latin typeface="Calibri" pitchFamily="34" charset="0"/>
              </a:rPr>
              <a:t>When a process instance normally exits, it reaches “Completed” state.</a:t>
            </a:r>
            <a:endParaRPr lang="en-US" dirty="0">
              <a:latin typeface="Calibri" pitchFamily="34" charset="0"/>
            </a:endParaRPr>
          </a:p>
        </p:txBody>
      </p:sp>
      <p:pic>
        <p:nvPicPr>
          <p:cNvPr id="4" name="Picture 4"/>
          <p:cNvPicPr>
            <a:picLocks noChangeAspect="1" noChangeArrowheads="1"/>
          </p:cNvPicPr>
          <p:nvPr/>
        </p:nvPicPr>
        <p:blipFill>
          <a:blip r:embed="rId3" cstate="print">
            <a:clrChange>
              <a:clrFrom>
                <a:srgbClr val="FFFFFF"/>
              </a:clrFrom>
              <a:clrTo>
                <a:srgbClr val="FFFFFF">
                  <a:alpha val="0"/>
                </a:srgbClr>
              </a:clrTo>
            </a:clrChange>
          </a:blip>
          <a:srcRect l="34713" r="20718"/>
          <a:stretch>
            <a:fillRect/>
          </a:stretch>
        </p:blipFill>
        <p:spPr bwMode="auto">
          <a:xfrm>
            <a:off x="3074276" y="3982365"/>
            <a:ext cx="2932386" cy="2586300"/>
          </a:xfrm>
          <a:prstGeom prst="rect">
            <a:avLst/>
          </a:prstGeom>
          <a:noFill/>
          <a:ln>
            <a:noFill/>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smtClean="0"/>
              <a:t>Process Instance States</a:t>
            </a:r>
          </a:p>
        </p:txBody>
      </p:sp>
      <p:sp>
        <p:nvSpPr>
          <p:cNvPr id="16387" name="Rectangle 1027"/>
          <p:cNvSpPr>
            <a:spLocks noGrp="1" noChangeArrowheads="1"/>
          </p:cNvSpPr>
          <p:nvPr>
            <p:ph idx="1"/>
          </p:nvPr>
        </p:nvSpPr>
        <p:spPr/>
        <p:txBody>
          <a:bodyPr/>
          <a:lstStyle/>
          <a:p>
            <a:r>
              <a:rPr lang="en-US" dirty="0" smtClean="0"/>
              <a:t>Suspended State</a:t>
            </a:r>
          </a:p>
          <a:p>
            <a:pPr lvl="1"/>
            <a:r>
              <a:rPr lang="en-US" dirty="0" smtClean="0"/>
              <a:t>Process instance can be suspended during the course of execution.</a:t>
            </a:r>
          </a:p>
          <a:p>
            <a:pPr lvl="1"/>
            <a:r>
              <a:rPr lang="en-US" dirty="0" smtClean="0"/>
              <a:t>Suspending a process instance temporarily removes it from the running state.</a:t>
            </a:r>
          </a:p>
          <a:p>
            <a:pPr lvl="1"/>
            <a:r>
              <a:rPr lang="en-US" dirty="0" smtClean="0"/>
              <a:t>Any active work items or running sub-processes are also moved to suspended state.</a:t>
            </a:r>
          </a:p>
          <a:p>
            <a:pPr lvl="1"/>
            <a:r>
              <a:rPr lang="en-US" i="1" dirty="0" smtClean="0"/>
              <a:t>Suspended process instance cannot be modified.</a:t>
            </a:r>
          </a:p>
          <a:p>
            <a:pPr lvl="1"/>
            <a:r>
              <a:rPr lang="en-US" dirty="0" smtClean="0"/>
              <a:t>The process definition from which the suspended process instance was created, also cannot be modified.</a:t>
            </a:r>
          </a:p>
          <a:p>
            <a:pPr lvl="1"/>
            <a:endParaRPr lang="en-US" dirty="0" smtClean="0"/>
          </a:p>
          <a:p>
            <a:r>
              <a:rPr lang="en-US" dirty="0" smtClean="0"/>
              <a:t>Resume/Reactivate</a:t>
            </a:r>
          </a:p>
          <a:p>
            <a:pPr lvl="1"/>
            <a:r>
              <a:rPr lang="en-US" dirty="0" smtClean="0"/>
              <a:t>Resuming a suspended process instance activates it and state is changed to “Running”. </a:t>
            </a:r>
          </a:p>
          <a:p>
            <a:pPr lvl="1"/>
            <a:r>
              <a:rPr lang="en-US" dirty="0" smtClean="0"/>
              <a:t>Any work items and sub processes are also activated.</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mn-lt"/>
              </a:rPr>
              <a:t>Task Assignment</a:t>
            </a:r>
          </a:p>
        </p:txBody>
      </p:sp>
      <p:sp>
        <p:nvSpPr>
          <p:cNvPr id="29699" name="Rectangle 3"/>
          <p:cNvSpPr>
            <a:spLocks noGrp="1" noChangeArrowheads="1"/>
          </p:cNvSpPr>
          <p:nvPr>
            <p:ph idx="1"/>
          </p:nvPr>
        </p:nvSpPr>
        <p:spPr/>
        <p:txBody>
          <a:bodyPr/>
          <a:lstStyle/>
          <a:p>
            <a:pPr eaLnBrk="1" hangingPunct="1"/>
            <a:r>
              <a:rPr lang="en-US" dirty="0" smtClean="0">
                <a:cs typeface="Arial" charset="0"/>
              </a:rPr>
              <a:t>Activities need Role name as assignee</a:t>
            </a:r>
          </a:p>
          <a:p>
            <a:pPr eaLnBrk="1" hangingPunct="1"/>
            <a:r>
              <a:rPr dirty="0" smtClean="0">
                <a:cs typeface="Arial" charset="0"/>
              </a:rPr>
              <a:t>Roles are “groups” of users with specific attributes, qualifications or authority (e.g. accountants, managers).</a:t>
            </a:r>
          </a:p>
          <a:p>
            <a:pPr eaLnBrk="1" hangingPunct="1"/>
            <a:endParaRPr dirty="0" smtClean="0">
              <a:cs typeface="Arial" charset="0"/>
            </a:endParaRPr>
          </a:p>
          <a:p>
            <a:pPr eaLnBrk="1" hangingPunct="1"/>
            <a:r>
              <a:rPr dirty="0" smtClean="0">
                <a:cs typeface="Arial" charset="0"/>
              </a:rPr>
              <a:t>Roles are resolved to members/users at runtime for task assignment.</a:t>
            </a:r>
          </a:p>
          <a:p>
            <a:pPr eaLnBrk="1" hangingPunct="1"/>
            <a:r>
              <a:rPr dirty="0" smtClean="0">
                <a:cs typeface="Arial" charset="0"/>
              </a:rPr>
              <a:t>Work Items are created when the Process Instance reaches an Activity node.</a:t>
            </a:r>
          </a:p>
          <a:p>
            <a:r>
              <a:rPr lang="en-US" dirty="0" smtClean="0">
                <a:cs typeface="Arial" charset="0"/>
              </a:rPr>
              <a:t>Individual work items for each member/user in the role is created</a:t>
            </a:r>
          </a:p>
          <a:p>
            <a:pPr eaLnBrk="1" hangingPunct="1"/>
            <a:r>
              <a:rPr lang="en-US" dirty="0" smtClean="0">
                <a:cs typeface="Arial" charset="0"/>
              </a:rPr>
              <a:t>Only one user can work on the task</a:t>
            </a:r>
            <a:endParaRPr dirty="0" smtClean="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latin typeface="+mn-lt"/>
              </a:rPr>
              <a:t>Role Resolution</a:t>
            </a:r>
          </a:p>
        </p:txBody>
      </p:sp>
      <p:sp>
        <p:nvSpPr>
          <p:cNvPr id="30723" name="Rectangle 3"/>
          <p:cNvSpPr>
            <a:spLocks noGrp="1" noChangeArrowheads="1"/>
          </p:cNvSpPr>
          <p:nvPr>
            <p:ph idx="4294967295"/>
          </p:nvPr>
        </p:nvSpPr>
        <p:spPr>
          <a:xfrm>
            <a:off x="0" y="1295400"/>
            <a:ext cx="6242050" cy="4665663"/>
          </a:xfrm>
        </p:spPr>
        <p:txBody>
          <a:bodyPr/>
          <a:lstStyle/>
          <a:p>
            <a:pPr eaLnBrk="1" hangingPunct="1">
              <a:buClrTx/>
            </a:pPr>
            <a:endParaRPr dirty="0" smtClean="0">
              <a:cs typeface="Arial" charset="0"/>
            </a:endParaRPr>
          </a:p>
          <a:p>
            <a:pPr eaLnBrk="1" hangingPunct="1">
              <a:buClrTx/>
            </a:pPr>
            <a:endParaRPr dirty="0" smtClean="0">
              <a:cs typeface="Arial" charset="0"/>
            </a:endParaRPr>
          </a:p>
        </p:txBody>
      </p:sp>
      <p:sp>
        <p:nvSpPr>
          <p:cNvPr id="249861" name="Rectangle 4"/>
          <p:cNvSpPr>
            <a:spLocks noChangeArrowheads="1"/>
          </p:cNvSpPr>
          <p:nvPr/>
        </p:nvSpPr>
        <p:spPr bwMode="auto">
          <a:xfrm>
            <a:off x="3035300" y="2654300"/>
            <a:ext cx="2743200" cy="1244600"/>
          </a:xfrm>
          <a:prstGeom prst="rect">
            <a:avLst/>
          </a:prstGeom>
          <a:solidFill>
            <a:srgbClr val="FFFF00"/>
          </a:solidFill>
          <a:ln w="19050">
            <a:solidFill>
              <a:schemeClr val="tx1"/>
            </a:solidFill>
            <a:miter lim="800000"/>
            <a:headEnd/>
            <a:tailEnd/>
          </a:ln>
          <a:effectLst>
            <a:outerShdw blurRad="177800" dist="50800" dir="2700000" sx="102000" sy="102000" algn="tl" rotWithShape="0">
              <a:prstClr val="black">
                <a:alpha val="40000"/>
              </a:prstClr>
            </a:outerShdw>
          </a:effectLst>
        </p:spPr>
        <p:txBody>
          <a:bodyPr wrap="none" lIns="92075" tIns="46037" rIns="92075" bIns="46037" anchor="ctr"/>
          <a:lstStyle/>
          <a:p>
            <a:endParaRPr lang="en-AU" sz="1000" dirty="0">
              <a:solidFill>
                <a:srgbClr val="CC0000"/>
              </a:solidFill>
              <a:effectLst>
                <a:outerShdw blurRad="38100" dist="38100" dir="2700000" algn="tl">
                  <a:srgbClr val="000000"/>
                </a:outerShdw>
              </a:effectLst>
              <a:latin typeface="+mn-lt"/>
            </a:endParaRPr>
          </a:p>
        </p:txBody>
      </p:sp>
      <p:sp>
        <p:nvSpPr>
          <p:cNvPr id="30725" name="Text Box 5"/>
          <p:cNvSpPr txBox="1">
            <a:spLocks noChangeArrowheads="1"/>
          </p:cNvSpPr>
          <p:nvPr/>
        </p:nvSpPr>
        <p:spPr bwMode="auto">
          <a:xfrm>
            <a:off x="3556000" y="2882900"/>
            <a:ext cx="1651000" cy="831637"/>
          </a:xfrm>
          <a:prstGeom prst="rect">
            <a:avLst/>
          </a:prstGeom>
          <a:noFill/>
          <a:ln w="9525">
            <a:noFill/>
            <a:miter lim="800000"/>
            <a:headEnd/>
            <a:tailEnd/>
          </a:ln>
        </p:spPr>
        <p:txBody>
          <a:bodyPr lIns="92075" tIns="46037" rIns="92075" bIns="46037">
            <a:spAutoFit/>
          </a:bodyPr>
          <a:lstStyle/>
          <a:p>
            <a:pPr>
              <a:spcBef>
                <a:spcPct val="50000"/>
              </a:spcBef>
            </a:pPr>
            <a:r>
              <a:rPr lang="en-US" sz="2400" b="0" dirty="0">
                <a:latin typeface="+mn-lt"/>
              </a:rPr>
              <a:t>Role resolution</a:t>
            </a:r>
          </a:p>
        </p:txBody>
      </p:sp>
      <p:sp>
        <p:nvSpPr>
          <p:cNvPr id="30726" name="Text Box 6"/>
          <p:cNvSpPr txBox="1">
            <a:spLocks noChangeArrowheads="1"/>
          </p:cNvSpPr>
          <p:nvPr/>
        </p:nvSpPr>
        <p:spPr bwMode="auto">
          <a:xfrm>
            <a:off x="3001963" y="1541463"/>
            <a:ext cx="2820987" cy="396875"/>
          </a:xfrm>
          <a:prstGeom prst="rect">
            <a:avLst/>
          </a:prstGeom>
          <a:noFill/>
          <a:ln w="9525">
            <a:noFill/>
            <a:miter lim="800000"/>
            <a:headEnd/>
            <a:tailEnd/>
          </a:ln>
        </p:spPr>
        <p:txBody>
          <a:bodyPr lIns="92075" tIns="46037" rIns="92075" bIns="46037">
            <a:spAutoFit/>
          </a:bodyPr>
          <a:lstStyle/>
          <a:p>
            <a:pPr>
              <a:spcBef>
                <a:spcPct val="50000"/>
              </a:spcBef>
            </a:pPr>
            <a:r>
              <a:rPr lang="en-US" sz="2000" b="0" dirty="0">
                <a:latin typeface="+mn-lt"/>
              </a:rPr>
              <a:t>Role - Managers</a:t>
            </a:r>
            <a:endParaRPr lang="en-US" sz="2400" b="0" dirty="0">
              <a:latin typeface="+mn-lt"/>
            </a:endParaRPr>
          </a:p>
        </p:txBody>
      </p:sp>
      <p:sp>
        <p:nvSpPr>
          <p:cNvPr id="30727" name="Line 7"/>
          <p:cNvSpPr>
            <a:spLocks noChangeShapeType="1"/>
          </p:cNvSpPr>
          <p:nvPr/>
        </p:nvSpPr>
        <p:spPr bwMode="auto">
          <a:xfrm>
            <a:off x="4368800" y="2070100"/>
            <a:ext cx="0" cy="584200"/>
          </a:xfrm>
          <a:prstGeom prst="line">
            <a:avLst/>
          </a:prstGeom>
          <a:noFill/>
          <a:ln w="9525">
            <a:solidFill>
              <a:schemeClr val="tx1"/>
            </a:solidFill>
            <a:round/>
            <a:headEnd/>
            <a:tailEnd type="triangle" w="med" len="med"/>
          </a:ln>
        </p:spPr>
        <p:txBody>
          <a:bodyPr wrap="none" anchor="ctr"/>
          <a:lstStyle/>
          <a:p>
            <a:endParaRPr lang="en-AU" dirty="0">
              <a:latin typeface="+mn-lt"/>
            </a:endParaRPr>
          </a:p>
        </p:txBody>
      </p:sp>
      <p:sp>
        <p:nvSpPr>
          <p:cNvPr id="30728" name="Text Box 8"/>
          <p:cNvSpPr txBox="1">
            <a:spLocks noChangeArrowheads="1"/>
          </p:cNvSpPr>
          <p:nvPr/>
        </p:nvSpPr>
        <p:spPr bwMode="auto">
          <a:xfrm>
            <a:off x="2286000" y="4686300"/>
            <a:ext cx="1270000" cy="396875"/>
          </a:xfrm>
          <a:prstGeom prst="rect">
            <a:avLst/>
          </a:prstGeom>
          <a:noFill/>
          <a:ln w="9525">
            <a:noFill/>
            <a:miter lim="800000"/>
            <a:headEnd/>
            <a:tailEnd/>
          </a:ln>
        </p:spPr>
        <p:txBody>
          <a:bodyPr lIns="92075" tIns="46037" rIns="92075" bIns="46037">
            <a:spAutoFit/>
          </a:bodyPr>
          <a:lstStyle/>
          <a:p>
            <a:pPr>
              <a:spcBef>
                <a:spcPct val="50000"/>
              </a:spcBef>
            </a:pPr>
            <a:r>
              <a:rPr lang="en-US" sz="2000" b="0" dirty="0">
                <a:latin typeface="+mn-lt"/>
              </a:rPr>
              <a:t>Mike</a:t>
            </a:r>
            <a:endParaRPr lang="en-US" sz="2400" b="0" dirty="0">
              <a:latin typeface="+mn-lt"/>
            </a:endParaRPr>
          </a:p>
        </p:txBody>
      </p:sp>
      <p:sp>
        <p:nvSpPr>
          <p:cNvPr id="30729" name="Text Box 9"/>
          <p:cNvSpPr txBox="1">
            <a:spLocks noChangeArrowheads="1"/>
          </p:cNvSpPr>
          <p:nvPr/>
        </p:nvSpPr>
        <p:spPr bwMode="auto">
          <a:xfrm>
            <a:off x="3670300" y="4673600"/>
            <a:ext cx="1320800" cy="396875"/>
          </a:xfrm>
          <a:prstGeom prst="rect">
            <a:avLst/>
          </a:prstGeom>
          <a:noFill/>
          <a:ln w="9525">
            <a:noFill/>
            <a:miter lim="800000"/>
            <a:headEnd/>
            <a:tailEnd/>
          </a:ln>
        </p:spPr>
        <p:txBody>
          <a:bodyPr lIns="92075" tIns="46037" rIns="92075" bIns="46037">
            <a:spAutoFit/>
          </a:bodyPr>
          <a:lstStyle/>
          <a:p>
            <a:pPr>
              <a:spcBef>
                <a:spcPct val="50000"/>
              </a:spcBef>
            </a:pPr>
            <a:r>
              <a:rPr lang="en-US" sz="2000" b="0" dirty="0">
                <a:latin typeface="+mn-lt"/>
              </a:rPr>
              <a:t>Cindy</a:t>
            </a:r>
            <a:endParaRPr lang="en-US" sz="2400" b="0" dirty="0">
              <a:latin typeface="+mn-lt"/>
            </a:endParaRPr>
          </a:p>
        </p:txBody>
      </p:sp>
      <p:sp>
        <p:nvSpPr>
          <p:cNvPr id="30730" name="Text Box 10"/>
          <p:cNvSpPr txBox="1">
            <a:spLocks noChangeArrowheads="1"/>
          </p:cNvSpPr>
          <p:nvPr/>
        </p:nvSpPr>
        <p:spPr bwMode="auto">
          <a:xfrm>
            <a:off x="5232400" y="4686300"/>
            <a:ext cx="1041400" cy="396875"/>
          </a:xfrm>
          <a:prstGeom prst="rect">
            <a:avLst/>
          </a:prstGeom>
          <a:noFill/>
          <a:ln w="9525">
            <a:noFill/>
            <a:miter lim="800000"/>
            <a:headEnd/>
            <a:tailEnd/>
          </a:ln>
        </p:spPr>
        <p:txBody>
          <a:bodyPr lIns="92075" tIns="46037" rIns="92075" bIns="46037">
            <a:spAutoFit/>
          </a:bodyPr>
          <a:lstStyle/>
          <a:p>
            <a:pPr>
              <a:spcBef>
                <a:spcPct val="50000"/>
              </a:spcBef>
            </a:pPr>
            <a:r>
              <a:rPr lang="en-US" sz="2000" b="0" dirty="0">
                <a:latin typeface="+mn-lt"/>
              </a:rPr>
              <a:t>John</a:t>
            </a:r>
            <a:endParaRPr lang="en-US" sz="2400" b="0" dirty="0">
              <a:latin typeface="+mn-lt"/>
            </a:endParaRPr>
          </a:p>
        </p:txBody>
      </p:sp>
      <p:sp>
        <p:nvSpPr>
          <p:cNvPr id="30731" name="Line 11"/>
          <p:cNvSpPr>
            <a:spLocks noChangeShapeType="1"/>
          </p:cNvSpPr>
          <p:nvPr/>
        </p:nvSpPr>
        <p:spPr bwMode="auto">
          <a:xfrm>
            <a:off x="4330700" y="3898900"/>
            <a:ext cx="0" cy="736600"/>
          </a:xfrm>
          <a:prstGeom prst="line">
            <a:avLst/>
          </a:prstGeom>
          <a:noFill/>
          <a:ln w="9525">
            <a:solidFill>
              <a:schemeClr val="tx1"/>
            </a:solidFill>
            <a:round/>
            <a:headEnd/>
            <a:tailEnd type="triangle" w="med" len="med"/>
          </a:ln>
        </p:spPr>
        <p:txBody>
          <a:bodyPr wrap="none" anchor="ctr"/>
          <a:lstStyle/>
          <a:p>
            <a:endParaRPr lang="en-AU" dirty="0">
              <a:latin typeface="+mn-lt"/>
            </a:endParaRPr>
          </a:p>
        </p:txBody>
      </p:sp>
      <p:sp>
        <p:nvSpPr>
          <p:cNvPr id="30732" name="Line 12"/>
          <p:cNvSpPr>
            <a:spLocks noChangeShapeType="1"/>
          </p:cNvSpPr>
          <p:nvPr/>
        </p:nvSpPr>
        <p:spPr bwMode="auto">
          <a:xfrm>
            <a:off x="4330700" y="3898900"/>
            <a:ext cx="1117600" cy="749300"/>
          </a:xfrm>
          <a:prstGeom prst="line">
            <a:avLst/>
          </a:prstGeom>
          <a:noFill/>
          <a:ln w="9525">
            <a:solidFill>
              <a:schemeClr val="tx1"/>
            </a:solidFill>
            <a:round/>
            <a:headEnd/>
            <a:tailEnd type="triangle" w="med" len="med"/>
          </a:ln>
        </p:spPr>
        <p:txBody>
          <a:bodyPr wrap="none" anchor="ctr"/>
          <a:lstStyle/>
          <a:p>
            <a:endParaRPr lang="en-AU" dirty="0">
              <a:latin typeface="+mn-lt"/>
            </a:endParaRPr>
          </a:p>
        </p:txBody>
      </p:sp>
      <p:sp>
        <p:nvSpPr>
          <p:cNvPr id="30733" name="Line 13"/>
          <p:cNvSpPr>
            <a:spLocks noChangeShapeType="1"/>
          </p:cNvSpPr>
          <p:nvPr/>
        </p:nvSpPr>
        <p:spPr bwMode="auto">
          <a:xfrm flipH="1">
            <a:off x="3213100" y="3898900"/>
            <a:ext cx="1117600" cy="749300"/>
          </a:xfrm>
          <a:prstGeom prst="line">
            <a:avLst/>
          </a:prstGeom>
          <a:noFill/>
          <a:ln w="9525">
            <a:solidFill>
              <a:schemeClr val="tx1"/>
            </a:solidFill>
            <a:round/>
            <a:headEnd/>
            <a:tailEnd type="triangle" w="med" len="med"/>
          </a:ln>
        </p:spPr>
        <p:txBody>
          <a:bodyPr wrap="none" anchor="ctr"/>
          <a:lstStyle/>
          <a:p>
            <a:endParaRPr lang="en-AU" dirty="0">
              <a:latin typeface="+mn-lt"/>
            </a:endParaRPr>
          </a:p>
        </p:txBody>
      </p:sp>
      <p:sp>
        <p:nvSpPr>
          <p:cNvPr id="30734" name="Text Box 14"/>
          <p:cNvSpPr txBox="1">
            <a:spLocks noChangeArrowheads="1"/>
          </p:cNvSpPr>
          <p:nvPr/>
        </p:nvSpPr>
        <p:spPr bwMode="auto">
          <a:xfrm>
            <a:off x="612027" y="4676775"/>
            <a:ext cx="1100045" cy="369972"/>
          </a:xfrm>
          <a:prstGeom prst="rect">
            <a:avLst/>
          </a:prstGeom>
          <a:noFill/>
          <a:ln w="9525">
            <a:noFill/>
            <a:miter lim="800000"/>
            <a:headEnd/>
            <a:tailEnd/>
          </a:ln>
        </p:spPr>
        <p:txBody>
          <a:bodyPr wrap="none" lIns="92075" tIns="46037" rIns="92075" bIns="46037">
            <a:spAutoFit/>
          </a:bodyPr>
          <a:lstStyle/>
          <a:p>
            <a:r>
              <a:rPr lang="en-US" dirty="0">
                <a:solidFill>
                  <a:schemeClr val="tx2"/>
                </a:solidFill>
                <a:latin typeface="+mn-lt"/>
              </a:rPr>
              <a:t>Members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latin typeface="+mn-lt"/>
              </a:rPr>
              <a:t>Work Item Creation</a:t>
            </a:r>
          </a:p>
        </p:txBody>
      </p:sp>
      <p:sp>
        <p:nvSpPr>
          <p:cNvPr id="31747" name="Text Box 36"/>
          <p:cNvSpPr txBox="1">
            <a:spLocks noChangeArrowheads="1"/>
          </p:cNvSpPr>
          <p:nvPr/>
        </p:nvSpPr>
        <p:spPr bwMode="auto">
          <a:xfrm>
            <a:off x="3486150" y="5048250"/>
            <a:ext cx="4646613" cy="738664"/>
          </a:xfrm>
          <a:prstGeom prst="rect">
            <a:avLst/>
          </a:prstGeom>
          <a:noFill/>
          <a:ln w="9525">
            <a:noFill/>
            <a:miter lim="800000"/>
            <a:headEnd/>
            <a:tailEnd/>
          </a:ln>
        </p:spPr>
        <p:txBody>
          <a:bodyPr>
            <a:spAutoFit/>
          </a:bodyPr>
          <a:lstStyle/>
          <a:p>
            <a:pPr algn="l">
              <a:spcBef>
                <a:spcPct val="50000"/>
              </a:spcBef>
            </a:pPr>
            <a:r>
              <a:rPr lang="en-US" b="0" dirty="0">
                <a:solidFill>
                  <a:schemeClr val="tx1"/>
                </a:solidFill>
                <a:latin typeface="+mn-lt"/>
              </a:rPr>
              <a:t>When a member of the group marks the work item as complete it disappears from the worklist of all members of the group</a:t>
            </a:r>
          </a:p>
        </p:txBody>
      </p:sp>
      <p:sp>
        <p:nvSpPr>
          <p:cNvPr id="31748" name="Text Box 4"/>
          <p:cNvSpPr txBox="1">
            <a:spLocks noChangeArrowheads="1"/>
          </p:cNvSpPr>
          <p:nvPr/>
        </p:nvSpPr>
        <p:spPr bwMode="auto">
          <a:xfrm>
            <a:off x="3830638" y="4032250"/>
            <a:ext cx="869950" cy="396875"/>
          </a:xfrm>
          <a:prstGeom prst="rect">
            <a:avLst/>
          </a:prstGeom>
          <a:noFill/>
          <a:ln w="9525">
            <a:noFill/>
            <a:miter lim="800000"/>
            <a:headEnd/>
            <a:tailEnd/>
          </a:ln>
        </p:spPr>
        <p:txBody>
          <a:bodyPr lIns="92075" tIns="46037" rIns="92075" bIns="46037">
            <a:spAutoFit/>
          </a:bodyPr>
          <a:lstStyle/>
          <a:p>
            <a:pPr>
              <a:spcBef>
                <a:spcPct val="50000"/>
              </a:spcBef>
            </a:pPr>
            <a:r>
              <a:rPr lang="en-US" sz="2000" b="0" dirty="0">
                <a:solidFill>
                  <a:schemeClr val="tx1"/>
                </a:solidFill>
                <a:latin typeface="+mn-lt"/>
              </a:rPr>
              <a:t>Mike</a:t>
            </a:r>
            <a:endParaRPr lang="en-US" sz="2400" b="0" dirty="0">
              <a:solidFill>
                <a:schemeClr val="tx1"/>
              </a:solidFill>
              <a:latin typeface="+mn-lt"/>
            </a:endParaRPr>
          </a:p>
        </p:txBody>
      </p:sp>
      <p:sp>
        <p:nvSpPr>
          <p:cNvPr id="31749" name="Text Box 5"/>
          <p:cNvSpPr txBox="1">
            <a:spLocks noChangeArrowheads="1"/>
          </p:cNvSpPr>
          <p:nvPr/>
        </p:nvSpPr>
        <p:spPr bwMode="auto">
          <a:xfrm>
            <a:off x="4957763" y="4029075"/>
            <a:ext cx="977900" cy="396875"/>
          </a:xfrm>
          <a:prstGeom prst="rect">
            <a:avLst/>
          </a:prstGeom>
          <a:noFill/>
          <a:ln w="9525">
            <a:noFill/>
            <a:miter lim="800000"/>
            <a:headEnd/>
            <a:tailEnd/>
          </a:ln>
        </p:spPr>
        <p:txBody>
          <a:bodyPr lIns="92075" tIns="46037" rIns="92075" bIns="46037">
            <a:spAutoFit/>
          </a:bodyPr>
          <a:lstStyle/>
          <a:p>
            <a:pPr>
              <a:spcBef>
                <a:spcPct val="50000"/>
              </a:spcBef>
            </a:pPr>
            <a:r>
              <a:rPr lang="en-US" sz="2000" b="0" dirty="0">
                <a:solidFill>
                  <a:schemeClr val="tx1"/>
                </a:solidFill>
                <a:latin typeface="+mn-lt"/>
              </a:rPr>
              <a:t>Cindy</a:t>
            </a:r>
            <a:endParaRPr lang="en-US" sz="2400" b="0" dirty="0">
              <a:solidFill>
                <a:schemeClr val="tx1"/>
              </a:solidFill>
              <a:latin typeface="+mn-lt"/>
            </a:endParaRPr>
          </a:p>
        </p:txBody>
      </p:sp>
      <p:sp>
        <p:nvSpPr>
          <p:cNvPr id="31750" name="Text Box 6"/>
          <p:cNvSpPr txBox="1">
            <a:spLocks noChangeArrowheads="1"/>
          </p:cNvSpPr>
          <p:nvPr/>
        </p:nvSpPr>
        <p:spPr bwMode="auto">
          <a:xfrm>
            <a:off x="6176963" y="4051300"/>
            <a:ext cx="869950" cy="396875"/>
          </a:xfrm>
          <a:prstGeom prst="rect">
            <a:avLst/>
          </a:prstGeom>
          <a:noFill/>
          <a:ln w="9525">
            <a:noFill/>
            <a:miter lim="800000"/>
            <a:headEnd/>
            <a:tailEnd/>
          </a:ln>
        </p:spPr>
        <p:txBody>
          <a:bodyPr lIns="92075" tIns="46037" rIns="92075" bIns="46037">
            <a:spAutoFit/>
          </a:bodyPr>
          <a:lstStyle/>
          <a:p>
            <a:pPr>
              <a:spcBef>
                <a:spcPct val="50000"/>
              </a:spcBef>
            </a:pPr>
            <a:r>
              <a:rPr lang="en-US" sz="2000" b="0" dirty="0">
                <a:solidFill>
                  <a:schemeClr val="tx1"/>
                </a:solidFill>
                <a:latin typeface="+mn-lt"/>
              </a:rPr>
              <a:t>John</a:t>
            </a:r>
            <a:endParaRPr lang="en-US" sz="2400" b="0" dirty="0">
              <a:solidFill>
                <a:schemeClr val="tx1"/>
              </a:solidFill>
              <a:latin typeface="+mn-lt"/>
            </a:endParaRPr>
          </a:p>
        </p:txBody>
      </p:sp>
      <p:grpSp>
        <p:nvGrpSpPr>
          <p:cNvPr id="2" name="Group 7"/>
          <p:cNvGrpSpPr>
            <a:grpSpLocks/>
          </p:cNvGrpSpPr>
          <p:nvPr/>
        </p:nvGrpSpPr>
        <p:grpSpPr bwMode="auto">
          <a:xfrm>
            <a:off x="1773238" y="1327150"/>
            <a:ext cx="1066800" cy="3298825"/>
            <a:chOff x="264" y="978"/>
            <a:chExt cx="672" cy="2078"/>
          </a:xfrm>
        </p:grpSpPr>
        <p:sp>
          <p:nvSpPr>
            <p:cNvPr id="83" name="Oval 65"/>
            <p:cNvSpPr>
              <a:spLocks noChangeArrowheads="1"/>
            </p:cNvSpPr>
            <p:nvPr/>
          </p:nvSpPr>
          <p:spPr bwMode="auto">
            <a:xfrm>
              <a:off x="410" y="978"/>
              <a:ext cx="336" cy="320"/>
            </a:xfrm>
            <a:prstGeom prst="ellipse">
              <a:avLst/>
            </a:prstGeom>
            <a:solidFill>
              <a:srgbClr val="99CCFF"/>
            </a:solidFill>
            <a:ln w="9525">
              <a:solidFill>
                <a:schemeClr val="tx1"/>
              </a:solidFill>
              <a:round/>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84" name="Rectangle 66"/>
            <p:cNvSpPr>
              <a:spLocks noChangeArrowheads="1"/>
            </p:cNvSpPr>
            <p:nvPr/>
          </p:nvSpPr>
          <p:spPr bwMode="auto">
            <a:xfrm>
              <a:off x="266" y="1560"/>
              <a:ext cx="614" cy="312"/>
            </a:xfrm>
            <a:prstGeom prst="rect">
              <a:avLst/>
            </a:prstGeom>
            <a:solidFill>
              <a:srgbClr val="99CCFF"/>
            </a:solidFill>
            <a:ln w="9525">
              <a:solidFill>
                <a:schemeClr val="tx1"/>
              </a:solidFill>
              <a:miter lim="800000"/>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85" name="Oval 67"/>
            <p:cNvSpPr>
              <a:spLocks noChangeArrowheads="1"/>
            </p:cNvSpPr>
            <p:nvPr/>
          </p:nvSpPr>
          <p:spPr bwMode="auto">
            <a:xfrm>
              <a:off x="410" y="2728"/>
              <a:ext cx="344" cy="328"/>
            </a:xfrm>
            <a:prstGeom prst="ellipse">
              <a:avLst/>
            </a:prstGeom>
            <a:solidFill>
              <a:srgbClr val="99CCFF"/>
            </a:solidFill>
            <a:ln w="9525">
              <a:solidFill>
                <a:schemeClr val="tx1"/>
              </a:solidFill>
              <a:round/>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31800" name="Line 68"/>
            <p:cNvSpPr>
              <a:spLocks noChangeShapeType="1"/>
            </p:cNvSpPr>
            <p:nvPr/>
          </p:nvSpPr>
          <p:spPr bwMode="auto">
            <a:xfrm>
              <a:off x="576" y="1304"/>
              <a:ext cx="0" cy="248"/>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31801" name="Line 69"/>
            <p:cNvSpPr>
              <a:spLocks noChangeShapeType="1"/>
            </p:cNvSpPr>
            <p:nvPr/>
          </p:nvSpPr>
          <p:spPr bwMode="auto">
            <a:xfrm>
              <a:off x="582" y="1872"/>
              <a:ext cx="0" cy="272"/>
            </a:xfrm>
            <a:prstGeom prst="line">
              <a:avLst/>
            </a:prstGeom>
            <a:noFill/>
            <a:ln w="9525">
              <a:solidFill>
                <a:srgbClr val="33CC33"/>
              </a:solidFill>
              <a:round/>
              <a:headEnd/>
              <a:tailEnd type="triangle" w="med" len="med"/>
            </a:ln>
          </p:spPr>
          <p:txBody>
            <a:bodyPr wrap="none" anchor="ctr"/>
            <a:lstStyle/>
            <a:p>
              <a:endParaRPr lang="en-AU" dirty="0">
                <a:solidFill>
                  <a:schemeClr val="tx1"/>
                </a:solidFill>
                <a:latin typeface="+mn-lt"/>
              </a:endParaRPr>
            </a:p>
          </p:txBody>
        </p:sp>
        <p:sp>
          <p:nvSpPr>
            <p:cNvPr id="31802" name="Text Box 70"/>
            <p:cNvSpPr txBox="1">
              <a:spLocks noChangeArrowheads="1"/>
            </p:cNvSpPr>
            <p:nvPr/>
          </p:nvSpPr>
          <p:spPr bwMode="auto">
            <a:xfrm>
              <a:off x="450" y="1068"/>
              <a:ext cx="264"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Start</a:t>
              </a:r>
            </a:p>
          </p:txBody>
        </p:sp>
        <p:sp>
          <p:nvSpPr>
            <p:cNvPr id="31803" name="Text Box 71"/>
            <p:cNvSpPr txBox="1">
              <a:spLocks noChangeArrowheads="1"/>
            </p:cNvSpPr>
            <p:nvPr/>
          </p:nvSpPr>
          <p:spPr bwMode="auto">
            <a:xfrm>
              <a:off x="468" y="2820"/>
              <a:ext cx="306"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Exit</a:t>
              </a:r>
            </a:p>
          </p:txBody>
        </p:sp>
        <p:sp>
          <p:nvSpPr>
            <p:cNvPr id="31804" name="Text Box 72"/>
            <p:cNvSpPr txBox="1">
              <a:spLocks noChangeArrowheads="1"/>
            </p:cNvSpPr>
            <p:nvPr/>
          </p:nvSpPr>
          <p:spPr bwMode="auto">
            <a:xfrm>
              <a:off x="264" y="1596"/>
              <a:ext cx="672"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Request Purchase</a:t>
              </a:r>
            </a:p>
          </p:txBody>
        </p:sp>
        <p:sp>
          <p:nvSpPr>
            <p:cNvPr id="31805" name="Text Box 73"/>
            <p:cNvSpPr txBox="1">
              <a:spLocks noChangeArrowheads="1"/>
            </p:cNvSpPr>
            <p:nvPr/>
          </p:nvSpPr>
          <p:spPr bwMode="auto">
            <a:xfrm>
              <a:off x="365" y="1716"/>
              <a:ext cx="518"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Employee</a:t>
              </a:r>
            </a:p>
          </p:txBody>
        </p:sp>
        <p:sp>
          <p:nvSpPr>
            <p:cNvPr id="31806" name="Line 74"/>
            <p:cNvSpPr>
              <a:spLocks noChangeShapeType="1"/>
            </p:cNvSpPr>
            <p:nvPr/>
          </p:nvSpPr>
          <p:spPr bwMode="auto">
            <a:xfrm>
              <a:off x="582" y="2460"/>
              <a:ext cx="0" cy="272"/>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93" name="Rectangle 75"/>
            <p:cNvSpPr>
              <a:spLocks noChangeArrowheads="1"/>
            </p:cNvSpPr>
            <p:nvPr/>
          </p:nvSpPr>
          <p:spPr bwMode="auto">
            <a:xfrm>
              <a:off x="276" y="2136"/>
              <a:ext cx="600" cy="324"/>
            </a:xfrm>
            <a:prstGeom prst="rect">
              <a:avLst/>
            </a:prstGeom>
            <a:solidFill>
              <a:srgbClr val="99CCFF"/>
            </a:solidFill>
            <a:ln w="9525">
              <a:solidFill>
                <a:schemeClr val="tx1"/>
              </a:solidFill>
              <a:miter lim="800000"/>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31808" name="Text Box 76"/>
            <p:cNvSpPr txBox="1">
              <a:spLocks noChangeArrowheads="1"/>
            </p:cNvSpPr>
            <p:nvPr/>
          </p:nvSpPr>
          <p:spPr bwMode="auto">
            <a:xfrm>
              <a:off x="408" y="2280"/>
              <a:ext cx="450"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Manager</a:t>
              </a:r>
            </a:p>
          </p:txBody>
        </p:sp>
        <p:sp>
          <p:nvSpPr>
            <p:cNvPr id="31809" name="Text Box 77"/>
            <p:cNvSpPr txBox="1">
              <a:spLocks noChangeArrowheads="1"/>
            </p:cNvSpPr>
            <p:nvPr/>
          </p:nvSpPr>
          <p:spPr bwMode="auto">
            <a:xfrm>
              <a:off x="294" y="2178"/>
              <a:ext cx="642"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Approve / Reject</a:t>
              </a:r>
            </a:p>
          </p:txBody>
        </p:sp>
      </p:grpSp>
      <p:grpSp>
        <p:nvGrpSpPr>
          <p:cNvPr id="3" name="Group 8"/>
          <p:cNvGrpSpPr>
            <a:grpSpLocks/>
          </p:cNvGrpSpPr>
          <p:nvPr/>
        </p:nvGrpSpPr>
        <p:grpSpPr bwMode="auto">
          <a:xfrm>
            <a:off x="1773238" y="1327150"/>
            <a:ext cx="1066800" cy="3298825"/>
            <a:chOff x="1092" y="1008"/>
            <a:chExt cx="672" cy="2078"/>
          </a:xfrm>
        </p:grpSpPr>
        <p:sp>
          <p:nvSpPr>
            <p:cNvPr id="97" name="Oval 52"/>
            <p:cNvSpPr>
              <a:spLocks noChangeArrowheads="1"/>
            </p:cNvSpPr>
            <p:nvPr/>
          </p:nvSpPr>
          <p:spPr bwMode="auto">
            <a:xfrm>
              <a:off x="1238" y="1008"/>
              <a:ext cx="336" cy="320"/>
            </a:xfrm>
            <a:prstGeom prst="ellipse">
              <a:avLst/>
            </a:prstGeom>
            <a:solidFill>
              <a:srgbClr val="99CCFF"/>
            </a:solidFill>
            <a:ln w="9525">
              <a:solidFill>
                <a:schemeClr val="tx1"/>
              </a:solidFill>
              <a:round/>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98" name="Rectangle 53"/>
            <p:cNvSpPr>
              <a:spLocks noChangeArrowheads="1"/>
            </p:cNvSpPr>
            <p:nvPr/>
          </p:nvSpPr>
          <p:spPr bwMode="auto">
            <a:xfrm>
              <a:off x="1094" y="1590"/>
              <a:ext cx="614" cy="312"/>
            </a:xfrm>
            <a:prstGeom prst="rect">
              <a:avLst/>
            </a:prstGeom>
            <a:solidFill>
              <a:srgbClr val="99CCFF"/>
            </a:solidFill>
            <a:ln w="9525">
              <a:solidFill>
                <a:schemeClr val="tx1"/>
              </a:solidFill>
              <a:miter lim="800000"/>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99" name="Oval 54"/>
            <p:cNvSpPr>
              <a:spLocks noChangeArrowheads="1"/>
            </p:cNvSpPr>
            <p:nvPr/>
          </p:nvSpPr>
          <p:spPr bwMode="auto">
            <a:xfrm>
              <a:off x="1238" y="2758"/>
              <a:ext cx="344" cy="328"/>
            </a:xfrm>
            <a:prstGeom prst="ellipse">
              <a:avLst/>
            </a:prstGeom>
            <a:solidFill>
              <a:srgbClr val="99CCFF"/>
            </a:solidFill>
            <a:ln w="9525">
              <a:solidFill>
                <a:schemeClr val="tx1"/>
              </a:solidFill>
              <a:round/>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31787" name="Line 55"/>
            <p:cNvSpPr>
              <a:spLocks noChangeShapeType="1"/>
            </p:cNvSpPr>
            <p:nvPr/>
          </p:nvSpPr>
          <p:spPr bwMode="auto">
            <a:xfrm>
              <a:off x="1404" y="1334"/>
              <a:ext cx="0" cy="248"/>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31788" name="Line 56"/>
            <p:cNvSpPr>
              <a:spLocks noChangeShapeType="1"/>
            </p:cNvSpPr>
            <p:nvPr/>
          </p:nvSpPr>
          <p:spPr bwMode="auto">
            <a:xfrm>
              <a:off x="1410" y="1902"/>
              <a:ext cx="0" cy="272"/>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31789" name="Text Box 57"/>
            <p:cNvSpPr txBox="1">
              <a:spLocks noChangeArrowheads="1"/>
            </p:cNvSpPr>
            <p:nvPr/>
          </p:nvSpPr>
          <p:spPr bwMode="auto">
            <a:xfrm>
              <a:off x="1278" y="1098"/>
              <a:ext cx="264"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Start</a:t>
              </a:r>
            </a:p>
          </p:txBody>
        </p:sp>
        <p:sp>
          <p:nvSpPr>
            <p:cNvPr id="31790" name="Text Box 58"/>
            <p:cNvSpPr txBox="1">
              <a:spLocks noChangeArrowheads="1"/>
            </p:cNvSpPr>
            <p:nvPr/>
          </p:nvSpPr>
          <p:spPr bwMode="auto">
            <a:xfrm>
              <a:off x="1296" y="2850"/>
              <a:ext cx="306"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Exit</a:t>
              </a:r>
            </a:p>
          </p:txBody>
        </p:sp>
        <p:sp>
          <p:nvSpPr>
            <p:cNvPr id="31791" name="Text Box 59"/>
            <p:cNvSpPr txBox="1">
              <a:spLocks noChangeArrowheads="1"/>
            </p:cNvSpPr>
            <p:nvPr/>
          </p:nvSpPr>
          <p:spPr bwMode="auto">
            <a:xfrm>
              <a:off x="1092" y="1626"/>
              <a:ext cx="672"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Request Purchase</a:t>
              </a:r>
            </a:p>
          </p:txBody>
        </p:sp>
        <p:sp>
          <p:nvSpPr>
            <p:cNvPr id="31792" name="Text Box 60"/>
            <p:cNvSpPr txBox="1">
              <a:spLocks noChangeArrowheads="1"/>
            </p:cNvSpPr>
            <p:nvPr/>
          </p:nvSpPr>
          <p:spPr bwMode="auto">
            <a:xfrm>
              <a:off x="1193" y="1746"/>
              <a:ext cx="518"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Employee</a:t>
              </a:r>
            </a:p>
          </p:txBody>
        </p:sp>
        <p:sp>
          <p:nvSpPr>
            <p:cNvPr id="31793" name="Line 61"/>
            <p:cNvSpPr>
              <a:spLocks noChangeShapeType="1"/>
            </p:cNvSpPr>
            <p:nvPr/>
          </p:nvSpPr>
          <p:spPr bwMode="auto">
            <a:xfrm>
              <a:off x="1410" y="2490"/>
              <a:ext cx="0" cy="272"/>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107" name="Rectangle 62"/>
            <p:cNvSpPr>
              <a:spLocks noChangeArrowheads="1"/>
            </p:cNvSpPr>
            <p:nvPr/>
          </p:nvSpPr>
          <p:spPr bwMode="auto">
            <a:xfrm>
              <a:off x="1104" y="2166"/>
              <a:ext cx="600" cy="324"/>
            </a:xfrm>
            <a:prstGeom prst="rect">
              <a:avLst/>
            </a:prstGeom>
            <a:solidFill>
              <a:srgbClr val="66FF33"/>
            </a:solidFill>
            <a:ln w="9525">
              <a:solidFill>
                <a:schemeClr val="tx1"/>
              </a:solidFill>
              <a:miter lim="800000"/>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31795" name="Text Box 63"/>
            <p:cNvSpPr txBox="1">
              <a:spLocks noChangeArrowheads="1"/>
            </p:cNvSpPr>
            <p:nvPr/>
          </p:nvSpPr>
          <p:spPr bwMode="auto">
            <a:xfrm>
              <a:off x="1236" y="2310"/>
              <a:ext cx="450"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Manager</a:t>
              </a:r>
            </a:p>
          </p:txBody>
        </p:sp>
        <p:sp>
          <p:nvSpPr>
            <p:cNvPr id="31796" name="Text Box 64"/>
            <p:cNvSpPr txBox="1">
              <a:spLocks noChangeArrowheads="1"/>
            </p:cNvSpPr>
            <p:nvPr/>
          </p:nvSpPr>
          <p:spPr bwMode="auto">
            <a:xfrm>
              <a:off x="1122" y="2208"/>
              <a:ext cx="642"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Approve / Reject</a:t>
              </a:r>
            </a:p>
          </p:txBody>
        </p:sp>
      </p:grpSp>
      <p:grpSp>
        <p:nvGrpSpPr>
          <p:cNvPr id="4" name="Group 9"/>
          <p:cNvGrpSpPr>
            <a:grpSpLocks/>
          </p:cNvGrpSpPr>
          <p:nvPr/>
        </p:nvGrpSpPr>
        <p:grpSpPr bwMode="auto">
          <a:xfrm>
            <a:off x="1773238" y="1327150"/>
            <a:ext cx="1066800" cy="3298825"/>
            <a:chOff x="3786" y="1488"/>
            <a:chExt cx="672" cy="2078"/>
          </a:xfrm>
        </p:grpSpPr>
        <p:sp>
          <p:nvSpPr>
            <p:cNvPr id="111" name="Oval 39"/>
            <p:cNvSpPr>
              <a:spLocks noChangeArrowheads="1"/>
            </p:cNvSpPr>
            <p:nvPr/>
          </p:nvSpPr>
          <p:spPr bwMode="auto">
            <a:xfrm>
              <a:off x="3932" y="1488"/>
              <a:ext cx="336" cy="320"/>
            </a:xfrm>
            <a:prstGeom prst="ellipse">
              <a:avLst/>
            </a:prstGeom>
            <a:solidFill>
              <a:srgbClr val="99CCFF"/>
            </a:solidFill>
            <a:ln w="9525">
              <a:solidFill>
                <a:schemeClr val="tx1"/>
              </a:solidFill>
              <a:round/>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112" name="Rectangle 40"/>
            <p:cNvSpPr>
              <a:spLocks noChangeArrowheads="1"/>
            </p:cNvSpPr>
            <p:nvPr/>
          </p:nvSpPr>
          <p:spPr bwMode="auto">
            <a:xfrm>
              <a:off x="3788" y="2070"/>
              <a:ext cx="614" cy="312"/>
            </a:xfrm>
            <a:prstGeom prst="rect">
              <a:avLst/>
            </a:prstGeom>
            <a:solidFill>
              <a:srgbClr val="99CCFF"/>
            </a:solidFill>
            <a:ln w="9525">
              <a:solidFill>
                <a:schemeClr val="tx1"/>
              </a:solidFill>
              <a:miter lim="800000"/>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113" name="Oval 41"/>
            <p:cNvSpPr>
              <a:spLocks noChangeArrowheads="1"/>
            </p:cNvSpPr>
            <p:nvPr/>
          </p:nvSpPr>
          <p:spPr bwMode="auto">
            <a:xfrm>
              <a:off x="3932" y="3238"/>
              <a:ext cx="344" cy="328"/>
            </a:xfrm>
            <a:prstGeom prst="ellipse">
              <a:avLst/>
            </a:prstGeom>
            <a:solidFill>
              <a:srgbClr val="99CCFF"/>
            </a:solidFill>
            <a:ln w="9525">
              <a:solidFill>
                <a:schemeClr val="tx1"/>
              </a:solidFill>
              <a:round/>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31774" name="Line 42"/>
            <p:cNvSpPr>
              <a:spLocks noChangeShapeType="1"/>
            </p:cNvSpPr>
            <p:nvPr/>
          </p:nvSpPr>
          <p:spPr bwMode="auto">
            <a:xfrm>
              <a:off x="4098" y="1814"/>
              <a:ext cx="0" cy="248"/>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31775" name="Line 43"/>
            <p:cNvSpPr>
              <a:spLocks noChangeShapeType="1"/>
            </p:cNvSpPr>
            <p:nvPr/>
          </p:nvSpPr>
          <p:spPr bwMode="auto">
            <a:xfrm>
              <a:off x="4104" y="2382"/>
              <a:ext cx="0" cy="272"/>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31776" name="Text Box 44"/>
            <p:cNvSpPr txBox="1">
              <a:spLocks noChangeArrowheads="1"/>
            </p:cNvSpPr>
            <p:nvPr/>
          </p:nvSpPr>
          <p:spPr bwMode="auto">
            <a:xfrm>
              <a:off x="3972" y="1578"/>
              <a:ext cx="264"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Start</a:t>
              </a:r>
            </a:p>
          </p:txBody>
        </p:sp>
        <p:sp>
          <p:nvSpPr>
            <p:cNvPr id="31777" name="Text Box 45"/>
            <p:cNvSpPr txBox="1">
              <a:spLocks noChangeArrowheads="1"/>
            </p:cNvSpPr>
            <p:nvPr/>
          </p:nvSpPr>
          <p:spPr bwMode="auto">
            <a:xfrm>
              <a:off x="3990" y="3330"/>
              <a:ext cx="306"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Exit</a:t>
              </a:r>
            </a:p>
          </p:txBody>
        </p:sp>
        <p:sp>
          <p:nvSpPr>
            <p:cNvPr id="31778" name="Text Box 46"/>
            <p:cNvSpPr txBox="1">
              <a:spLocks noChangeArrowheads="1"/>
            </p:cNvSpPr>
            <p:nvPr/>
          </p:nvSpPr>
          <p:spPr bwMode="auto">
            <a:xfrm>
              <a:off x="3786" y="2106"/>
              <a:ext cx="672"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Request Purchase</a:t>
              </a:r>
            </a:p>
          </p:txBody>
        </p:sp>
        <p:sp>
          <p:nvSpPr>
            <p:cNvPr id="31779" name="Text Box 47"/>
            <p:cNvSpPr txBox="1">
              <a:spLocks noChangeArrowheads="1"/>
            </p:cNvSpPr>
            <p:nvPr/>
          </p:nvSpPr>
          <p:spPr bwMode="auto">
            <a:xfrm>
              <a:off x="3887" y="2226"/>
              <a:ext cx="518"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Employee</a:t>
              </a:r>
            </a:p>
          </p:txBody>
        </p:sp>
        <p:sp>
          <p:nvSpPr>
            <p:cNvPr id="31780" name="Line 48"/>
            <p:cNvSpPr>
              <a:spLocks noChangeShapeType="1"/>
            </p:cNvSpPr>
            <p:nvPr/>
          </p:nvSpPr>
          <p:spPr bwMode="auto">
            <a:xfrm>
              <a:off x="4104" y="2970"/>
              <a:ext cx="0" cy="272"/>
            </a:xfrm>
            <a:prstGeom prst="line">
              <a:avLst/>
            </a:prstGeom>
            <a:noFill/>
            <a:ln w="9525">
              <a:solidFill>
                <a:srgbClr val="33CC33"/>
              </a:solidFill>
              <a:round/>
              <a:headEnd/>
              <a:tailEnd type="triangle" w="med" len="med"/>
            </a:ln>
          </p:spPr>
          <p:txBody>
            <a:bodyPr wrap="none" anchor="ctr"/>
            <a:lstStyle/>
            <a:p>
              <a:endParaRPr lang="en-AU" dirty="0">
                <a:solidFill>
                  <a:schemeClr val="tx1"/>
                </a:solidFill>
                <a:latin typeface="+mn-lt"/>
              </a:endParaRPr>
            </a:p>
          </p:txBody>
        </p:sp>
        <p:sp>
          <p:nvSpPr>
            <p:cNvPr id="121" name="Rectangle 49"/>
            <p:cNvSpPr>
              <a:spLocks noChangeArrowheads="1"/>
            </p:cNvSpPr>
            <p:nvPr/>
          </p:nvSpPr>
          <p:spPr bwMode="auto">
            <a:xfrm>
              <a:off x="3798" y="2646"/>
              <a:ext cx="600" cy="324"/>
            </a:xfrm>
            <a:prstGeom prst="rect">
              <a:avLst/>
            </a:prstGeom>
            <a:solidFill>
              <a:srgbClr val="99CCFF"/>
            </a:solidFill>
            <a:ln w="9525">
              <a:solidFill>
                <a:schemeClr val="tx1"/>
              </a:solidFill>
              <a:miter lim="800000"/>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31782" name="Text Box 50"/>
            <p:cNvSpPr txBox="1">
              <a:spLocks noChangeArrowheads="1"/>
            </p:cNvSpPr>
            <p:nvPr/>
          </p:nvSpPr>
          <p:spPr bwMode="auto">
            <a:xfrm>
              <a:off x="3930" y="2790"/>
              <a:ext cx="450"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Manager</a:t>
              </a:r>
            </a:p>
          </p:txBody>
        </p:sp>
        <p:sp>
          <p:nvSpPr>
            <p:cNvPr id="31783" name="Text Box 51"/>
            <p:cNvSpPr txBox="1">
              <a:spLocks noChangeArrowheads="1"/>
            </p:cNvSpPr>
            <p:nvPr/>
          </p:nvSpPr>
          <p:spPr bwMode="auto">
            <a:xfrm>
              <a:off x="3816" y="2688"/>
              <a:ext cx="642" cy="135"/>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Approve / Reject</a:t>
              </a:r>
            </a:p>
          </p:txBody>
        </p:sp>
      </p:grpSp>
      <p:sp>
        <p:nvSpPr>
          <p:cNvPr id="31754" name="Text Box 10"/>
          <p:cNvSpPr txBox="1">
            <a:spLocks noChangeArrowheads="1"/>
          </p:cNvSpPr>
          <p:nvPr/>
        </p:nvSpPr>
        <p:spPr bwMode="auto">
          <a:xfrm>
            <a:off x="4614863" y="2257425"/>
            <a:ext cx="1524000" cy="396875"/>
          </a:xfrm>
          <a:prstGeom prst="rect">
            <a:avLst/>
          </a:prstGeom>
          <a:noFill/>
          <a:ln w="9525">
            <a:noFill/>
            <a:miter lim="800000"/>
            <a:headEnd/>
            <a:tailEnd/>
          </a:ln>
        </p:spPr>
        <p:txBody>
          <a:bodyPr lIns="92075" tIns="46037" rIns="92075" bIns="46037">
            <a:spAutoFit/>
          </a:bodyPr>
          <a:lstStyle/>
          <a:p>
            <a:pPr>
              <a:spcBef>
                <a:spcPct val="50000"/>
              </a:spcBef>
            </a:pPr>
            <a:r>
              <a:rPr lang="en-US" sz="2000" b="0" dirty="0">
                <a:solidFill>
                  <a:schemeClr val="tx1"/>
                </a:solidFill>
                <a:latin typeface="+mn-lt"/>
              </a:rPr>
              <a:t>Managers</a:t>
            </a:r>
            <a:endParaRPr lang="en-US" sz="2400" b="0" dirty="0">
              <a:solidFill>
                <a:schemeClr val="tx1"/>
              </a:solidFill>
              <a:latin typeface="+mn-lt"/>
            </a:endParaRPr>
          </a:p>
        </p:txBody>
      </p:sp>
      <p:sp>
        <p:nvSpPr>
          <p:cNvPr id="125" name="Rectangle 11"/>
          <p:cNvSpPr>
            <a:spLocks noChangeArrowheads="1"/>
          </p:cNvSpPr>
          <p:nvPr/>
        </p:nvSpPr>
        <p:spPr bwMode="auto">
          <a:xfrm>
            <a:off x="3763963" y="3184525"/>
            <a:ext cx="1016000" cy="514350"/>
          </a:xfrm>
          <a:prstGeom prst="rect">
            <a:avLst/>
          </a:prstGeom>
          <a:solidFill>
            <a:srgbClr val="99CCFF"/>
          </a:solidFill>
          <a:ln w="9525">
            <a:solidFill>
              <a:schemeClr val="tx1"/>
            </a:solidFill>
            <a:miter lim="800000"/>
            <a:headEnd/>
            <a:tailEnd/>
          </a:ln>
        </p:spPr>
        <p:txBody>
          <a:bodyPr wrap="none" lIns="92075" tIns="46037" rIns="92075" bIns="46037" anchor="ctr"/>
          <a:lstStyle/>
          <a:p>
            <a:r>
              <a:rPr lang="en-US" sz="1000" dirty="0" smtClean="0">
                <a:solidFill>
                  <a:schemeClr val="tx1"/>
                </a:solidFill>
                <a:latin typeface="+mn-lt"/>
              </a:rPr>
              <a:t>Approve/ Reject</a:t>
            </a:r>
            <a:br>
              <a:rPr lang="en-US" sz="1000" dirty="0" smtClean="0">
                <a:solidFill>
                  <a:schemeClr val="tx1"/>
                </a:solidFill>
                <a:latin typeface="+mn-lt"/>
              </a:rPr>
            </a:br>
            <a:r>
              <a:rPr lang="en-US" sz="1600" dirty="0" smtClean="0">
                <a:solidFill>
                  <a:schemeClr val="tx1"/>
                </a:solidFill>
                <a:latin typeface="+mn-lt"/>
              </a:rPr>
              <a:t>Mike</a:t>
            </a:r>
            <a:endParaRPr lang="en-US" sz="1600" dirty="0">
              <a:solidFill>
                <a:schemeClr val="tx1"/>
              </a:solidFill>
              <a:latin typeface="+mn-lt"/>
            </a:endParaRPr>
          </a:p>
        </p:txBody>
      </p:sp>
      <p:sp>
        <p:nvSpPr>
          <p:cNvPr id="127" name="Rectangle 13"/>
          <p:cNvSpPr>
            <a:spLocks noChangeArrowheads="1"/>
          </p:cNvSpPr>
          <p:nvPr/>
        </p:nvSpPr>
        <p:spPr bwMode="auto">
          <a:xfrm>
            <a:off x="4935538" y="3175000"/>
            <a:ext cx="1016000" cy="514350"/>
          </a:xfrm>
          <a:prstGeom prst="rect">
            <a:avLst/>
          </a:prstGeom>
          <a:solidFill>
            <a:srgbClr val="99CCFF"/>
          </a:solidFill>
          <a:ln w="9525">
            <a:solidFill>
              <a:schemeClr val="tx1"/>
            </a:solidFill>
            <a:miter lim="800000"/>
            <a:headEnd/>
            <a:tailEnd/>
          </a:ln>
        </p:spPr>
        <p:txBody>
          <a:bodyPr wrap="none" lIns="92075" tIns="46037" rIns="92075" bIns="46037" anchor="ctr"/>
          <a:lstStyle/>
          <a:p>
            <a:r>
              <a:rPr lang="en-US" sz="1000" dirty="0" smtClean="0">
                <a:solidFill>
                  <a:schemeClr val="tx1"/>
                </a:solidFill>
                <a:latin typeface="+mn-lt"/>
              </a:rPr>
              <a:t>Approve/ Reject</a:t>
            </a:r>
            <a:br>
              <a:rPr lang="en-US" sz="1000" dirty="0" smtClean="0">
                <a:solidFill>
                  <a:schemeClr val="tx1"/>
                </a:solidFill>
                <a:latin typeface="+mn-lt"/>
              </a:rPr>
            </a:br>
            <a:r>
              <a:rPr lang="en-US" sz="1600" dirty="0" smtClean="0">
                <a:solidFill>
                  <a:schemeClr val="tx1"/>
                </a:solidFill>
                <a:latin typeface="+mn-lt"/>
              </a:rPr>
              <a:t>Cindy</a:t>
            </a:r>
            <a:endParaRPr lang="en-US" sz="1600" dirty="0">
              <a:solidFill>
                <a:schemeClr val="tx1"/>
              </a:solidFill>
              <a:latin typeface="+mn-lt"/>
            </a:endParaRPr>
          </a:p>
        </p:txBody>
      </p:sp>
      <p:sp>
        <p:nvSpPr>
          <p:cNvPr id="129" name="Rectangle 15"/>
          <p:cNvSpPr>
            <a:spLocks noChangeArrowheads="1"/>
          </p:cNvSpPr>
          <p:nvPr/>
        </p:nvSpPr>
        <p:spPr bwMode="auto">
          <a:xfrm>
            <a:off x="6135688" y="3165475"/>
            <a:ext cx="1016000" cy="514350"/>
          </a:xfrm>
          <a:prstGeom prst="rect">
            <a:avLst/>
          </a:prstGeom>
          <a:solidFill>
            <a:srgbClr val="99CCFF"/>
          </a:solidFill>
          <a:ln w="9525">
            <a:solidFill>
              <a:schemeClr val="tx1"/>
            </a:solidFill>
            <a:miter lim="800000"/>
            <a:headEnd/>
            <a:tailEnd/>
          </a:ln>
        </p:spPr>
        <p:txBody>
          <a:bodyPr wrap="none" lIns="92075" tIns="46037" rIns="92075" bIns="46037" anchor="ctr"/>
          <a:lstStyle/>
          <a:p>
            <a:r>
              <a:rPr lang="en-US" sz="1000" dirty="0" smtClean="0">
                <a:solidFill>
                  <a:schemeClr val="tx1"/>
                </a:solidFill>
                <a:latin typeface="+mn-lt"/>
              </a:rPr>
              <a:t>Approve/ Reject</a:t>
            </a:r>
            <a:br>
              <a:rPr lang="en-US" sz="1000" dirty="0" smtClean="0">
                <a:solidFill>
                  <a:schemeClr val="tx1"/>
                </a:solidFill>
                <a:latin typeface="+mn-lt"/>
              </a:rPr>
            </a:br>
            <a:r>
              <a:rPr lang="en-US" sz="1600" dirty="0" smtClean="0">
                <a:solidFill>
                  <a:schemeClr val="tx1"/>
                </a:solidFill>
                <a:latin typeface="+mn-lt"/>
              </a:rPr>
              <a:t>John</a:t>
            </a:r>
            <a:endParaRPr lang="en-US" sz="1600" dirty="0">
              <a:solidFill>
                <a:schemeClr val="tx1"/>
              </a:solidFill>
              <a:latin typeface="+mn-lt"/>
            </a:endParaRPr>
          </a:p>
        </p:txBody>
      </p:sp>
      <p:sp>
        <p:nvSpPr>
          <p:cNvPr id="31758" name="Line 20"/>
          <p:cNvSpPr>
            <a:spLocks noChangeShapeType="1"/>
          </p:cNvSpPr>
          <p:nvPr/>
        </p:nvSpPr>
        <p:spPr bwMode="auto">
          <a:xfrm>
            <a:off x="3109913" y="3422650"/>
            <a:ext cx="400050" cy="0"/>
          </a:xfrm>
          <a:prstGeom prst="line">
            <a:avLst/>
          </a:prstGeom>
          <a:noFill/>
          <a:ln w="38100">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31759" name="Text Box 21"/>
          <p:cNvSpPr txBox="1">
            <a:spLocks noChangeArrowheads="1"/>
          </p:cNvSpPr>
          <p:nvPr/>
        </p:nvSpPr>
        <p:spPr bwMode="auto">
          <a:xfrm>
            <a:off x="7373938" y="3251200"/>
            <a:ext cx="1454150" cy="336550"/>
          </a:xfrm>
          <a:prstGeom prst="rect">
            <a:avLst/>
          </a:prstGeom>
          <a:noFill/>
          <a:ln w="9525">
            <a:noFill/>
            <a:miter lim="800000"/>
            <a:headEnd/>
            <a:tailEnd/>
          </a:ln>
        </p:spPr>
        <p:txBody>
          <a:bodyPr lIns="92075" tIns="46037" rIns="92075" bIns="46037">
            <a:spAutoFit/>
          </a:bodyPr>
          <a:lstStyle/>
          <a:p>
            <a:pPr algn="l">
              <a:spcBef>
                <a:spcPct val="50000"/>
              </a:spcBef>
            </a:pPr>
            <a:r>
              <a:rPr lang="en-US" sz="1600" b="0" dirty="0">
                <a:solidFill>
                  <a:schemeClr val="tx1"/>
                </a:solidFill>
                <a:latin typeface="+mn-lt"/>
              </a:rPr>
              <a:t>Work items</a:t>
            </a:r>
            <a:endParaRPr lang="en-US" sz="2400" b="0" dirty="0">
              <a:solidFill>
                <a:schemeClr val="tx1"/>
              </a:solidFill>
              <a:latin typeface="+mn-lt"/>
            </a:endParaRPr>
          </a:p>
        </p:txBody>
      </p:sp>
      <p:grpSp>
        <p:nvGrpSpPr>
          <p:cNvPr id="5" name="Group 22"/>
          <p:cNvGrpSpPr>
            <a:grpSpLocks/>
          </p:cNvGrpSpPr>
          <p:nvPr/>
        </p:nvGrpSpPr>
        <p:grpSpPr bwMode="auto">
          <a:xfrm rot="-2595661">
            <a:off x="4718050" y="3125788"/>
            <a:ext cx="1600200" cy="519112"/>
            <a:chOff x="4044" y="1398"/>
            <a:chExt cx="1008" cy="327"/>
          </a:xfrm>
        </p:grpSpPr>
        <p:sp>
          <p:nvSpPr>
            <p:cNvPr id="31769" name="Text Box 89"/>
            <p:cNvSpPr txBox="1">
              <a:spLocks noChangeArrowheads="1"/>
            </p:cNvSpPr>
            <p:nvPr/>
          </p:nvSpPr>
          <p:spPr bwMode="auto">
            <a:xfrm>
              <a:off x="4056" y="1398"/>
              <a:ext cx="996" cy="327"/>
            </a:xfrm>
            <a:prstGeom prst="rect">
              <a:avLst/>
            </a:prstGeom>
            <a:noFill/>
            <a:ln w="9525">
              <a:noFill/>
              <a:miter lim="800000"/>
              <a:headEnd/>
              <a:tailEnd/>
            </a:ln>
          </p:spPr>
          <p:txBody>
            <a:bodyPr lIns="92075" tIns="46038" rIns="92075" bIns="46038">
              <a:spAutoFit/>
            </a:bodyPr>
            <a:lstStyle/>
            <a:p>
              <a:pPr algn="l">
                <a:spcBef>
                  <a:spcPct val="50000"/>
                </a:spcBef>
                <a:buFont typeface="Wingdings" pitchFamily="2" charset="2"/>
                <a:buNone/>
              </a:pPr>
              <a:r>
                <a:rPr lang="en-US" sz="2800" dirty="0">
                  <a:solidFill>
                    <a:srgbClr val="FF0000"/>
                  </a:solidFill>
                  <a:latin typeface="+mn-lt"/>
                </a:rPr>
                <a:t>DONE !</a:t>
              </a:r>
              <a:endParaRPr lang="en-US" sz="2800" b="0" dirty="0">
                <a:solidFill>
                  <a:srgbClr val="FF0000"/>
                </a:solidFill>
                <a:latin typeface="+mn-lt"/>
              </a:endParaRPr>
            </a:p>
          </p:txBody>
        </p:sp>
        <p:sp>
          <p:nvSpPr>
            <p:cNvPr id="138" name="Rectangle 38"/>
            <p:cNvSpPr>
              <a:spLocks noChangeArrowheads="1"/>
            </p:cNvSpPr>
            <p:nvPr/>
          </p:nvSpPr>
          <p:spPr bwMode="auto">
            <a:xfrm>
              <a:off x="4044" y="1434"/>
              <a:ext cx="954" cy="264"/>
            </a:xfrm>
            <a:prstGeom prst="rect">
              <a:avLst/>
            </a:prstGeom>
            <a:noFill/>
            <a:ln w="9525">
              <a:solidFill>
                <a:schemeClr val="tx1"/>
              </a:solidFill>
              <a:miter lim="800000"/>
              <a:headEnd/>
              <a:tailEnd/>
            </a:ln>
            <a:effectLst/>
          </p:spPr>
          <p:txBody>
            <a:bodyPr wrap="none" lIns="92075" tIns="46038" rIns="92075" bIns="46038" anchor="ctr"/>
            <a:lstStyle/>
            <a:p>
              <a:endParaRPr lang="en-AU" sz="1000" dirty="0">
                <a:solidFill>
                  <a:schemeClr val="tx1"/>
                </a:solidFill>
                <a:effectLst>
                  <a:outerShdw blurRad="38100" dist="38100" dir="2700000" algn="tl">
                    <a:srgbClr val="000000"/>
                  </a:outerShdw>
                </a:effectLst>
                <a:latin typeface="+mn-lt"/>
              </a:endParaRPr>
            </a:p>
          </p:txBody>
        </p:sp>
      </p:grpSp>
      <p:sp>
        <p:nvSpPr>
          <p:cNvPr id="139" name="Oval 23"/>
          <p:cNvSpPr>
            <a:spLocks noChangeArrowheads="1"/>
          </p:cNvSpPr>
          <p:nvPr/>
        </p:nvSpPr>
        <p:spPr bwMode="auto">
          <a:xfrm>
            <a:off x="2005013" y="1327150"/>
            <a:ext cx="533400" cy="508000"/>
          </a:xfrm>
          <a:prstGeom prst="ellipse">
            <a:avLst/>
          </a:prstGeom>
          <a:solidFill>
            <a:srgbClr val="99CCFF"/>
          </a:solidFill>
          <a:ln w="9525">
            <a:solidFill>
              <a:schemeClr val="tx1"/>
            </a:solidFill>
            <a:round/>
            <a:headEnd/>
            <a:tailEnd/>
          </a:ln>
        </p:spPr>
        <p:txBody>
          <a:bodyPr wrap="none" lIns="92075" tIns="46037" rIns="92075" bIns="46037" anchor="ctr"/>
          <a:lstStyle/>
          <a:p>
            <a:r>
              <a:rPr lang="en-US" sz="1400" dirty="0" smtClean="0">
                <a:solidFill>
                  <a:schemeClr val="tx1"/>
                </a:solidFill>
                <a:latin typeface="+mn-lt"/>
              </a:rPr>
              <a:t>Start</a:t>
            </a:r>
            <a:endParaRPr lang="en-US" sz="1400" dirty="0">
              <a:solidFill>
                <a:schemeClr val="tx1"/>
              </a:solidFill>
              <a:latin typeface="+mn-lt"/>
            </a:endParaRPr>
          </a:p>
        </p:txBody>
      </p:sp>
      <p:sp>
        <p:nvSpPr>
          <p:cNvPr id="140" name="Rectangle 24"/>
          <p:cNvSpPr>
            <a:spLocks noChangeArrowheads="1"/>
          </p:cNvSpPr>
          <p:nvPr/>
        </p:nvSpPr>
        <p:spPr bwMode="auto">
          <a:xfrm>
            <a:off x="1689100" y="2251075"/>
            <a:ext cx="1149350" cy="495300"/>
          </a:xfrm>
          <a:prstGeom prst="rect">
            <a:avLst/>
          </a:prstGeom>
          <a:solidFill>
            <a:srgbClr val="99CCFF"/>
          </a:solidFill>
          <a:ln w="9525">
            <a:solidFill>
              <a:schemeClr val="tx1"/>
            </a:solidFill>
            <a:miter lim="800000"/>
            <a:headEnd/>
            <a:tailEnd/>
          </a:ln>
        </p:spPr>
        <p:txBody>
          <a:bodyPr wrap="none" lIns="92075" tIns="46037" rIns="92075" bIns="46037" anchor="ctr"/>
          <a:lstStyle/>
          <a:p>
            <a:r>
              <a:rPr lang="en-US" sz="900" dirty="0" smtClean="0">
                <a:solidFill>
                  <a:schemeClr val="tx1"/>
                </a:solidFill>
                <a:latin typeface="+mn-lt"/>
              </a:rPr>
              <a:t>Request Purchase</a:t>
            </a:r>
            <a:br>
              <a:rPr lang="en-US" sz="900" dirty="0" smtClean="0">
                <a:solidFill>
                  <a:schemeClr val="tx1"/>
                </a:solidFill>
                <a:latin typeface="+mn-lt"/>
              </a:rPr>
            </a:br>
            <a:r>
              <a:rPr lang="en-US" sz="1400" dirty="0" smtClean="0">
                <a:solidFill>
                  <a:schemeClr val="tx1"/>
                </a:solidFill>
                <a:latin typeface="+mn-lt"/>
              </a:rPr>
              <a:t>Employee</a:t>
            </a:r>
            <a:endParaRPr lang="en-US" sz="1400" dirty="0">
              <a:solidFill>
                <a:schemeClr val="tx1"/>
              </a:solidFill>
              <a:latin typeface="+mn-lt"/>
            </a:endParaRPr>
          </a:p>
        </p:txBody>
      </p:sp>
      <p:sp>
        <p:nvSpPr>
          <p:cNvPr id="141" name="Oval 25"/>
          <p:cNvSpPr>
            <a:spLocks noChangeArrowheads="1"/>
          </p:cNvSpPr>
          <p:nvPr/>
        </p:nvSpPr>
        <p:spPr bwMode="auto">
          <a:xfrm>
            <a:off x="2005013" y="4105275"/>
            <a:ext cx="546100" cy="520700"/>
          </a:xfrm>
          <a:prstGeom prst="ellipse">
            <a:avLst/>
          </a:prstGeom>
          <a:solidFill>
            <a:srgbClr val="99CCFF"/>
          </a:solidFill>
          <a:ln w="9525">
            <a:solidFill>
              <a:schemeClr val="tx1"/>
            </a:solidFill>
            <a:round/>
            <a:headEnd/>
            <a:tailEnd/>
          </a:ln>
        </p:spPr>
        <p:txBody>
          <a:bodyPr wrap="none" lIns="92075" tIns="46037" rIns="92075" bIns="46037" anchor="ctr"/>
          <a:lstStyle/>
          <a:p>
            <a:endParaRPr lang="en-AU" sz="1000" dirty="0">
              <a:solidFill>
                <a:schemeClr val="tx1"/>
              </a:solidFill>
              <a:effectLst>
                <a:outerShdw blurRad="38100" dist="38100" dir="2700000" algn="tl">
                  <a:srgbClr val="000000"/>
                </a:outerShdw>
              </a:effectLst>
              <a:latin typeface="+mn-lt"/>
            </a:endParaRPr>
          </a:p>
        </p:txBody>
      </p:sp>
      <p:sp>
        <p:nvSpPr>
          <p:cNvPr id="31764" name="Line 26"/>
          <p:cNvSpPr>
            <a:spLocks noChangeShapeType="1"/>
          </p:cNvSpPr>
          <p:nvPr/>
        </p:nvSpPr>
        <p:spPr bwMode="auto">
          <a:xfrm>
            <a:off x="2268538" y="1844675"/>
            <a:ext cx="0" cy="393700"/>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31765" name="Line 27"/>
          <p:cNvSpPr>
            <a:spLocks noChangeShapeType="1"/>
          </p:cNvSpPr>
          <p:nvPr/>
        </p:nvSpPr>
        <p:spPr bwMode="auto">
          <a:xfrm>
            <a:off x="2278063" y="2746375"/>
            <a:ext cx="0" cy="431800"/>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31766" name="Text Box 29"/>
          <p:cNvSpPr txBox="1">
            <a:spLocks noChangeArrowheads="1"/>
          </p:cNvSpPr>
          <p:nvPr/>
        </p:nvSpPr>
        <p:spPr bwMode="auto">
          <a:xfrm>
            <a:off x="2097088" y="4251325"/>
            <a:ext cx="485775" cy="214313"/>
          </a:xfrm>
          <a:prstGeom prst="rect">
            <a:avLst/>
          </a:prstGeom>
          <a:noFill/>
          <a:ln w="9525">
            <a:noFill/>
            <a:miter lim="800000"/>
            <a:headEnd/>
            <a:tailEnd/>
          </a:ln>
        </p:spPr>
        <p:txBody>
          <a:bodyPr lIns="92075" tIns="46037" rIns="92075" bIns="46037">
            <a:spAutoFit/>
          </a:bodyPr>
          <a:lstStyle/>
          <a:p>
            <a:pPr algn="l">
              <a:spcBef>
                <a:spcPct val="50000"/>
              </a:spcBef>
            </a:pPr>
            <a:r>
              <a:rPr lang="en-US" sz="800" b="0" dirty="0">
                <a:solidFill>
                  <a:schemeClr val="tx1"/>
                </a:solidFill>
                <a:latin typeface="+mn-lt"/>
              </a:rPr>
              <a:t>Exit</a:t>
            </a:r>
          </a:p>
        </p:txBody>
      </p:sp>
      <p:sp>
        <p:nvSpPr>
          <p:cNvPr id="31767" name="Line 32"/>
          <p:cNvSpPr>
            <a:spLocks noChangeShapeType="1"/>
          </p:cNvSpPr>
          <p:nvPr/>
        </p:nvSpPr>
        <p:spPr bwMode="auto">
          <a:xfrm>
            <a:off x="2278063" y="3679825"/>
            <a:ext cx="0" cy="431800"/>
          </a:xfrm>
          <a:prstGeom prst="line">
            <a:avLst/>
          </a:prstGeom>
          <a:noFill/>
          <a:ln w="9525">
            <a:solidFill>
              <a:schemeClr val="tx1"/>
            </a:solidFill>
            <a:round/>
            <a:headEnd/>
            <a:tailEnd type="triangle" w="med" len="med"/>
          </a:ln>
        </p:spPr>
        <p:txBody>
          <a:bodyPr wrap="none" anchor="ctr"/>
          <a:lstStyle/>
          <a:p>
            <a:endParaRPr lang="en-AU" dirty="0">
              <a:solidFill>
                <a:schemeClr val="tx1"/>
              </a:solidFill>
              <a:latin typeface="+mn-lt"/>
            </a:endParaRPr>
          </a:p>
        </p:txBody>
      </p:sp>
      <p:sp>
        <p:nvSpPr>
          <p:cNvPr id="149" name="Rectangle 33"/>
          <p:cNvSpPr>
            <a:spLocks noChangeArrowheads="1"/>
          </p:cNvSpPr>
          <p:nvPr/>
        </p:nvSpPr>
        <p:spPr bwMode="auto">
          <a:xfrm>
            <a:off x="1706563" y="3165475"/>
            <a:ext cx="1123950" cy="514350"/>
          </a:xfrm>
          <a:prstGeom prst="rect">
            <a:avLst/>
          </a:prstGeom>
          <a:solidFill>
            <a:srgbClr val="99CCFF"/>
          </a:solidFill>
          <a:ln w="9525">
            <a:solidFill>
              <a:schemeClr val="tx1"/>
            </a:solidFill>
            <a:miter lim="800000"/>
            <a:headEnd/>
            <a:tailEnd/>
          </a:ln>
        </p:spPr>
        <p:txBody>
          <a:bodyPr wrap="none" lIns="92075" tIns="46037" rIns="92075" bIns="46037" anchor="ctr"/>
          <a:lstStyle/>
          <a:p>
            <a:r>
              <a:rPr lang="en-US" sz="900" dirty="0" smtClean="0">
                <a:solidFill>
                  <a:schemeClr val="tx1"/>
                </a:solidFill>
                <a:latin typeface="+mn-lt"/>
              </a:rPr>
              <a:t>Approve/ Reject</a:t>
            </a:r>
            <a:br>
              <a:rPr lang="en-US" sz="900" dirty="0" smtClean="0">
                <a:solidFill>
                  <a:schemeClr val="tx1"/>
                </a:solidFill>
                <a:latin typeface="+mn-lt"/>
              </a:rPr>
            </a:br>
            <a:r>
              <a:rPr lang="en-US" sz="1400" dirty="0" smtClean="0">
                <a:solidFill>
                  <a:schemeClr val="tx1"/>
                </a:solidFill>
                <a:latin typeface="+mn-lt"/>
              </a:rPr>
              <a:t>Manager</a:t>
            </a:r>
            <a:endParaRPr lang="en-US" sz="14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500" fill="hold"/>
                                        <p:tgtEl>
                                          <p:spTgt spid="139"/>
                                        </p:tgtEl>
                                        <p:attrNameLst>
                                          <p:attrName>fillcolor</p:attrName>
                                        </p:attrNameLst>
                                      </p:cBhvr>
                                      <p:to>
                                        <a:srgbClr val="66FF33"/>
                                      </p:to>
                                    </p:animClr>
                                    <p:set>
                                      <p:cBhvr>
                                        <p:cTn id="7" dur="500" fill="hold"/>
                                        <p:tgtEl>
                                          <p:spTgt spid="139"/>
                                        </p:tgtEl>
                                        <p:attrNameLst>
                                          <p:attrName>fill.type</p:attrName>
                                        </p:attrNameLst>
                                      </p:cBhvr>
                                      <p:to>
                                        <p:strVal val="solid"/>
                                      </p:to>
                                    </p:set>
                                    <p:set>
                                      <p:cBhvr>
                                        <p:cTn id="8" dur="500" fill="hold"/>
                                        <p:tgtEl>
                                          <p:spTgt spid="139"/>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1000"/>
                                  </p:stCondLst>
                                  <p:childTnLst>
                                    <p:animClr clrSpc="rgb" dir="cw">
                                      <p:cBhvr>
                                        <p:cTn id="11" dur="500" fill="hold"/>
                                        <p:tgtEl>
                                          <p:spTgt spid="139"/>
                                        </p:tgtEl>
                                        <p:attrNameLst>
                                          <p:attrName>fillcolor</p:attrName>
                                        </p:attrNameLst>
                                      </p:cBhvr>
                                      <p:to>
                                        <a:srgbClr val="9090AC"/>
                                      </p:to>
                                    </p:animClr>
                                    <p:set>
                                      <p:cBhvr>
                                        <p:cTn id="12" dur="500" fill="hold"/>
                                        <p:tgtEl>
                                          <p:spTgt spid="139"/>
                                        </p:tgtEl>
                                        <p:attrNameLst>
                                          <p:attrName>fill.type</p:attrName>
                                        </p:attrNameLst>
                                      </p:cBhvr>
                                      <p:to>
                                        <p:strVal val="solid"/>
                                      </p:to>
                                    </p:set>
                                    <p:set>
                                      <p:cBhvr>
                                        <p:cTn id="13" dur="500" fill="hold"/>
                                        <p:tgtEl>
                                          <p:spTgt spid="139"/>
                                        </p:tgtEl>
                                        <p:attrNameLst>
                                          <p:attrName>fill.on</p:attrName>
                                        </p:attrNameLst>
                                      </p:cBhvr>
                                      <p:to>
                                        <p:strVal val="true"/>
                                      </p:to>
                                    </p:set>
                                  </p:childTnLst>
                                </p:cTn>
                              </p:par>
                            </p:childTnLst>
                          </p:cTn>
                        </p:par>
                        <p:par>
                          <p:cTn id="14" fill="hold">
                            <p:stCondLst>
                              <p:cond delay="2000"/>
                            </p:stCondLst>
                            <p:childTnLst>
                              <p:par>
                                <p:cTn id="15" presetID="1" presetClass="emph" presetSubtype="2" fill="hold" nodeType="afterEffect">
                                  <p:stCondLst>
                                    <p:cond delay="1000"/>
                                  </p:stCondLst>
                                  <p:childTnLst>
                                    <p:animClr clrSpc="rgb" dir="cw">
                                      <p:cBhvr>
                                        <p:cTn id="16" dur="500" fill="hold"/>
                                        <p:tgtEl>
                                          <p:spTgt spid="140"/>
                                        </p:tgtEl>
                                        <p:attrNameLst>
                                          <p:attrName>fillcolor</p:attrName>
                                        </p:attrNameLst>
                                      </p:cBhvr>
                                      <p:to>
                                        <a:srgbClr val="66FF33"/>
                                      </p:to>
                                    </p:animClr>
                                    <p:set>
                                      <p:cBhvr>
                                        <p:cTn id="17" dur="500" fill="hold"/>
                                        <p:tgtEl>
                                          <p:spTgt spid="140"/>
                                        </p:tgtEl>
                                        <p:attrNameLst>
                                          <p:attrName>fill.type</p:attrName>
                                        </p:attrNameLst>
                                      </p:cBhvr>
                                      <p:to>
                                        <p:strVal val="solid"/>
                                      </p:to>
                                    </p:set>
                                    <p:set>
                                      <p:cBhvr>
                                        <p:cTn id="18" dur="500" fill="hold"/>
                                        <p:tgtEl>
                                          <p:spTgt spid="140"/>
                                        </p:tgtEl>
                                        <p:attrNameLst>
                                          <p:attrName>fill.on</p:attrName>
                                        </p:attrNameLst>
                                      </p:cBhvr>
                                      <p:to>
                                        <p:strVal val="true"/>
                                      </p:to>
                                    </p:set>
                                  </p:childTnLst>
                                </p:cTn>
                              </p:par>
                            </p:childTnLst>
                          </p:cTn>
                        </p:par>
                        <p:par>
                          <p:cTn id="19" fill="hold">
                            <p:stCondLst>
                              <p:cond delay="3500"/>
                            </p:stCondLst>
                            <p:childTnLst>
                              <p:par>
                                <p:cTn id="20" presetID="1" presetClass="emph" presetSubtype="2" fill="hold" nodeType="afterEffect">
                                  <p:stCondLst>
                                    <p:cond delay="1000"/>
                                  </p:stCondLst>
                                  <p:childTnLst>
                                    <p:animClr clrSpc="rgb" dir="cw">
                                      <p:cBhvr>
                                        <p:cTn id="21" dur="500" fill="hold"/>
                                        <p:tgtEl>
                                          <p:spTgt spid="140"/>
                                        </p:tgtEl>
                                        <p:attrNameLst>
                                          <p:attrName>fillcolor</p:attrName>
                                        </p:attrNameLst>
                                      </p:cBhvr>
                                      <p:to>
                                        <a:srgbClr val="9090AC"/>
                                      </p:to>
                                    </p:animClr>
                                    <p:set>
                                      <p:cBhvr>
                                        <p:cTn id="22" dur="500" fill="hold"/>
                                        <p:tgtEl>
                                          <p:spTgt spid="140"/>
                                        </p:tgtEl>
                                        <p:attrNameLst>
                                          <p:attrName>fill.type</p:attrName>
                                        </p:attrNameLst>
                                      </p:cBhvr>
                                      <p:to>
                                        <p:strVal val="solid"/>
                                      </p:to>
                                    </p:set>
                                    <p:set>
                                      <p:cBhvr>
                                        <p:cTn id="23" dur="500" fill="hold"/>
                                        <p:tgtEl>
                                          <p:spTgt spid="140"/>
                                        </p:tgtEl>
                                        <p:attrNameLst>
                                          <p:attrName>fill.on</p:attrName>
                                        </p:attrNameLst>
                                      </p:cBhvr>
                                      <p:to>
                                        <p:strVal val="true"/>
                                      </p:to>
                                    </p:set>
                                  </p:childTnLst>
                                </p:cTn>
                              </p:par>
                            </p:childTnLst>
                          </p:cTn>
                        </p:par>
                        <p:par>
                          <p:cTn id="24" fill="hold">
                            <p:stCondLst>
                              <p:cond delay="5000"/>
                            </p:stCondLst>
                            <p:childTnLst>
                              <p:par>
                                <p:cTn id="25" presetID="1" presetClass="emph" presetSubtype="2" fill="hold" nodeType="afterEffect">
                                  <p:stCondLst>
                                    <p:cond delay="1000"/>
                                  </p:stCondLst>
                                  <p:childTnLst>
                                    <p:animClr clrSpc="rgb" dir="cw">
                                      <p:cBhvr>
                                        <p:cTn id="26" dur="500" fill="hold"/>
                                        <p:tgtEl>
                                          <p:spTgt spid="149"/>
                                        </p:tgtEl>
                                        <p:attrNameLst>
                                          <p:attrName>fillcolor</p:attrName>
                                        </p:attrNameLst>
                                      </p:cBhvr>
                                      <p:to>
                                        <a:srgbClr val="66FF33"/>
                                      </p:to>
                                    </p:animClr>
                                    <p:set>
                                      <p:cBhvr>
                                        <p:cTn id="27" dur="500" fill="hold"/>
                                        <p:tgtEl>
                                          <p:spTgt spid="149"/>
                                        </p:tgtEl>
                                        <p:attrNameLst>
                                          <p:attrName>fill.type</p:attrName>
                                        </p:attrNameLst>
                                      </p:cBhvr>
                                      <p:to>
                                        <p:strVal val="solid"/>
                                      </p:to>
                                    </p:set>
                                    <p:set>
                                      <p:cBhvr>
                                        <p:cTn id="28" dur="500" fill="hold"/>
                                        <p:tgtEl>
                                          <p:spTgt spid="149"/>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25"/>
                                        </p:tgtEl>
                                        <p:attrNameLst>
                                          <p:attrName>fillcolor</p:attrName>
                                        </p:attrNameLst>
                                      </p:cBhvr>
                                      <p:to>
                                        <a:srgbClr val="66FF33"/>
                                      </p:to>
                                    </p:animClr>
                                    <p:set>
                                      <p:cBhvr>
                                        <p:cTn id="33" dur="500" fill="hold"/>
                                        <p:tgtEl>
                                          <p:spTgt spid="125"/>
                                        </p:tgtEl>
                                        <p:attrNameLst>
                                          <p:attrName>fill.type</p:attrName>
                                        </p:attrNameLst>
                                      </p:cBhvr>
                                      <p:to>
                                        <p:strVal val="solid"/>
                                      </p:to>
                                    </p:set>
                                    <p:set>
                                      <p:cBhvr>
                                        <p:cTn id="34" dur="500" fill="hold"/>
                                        <p:tgtEl>
                                          <p:spTgt spid="12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127"/>
                                        </p:tgtEl>
                                        <p:attrNameLst>
                                          <p:attrName>fillcolor</p:attrName>
                                        </p:attrNameLst>
                                      </p:cBhvr>
                                      <p:to>
                                        <a:srgbClr val="66FF33"/>
                                      </p:to>
                                    </p:animClr>
                                    <p:set>
                                      <p:cBhvr>
                                        <p:cTn id="37" dur="500" fill="hold"/>
                                        <p:tgtEl>
                                          <p:spTgt spid="127"/>
                                        </p:tgtEl>
                                        <p:attrNameLst>
                                          <p:attrName>fill.type</p:attrName>
                                        </p:attrNameLst>
                                      </p:cBhvr>
                                      <p:to>
                                        <p:strVal val="solid"/>
                                      </p:to>
                                    </p:set>
                                    <p:set>
                                      <p:cBhvr>
                                        <p:cTn id="38" dur="500" fill="hold"/>
                                        <p:tgtEl>
                                          <p:spTgt spid="127"/>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129"/>
                                        </p:tgtEl>
                                        <p:attrNameLst>
                                          <p:attrName>fillcolor</p:attrName>
                                        </p:attrNameLst>
                                      </p:cBhvr>
                                      <p:to>
                                        <a:srgbClr val="66FF33"/>
                                      </p:to>
                                    </p:animClr>
                                    <p:set>
                                      <p:cBhvr>
                                        <p:cTn id="41" dur="500" fill="hold"/>
                                        <p:tgtEl>
                                          <p:spTgt spid="129"/>
                                        </p:tgtEl>
                                        <p:attrNameLst>
                                          <p:attrName>fill.type</p:attrName>
                                        </p:attrNameLst>
                                      </p:cBhvr>
                                      <p:to>
                                        <p:strVal val="solid"/>
                                      </p:to>
                                    </p:set>
                                    <p:set>
                                      <p:cBhvr>
                                        <p:cTn id="42" dur="500" fill="hold"/>
                                        <p:tgtEl>
                                          <p:spTgt spid="129"/>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49"/>
                                        </p:tgtEl>
                                        <p:attrNameLst>
                                          <p:attrName>fillcolor</p:attrName>
                                        </p:attrNameLst>
                                      </p:cBhvr>
                                      <p:to>
                                        <a:srgbClr val="9090AC"/>
                                      </p:to>
                                    </p:animClr>
                                    <p:set>
                                      <p:cBhvr>
                                        <p:cTn id="52" dur="500" fill="hold"/>
                                        <p:tgtEl>
                                          <p:spTgt spid="149"/>
                                        </p:tgtEl>
                                        <p:attrNameLst>
                                          <p:attrName>fill.type</p:attrName>
                                        </p:attrNameLst>
                                      </p:cBhvr>
                                      <p:to>
                                        <p:strVal val="solid"/>
                                      </p:to>
                                    </p:set>
                                    <p:set>
                                      <p:cBhvr>
                                        <p:cTn id="53" dur="500" fill="hold"/>
                                        <p:tgtEl>
                                          <p:spTgt spid="149"/>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500" fill="hold"/>
                                        <p:tgtEl>
                                          <p:spTgt spid="125"/>
                                        </p:tgtEl>
                                        <p:attrNameLst>
                                          <p:attrName>fillcolor</p:attrName>
                                        </p:attrNameLst>
                                      </p:cBhvr>
                                      <p:to>
                                        <a:srgbClr val="9090AC"/>
                                      </p:to>
                                    </p:animClr>
                                    <p:set>
                                      <p:cBhvr>
                                        <p:cTn id="56" dur="500" fill="hold"/>
                                        <p:tgtEl>
                                          <p:spTgt spid="125"/>
                                        </p:tgtEl>
                                        <p:attrNameLst>
                                          <p:attrName>fill.type</p:attrName>
                                        </p:attrNameLst>
                                      </p:cBhvr>
                                      <p:to>
                                        <p:strVal val="solid"/>
                                      </p:to>
                                    </p:set>
                                    <p:set>
                                      <p:cBhvr>
                                        <p:cTn id="57" dur="500" fill="hold"/>
                                        <p:tgtEl>
                                          <p:spTgt spid="125"/>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500" fill="hold"/>
                                        <p:tgtEl>
                                          <p:spTgt spid="127"/>
                                        </p:tgtEl>
                                        <p:attrNameLst>
                                          <p:attrName>fillcolor</p:attrName>
                                        </p:attrNameLst>
                                      </p:cBhvr>
                                      <p:to>
                                        <a:srgbClr val="9090AC"/>
                                      </p:to>
                                    </p:animClr>
                                    <p:set>
                                      <p:cBhvr>
                                        <p:cTn id="60" dur="500" fill="hold"/>
                                        <p:tgtEl>
                                          <p:spTgt spid="127"/>
                                        </p:tgtEl>
                                        <p:attrNameLst>
                                          <p:attrName>fill.type</p:attrName>
                                        </p:attrNameLst>
                                      </p:cBhvr>
                                      <p:to>
                                        <p:strVal val="solid"/>
                                      </p:to>
                                    </p:set>
                                    <p:set>
                                      <p:cBhvr>
                                        <p:cTn id="61" dur="500" fill="hold"/>
                                        <p:tgtEl>
                                          <p:spTgt spid="127"/>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129"/>
                                        </p:tgtEl>
                                        <p:attrNameLst>
                                          <p:attrName>fillcolor</p:attrName>
                                        </p:attrNameLst>
                                      </p:cBhvr>
                                      <p:to>
                                        <a:srgbClr val="9090AC"/>
                                      </p:to>
                                    </p:animClr>
                                    <p:set>
                                      <p:cBhvr>
                                        <p:cTn id="64" dur="500" fill="hold"/>
                                        <p:tgtEl>
                                          <p:spTgt spid="129"/>
                                        </p:tgtEl>
                                        <p:attrNameLst>
                                          <p:attrName>fill.type</p:attrName>
                                        </p:attrNameLst>
                                      </p:cBhvr>
                                      <p:to>
                                        <p:strVal val="solid"/>
                                      </p:to>
                                    </p:set>
                                    <p:set>
                                      <p:cBhvr>
                                        <p:cTn id="65" dur="500" fill="hold"/>
                                        <p:tgtEl>
                                          <p:spTgt spid="129"/>
                                        </p:tgtEl>
                                        <p:attrNameLst>
                                          <p:attrName>fill.on</p:attrName>
                                        </p:attrNameLst>
                                      </p:cBhvr>
                                      <p:to>
                                        <p:strVal val="true"/>
                                      </p:to>
                                    </p:set>
                                  </p:childTnLst>
                                </p:cTn>
                              </p:par>
                            </p:childTnLst>
                          </p:cTn>
                        </p:par>
                        <p:par>
                          <p:cTn id="66" fill="hold">
                            <p:stCondLst>
                              <p:cond delay="500"/>
                            </p:stCondLst>
                            <p:childTnLst>
                              <p:par>
                                <p:cTn id="67" presetID="1" presetClass="emph" presetSubtype="2" fill="hold" nodeType="afterEffect">
                                  <p:stCondLst>
                                    <p:cond delay="0"/>
                                  </p:stCondLst>
                                  <p:childTnLst>
                                    <p:animClr clrSpc="rgb" dir="cw">
                                      <p:cBhvr>
                                        <p:cTn id="68" dur="500" fill="hold"/>
                                        <p:tgtEl>
                                          <p:spTgt spid="141"/>
                                        </p:tgtEl>
                                        <p:attrNameLst>
                                          <p:attrName>fillcolor</p:attrName>
                                        </p:attrNameLst>
                                      </p:cBhvr>
                                      <p:to>
                                        <a:srgbClr val="9090AC"/>
                                      </p:to>
                                    </p:animClr>
                                    <p:set>
                                      <p:cBhvr>
                                        <p:cTn id="69" dur="500" fill="hold"/>
                                        <p:tgtEl>
                                          <p:spTgt spid="141"/>
                                        </p:tgtEl>
                                        <p:attrNameLst>
                                          <p:attrName>fill.type</p:attrName>
                                        </p:attrNameLst>
                                      </p:cBhvr>
                                      <p:to>
                                        <p:strVal val="solid"/>
                                      </p:to>
                                    </p:set>
                                    <p:set>
                                      <p:cBhvr>
                                        <p:cTn id="70" dur="500" fill="hold"/>
                                        <p:tgtEl>
                                          <p:spTgt spid="1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latin typeface="+mn-lt"/>
              </a:rPr>
              <a:t>Performing Work</a:t>
            </a:r>
          </a:p>
        </p:txBody>
      </p:sp>
      <p:sp>
        <p:nvSpPr>
          <p:cNvPr id="34819" name="Rectangle 3"/>
          <p:cNvSpPr>
            <a:spLocks noGrp="1" noChangeArrowheads="1"/>
          </p:cNvSpPr>
          <p:nvPr>
            <p:ph idx="1"/>
          </p:nvPr>
        </p:nvSpPr>
        <p:spPr/>
        <p:txBody>
          <a:bodyPr/>
          <a:lstStyle/>
          <a:p>
            <a:r>
              <a:rPr lang="en-US" dirty="0" smtClean="0">
                <a:cs typeface="Arial" charset="0"/>
              </a:rPr>
              <a:t>Users select which tasks to work on</a:t>
            </a:r>
          </a:p>
          <a:p>
            <a:r>
              <a:rPr lang="en-US" dirty="0" smtClean="0">
                <a:cs typeface="Arial" charset="0"/>
              </a:rPr>
              <a:t>Task Options (Accept, Reassign ,Decline)</a:t>
            </a:r>
          </a:p>
        </p:txBody>
      </p:sp>
      <p:pic>
        <p:nvPicPr>
          <p:cNvPr id="34820" name="Picture 4" descr="ProcessInstance2a.PNG"/>
          <p:cNvPicPr>
            <a:picLocks noChangeAspect="1"/>
          </p:cNvPicPr>
          <p:nvPr/>
        </p:nvPicPr>
        <p:blipFill>
          <a:blip r:embed="rId3" cstate="print"/>
          <a:srcRect/>
          <a:stretch>
            <a:fillRect/>
          </a:stretch>
        </p:blipFill>
        <p:spPr bwMode="auto">
          <a:xfrm>
            <a:off x="1520826" y="1935164"/>
            <a:ext cx="6102350" cy="4129087"/>
          </a:xfrm>
          <a:prstGeom prst="rect">
            <a:avLst/>
          </a:prstGeom>
          <a:ln>
            <a:noFill/>
          </a:ln>
          <a:effectLst>
            <a:outerShdw blurRad="292100" dist="139700" dir="2700000" algn="tl" rotWithShape="0">
              <a:srgbClr val="333333">
                <a:alpha val="65000"/>
              </a:srgbClr>
            </a:outerShdw>
          </a:effectLst>
        </p:spPr>
      </p:pic>
      <p:sp>
        <p:nvSpPr>
          <p:cNvPr id="34821" name="Rectangle 4"/>
          <p:cNvSpPr>
            <a:spLocks noChangeArrowheads="1"/>
          </p:cNvSpPr>
          <p:nvPr/>
        </p:nvSpPr>
        <p:spPr bwMode="auto">
          <a:xfrm>
            <a:off x="2514601" y="4787902"/>
            <a:ext cx="2009775" cy="277813"/>
          </a:xfrm>
          <a:prstGeom prst="rect">
            <a:avLst/>
          </a:prstGeom>
          <a:noFill/>
          <a:ln w="25400" algn="ctr">
            <a:solidFill>
              <a:schemeClr val="tx2"/>
            </a:solidFill>
            <a:round/>
            <a:headEnd/>
            <a:tailEnd/>
          </a:ln>
        </p:spPr>
        <p:txBody>
          <a:bodyPr/>
          <a:lstStyle/>
          <a:p>
            <a:endParaRPr lang="en-US"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Loan Application BPD</a:t>
            </a:r>
          </a:p>
        </p:txBody>
      </p:sp>
      <p:pic>
        <p:nvPicPr>
          <p:cNvPr id="11268" name="Content Placeholder 14" descr="loan steps.jpg"/>
          <p:cNvPicPr>
            <a:picLocks noGrp="1" noChangeAspect="1"/>
          </p:cNvPicPr>
          <p:nvPr>
            <p:ph idx="1"/>
          </p:nvPr>
        </p:nvPicPr>
        <p:blipFill>
          <a:blip r:embed="rId3" cstate="print"/>
          <a:stretch>
            <a:fillRect/>
          </a:stretch>
        </p:blipFill>
        <p:spPr>
          <a:xfrm>
            <a:off x="1165225" y="1481138"/>
            <a:ext cx="6802438" cy="43529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800" dirty="0" smtClean="0">
                <a:latin typeface="+mn-lt"/>
              </a:rPr>
              <a:t>Work Item Operations</a:t>
            </a:r>
          </a:p>
        </p:txBody>
      </p:sp>
      <p:sp>
        <p:nvSpPr>
          <p:cNvPr id="35843" name="Rectangle 3"/>
          <p:cNvSpPr>
            <a:spLocks noGrp="1" noChangeArrowheads="1"/>
          </p:cNvSpPr>
          <p:nvPr>
            <p:ph idx="1"/>
          </p:nvPr>
        </p:nvSpPr>
        <p:spPr/>
        <p:txBody>
          <a:bodyPr/>
          <a:lstStyle/>
          <a:p>
            <a:r>
              <a:rPr dirty="0" smtClean="0">
                <a:cs typeface="Arial" charset="0"/>
              </a:rPr>
              <a:t>Assigned user can perform these actions:</a:t>
            </a:r>
          </a:p>
          <a:p>
            <a:pPr lvl="1"/>
            <a:r>
              <a:rPr lang="en-US" dirty="0" smtClean="0">
                <a:cs typeface="Arial" charset="0"/>
              </a:rPr>
              <a:t>Make Choice (Complete)</a:t>
            </a:r>
          </a:p>
          <a:p>
            <a:pPr lvl="2"/>
            <a:r>
              <a:rPr lang="en-US" dirty="0" smtClean="0">
                <a:cs typeface="Arial" charset="0"/>
              </a:rPr>
              <a:t>Under the Choices tab the names of all of the outgoing arrows from the activity node are displayed</a:t>
            </a:r>
          </a:p>
          <a:p>
            <a:pPr lvl="2"/>
            <a:r>
              <a:rPr lang="en-US" dirty="0" smtClean="0">
                <a:cs typeface="Arial" charset="0"/>
              </a:rPr>
              <a:t>Selecting one of these will close the work item and the process will proceed forward along the selected arrow.</a:t>
            </a:r>
          </a:p>
          <a:p>
            <a:pPr lvl="1"/>
            <a:r>
              <a:rPr lang="en-US" dirty="0" smtClean="0">
                <a:cs typeface="Arial" charset="0"/>
              </a:rPr>
              <a:t>Save</a:t>
            </a:r>
          </a:p>
          <a:p>
            <a:pPr lvl="2"/>
            <a:r>
              <a:rPr lang="en-US" dirty="0" smtClean="0">
                <a:cs typeface="Arial" charset="0"/>
              </a:rPr>
              <a:t>Saves any changes in the work item</a:t>
            </a:r>
          </a:p>
          <a:p>
            <a:pPr lvl="1"/>
            <a:r>
              <a:rPr lang="en-US" dirty="0" smtClean="0">
                <a:cs typeface="Arial" charset="0"/>
              </a:rPr>
              <a:t>Accept</a:t>
            </a:r>
          </a:p>
          <a:p>
            <a:pPr lvl="2"/>
            <a:r>
              <a:rPr lang="en-US" dirty="0" smtClean="0">
                <a:cs typeface="Arial" charset="0"/>
              </a:rPr>
              <a:t>This assigns the work item to the user</a:t>
            </a:r>
          </a:p>
          <a:p>
            <a:pPr lvl="2"/>
            <a:r>
              <a:rPr lang="en-US" dirty="0" smtClean="0">
                <a:cs typeface="Arial" charset="0"/>
              </a:rPr>
              <a:t>No other assignee will be able to update the work item</a:t>
            </a:r>
          </a:p>
          <a:p>
            <a:pPr lvl="1"/>
            <a:r>
              <a:rPr lang="en-US" dirty="0" smtClean="0">
                <a:cs typeface="Arial" charset="0"/>
              </a:rPr>
              <a:t>Reassign- reassigns the work item to another assignee</a:t>
            </a:r>
          </a:p>
          <a:p>
            <a:pPr lvl="1"/>
            <a:r>
              <a:rPr lang="en-US" dirty="0" smtClean="0">
                <a:cs typeface="Arial" charset="0"/>
              </a:rPr>
              <a:t>Decline- to decline the work item.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Reassign Task</a:t>
            </a:r>
            <a:endParaRPr lang="en-US" dirty="0">
              <a:latin typeface="+mn-lt"/>
            </a:endParaRPr>
          </a:p>
        </p:txBody>
      </p:sp>
      <p:sp>
        <p:nvSpPr>
          <p:cNvPr id="3" name="Content Placeholder 2"/>
          <p:cNvSpPr>
            <a:spLocks noGrp="1"/>
          </p:cNvSpPr>
          <p:nvPr>
            <p:ph idx="1"/>
          </p:nvPr>
        </p:nvSpPr>
        <p:spPr/>
        <p:txBody>
          <a:bodyPr/>
          <a:lstStyle/>
          <a:p>
            <a:r>
              <a:rPr lang="en-US" dirty="0" smtClean="0"/>
              <a:t>Tasks can be assigned to another user or users if required</a:t>
            </a:r>
          </a:p>
          <a:p>
            <a:pPr lvl="1"/>
            <a:r>
              <a:rPr lang="en-US" dirty="0" smtClean="0"/>
              <a:t>Assigned user is not available to work on the task</a:t>
            </a:r>
          </a:p>
          <a:p>
            <a:pPr lvl="1"/>
            <a:r>
              <a:rPr lang="en-US" dirty="0" smtClean="0"/>
              <a:t>Information from another user is required to complete the task</a:t>
            </a:r>
          </a:p>
          <a:p>
            <a:pPr lvl="1"/>
            <a:endParaRPr lang="en-US" dirty="0" smtClean="0"/>
          </a:p>
          <a:p>
            <a:r>
              <a:rPr lang="en-US" dirty="0" smtClean="0"/>
              <a:t>On Reassign, task is removed from original assignee’s queue and assigned to new user/users.</a:t>
            </a:r>
          </a:p>
          <a:p>
            <a:endParaRPr lang="en-US" dirty="0" smtClean="0"/>
          </a:p>
          <a:p>
            <a:r>
              <a:rPr lang="en-US" dirty="0" smtClean="0"/>
              <a:t>Assignment Mode Setting</a:t>
            </a:r>
          </a:p>
          <a:p>
            <a:pPr lvl="1"/>
            <a:r>
              <a:rPr lang="en-US" dirty="0" smtClean="0"/>
              <a:t>Regular Mode – activity assignees or process instance owners can reassign</a:t>
            </a:r>
          </a:p>
          <a:p>
            <a:pPr lvl="1"/>
            <a:r>
              <a:rPr lang="en-US" dirty="0" smtClean="0"/>
              <a:t>Process-Instance-Only – only process instance owners can reassign</a:t>
            </a:r>
          </a:p>
          <a:p>
            <a:pPr lvl="1"/>
            <a:r>
              <a:rPr lang="en-US" dirty="0" smtClean="0"/>
              <a:t>No-Reassignment – reassignment is not allowed</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Reassign Task</a:t>
            </a:r>
            <a:endParaRPr lang="en-US" dirty="0">
              <a:latin typeface="+mn-lt"/>
            </a:endParaRPr>
          </a:p>
        </p:txBody>
      </p:sp>
      <p:sp>
        <p:nvSpPr>
          <p:cNvPr id="3" name="Content Placeholder 2"/>
          <p:cNvSpPr>
            <a:spLocks noGrp="1"/>
          </p:cNvSpPr>
          <p:nvPr>
            <p:ph idx="1"/>
          </p:nvPr>
        </p:nvSpPr>
        <p:spPr/>
        <p:txBody>
          <a:bodyPr/>
          <a:lstStyle/>
          <a:p>
            <a:r>
              <a:rPr lang="en-US" dirty="0" smtClean="0"/>
              <a:t>Reassign Task to group or a specific user(s)</a:t>
            </a:r>
          </a:p>
        </p:txBody>
      </p:sp>
      <p:grpSp>
        <p:nvGrpSpPr>
          <p:cNvPr id="6" name="Group 5"/>
          <p:cNvGrpSpPr/>
          <p:nvPr/>
        </p:nvGrpSpPr>
        <p:grpSpPr>
          <a:xfrm>
            <a:off x="875993" y="1604535"/>
            <a:ext cx="5733334" cy="3819048"/>
            <a:chOff x="1705333" y="2199958"/>
            <a:chExt cx="5733334" cy="3819048"/>
          </a:xfrm>
        </p:grpSpPr>
        <p:pic>
          <p:nvPicPr>
            <p:cNvPr id="4" name="Picture 3" descr="Capture2.PNG"/>
            <p:cNvPicPr>
              <a:picLocks noChangeAspect="1"/>
            </p:cNvPicPr>
            <p:nvPr/>
          </p:nvPicPr>
          <p:blipFill>
            <a:blip r:embed="rId3" cstate="print"/>
            <a:stretch>
              <a:fillRect/>
            </a:stretch>
          </p:blipFill>
          <p:spPr>
            <a:xfrm>
              <a:off x="1705333" y="2199958"/>
              <a:ext cx="5733334" cy="3819048"/>
            </a:xfrm>
            <a:prstGeom prst="rect">
              <a:avLst/>
            </a:prstGeom>
          </p:spPr>
        </p:pic>
        <p:sp>
          <p:nvSpPr>
            <p:cNvPr id="5" name="Rectangle 4"/>
            <p:cNvSpPr/>
            <p:nvPr/>
          </p:nvSpPr>
          <p:spPr>
            <a:xfrm>
              <a:off x="5326913" y="3519377"/>
              <a:ext cx="489097" cy="5741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latin typeface="+mn-lt"/>
              </a:rPr>
              <a:t>Work Item States</a:t>
            </a:r>
          </a:p>
        </p:txBody>
      </p:sp>
      <p:sp>
        <p:nvSpPr>
          <p:cNvPr id="36867" name="Rectangle 3"/>
          <p:cNvSpPr>
            <a:spLocks noGrp="1" noChangeArrowheads="1"/>
          </p:cNvSpPr>
          <p:nvPr>
            <p:ph idx="1"/>
          </p:nvPr>
        </p:nvSpPr>
        <p:spPr/>
        <p:txBody>
          <a:bodyPr/>
          <a:lstStyle/>
          <a:p>
            <a:r>
              <a:rPr lang="en-US" dirty="0" smtClean="0">
                <a:cs typeface="Arial" charset="0"/>
              </a:rPr>
              <a:t>Active – assigned to user or users</a:t>
            </a:r>
          </a:p>
          <a:p>
            <a:r>
              <a:rPr lang="en-US" dirty="0" smtClean="0">
                <a:cs typeface="Arial" charset="0"/>
              </a:rPr>
              <a:t>Read - has been viewed by the current user</a:t>
            </a:r>
          </a:p>
          <a:p>
            <a:r>
              <a:rPr lang="en-US" dirty="0" smtClean="0">
                <a:cs typeface="Arial" charset="0"/>
              </a:rPr>
              <a:t>Accepted - accepted by the current user and therefore unavailable (inactive) to other users in that role</a:t>
            </a:r>
          </a:p>
          <a:p>
            <a:r>
              <a:rPr lang="en-US" dirty="0" smtClean="0">
                <a:cs typeface="Arial" charset="0"/>
              </a:rPr>
              <a:t>Declined - current user has declined the work item</a:t>
            </a:r>
          </a:p>
          <a:p>
            <a:r>
              <a:rPr lang="en-US" dirty="0" smtClean="0">
                <a:cs typeface="Arial" charset="0"/>
              </a:rPr>
              <a:t>Inactive - another user has accepted this work item so it is unavailable for the current user</a:t>
            </a:r>
          </a:p>
          <a:p>
            <a:r>
              <a:rPr lang="en-US" dirty="0" smtClean="0">
                <a:cs typeface="Arial" charset="0"/>
              </a:rPr>
              <a:t>Completed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375" y="4214813"/>
            <a:ext cx="7588250"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AU" dirty="0"/>
          </a:p>
        </p:txBody>
      </p:sp>
      <p:pic>
        <p:nvPicPr>
          <p:cNvPr id="5" name="Picture 2"/>
          <p:cNvPicPr>
            <a:picLocks noChangeAspect="1" noChangeArrowheads="1"/>
          </p:cNvPicPr>
          <p:nvPr/>
        </p:nvPicPr>
        <p:blipFill>
          <a:blip r:embed="rId3" cstate="print"/>
          <a:srcRect/>
          <a:stretch>
            <a:fillRect/>
          </a:stretch>
        </p:blipFill>
        <p:spPr bwMode="auto">
          <a:xfrm>
            <a:off x="0" y="0"/>
            <a:ext cx="9155113" cy="68691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latin typeface="+mn-lt"/>
              </a:rPr>
              <a:t>Create Workflow Application</a:t>
            </a:r>
          </a:p>
        </p:txBody>
      </p:sp>
      <p:sp>
        <p:nvSpPr>
          <p:cNvPr id="15363" name="Rectangle 3"/>
          <p:cNvSpPr>
            <a:spLocks noGrp="1" noChangeArrowheads="1"/>
          </p:cNvSpPr>
          <p:nvPr>
            <p:ph idx="1"/>
          </p:nvPr>
        </p:nvSpPr>
        <p:spPr/>
        <p:txBody>
          <a:bodyPr/>
          <a:lstStyle/>
          <a:p>
            <a:r>
              <a:rPr lang="en-US" dirty="0" smtClean="0">
                <a:cs typeface="Arial" charset="0"/>
              </a:rPr>
              <a:t>Create a new project Application “Workflow Application”</a:t>
            </a:r>
          </a:p>
          <a:p>
            <a:pPr lvl="1"/>
            <a:r>
              <a:rPr lang="en-US" dirty="0" smtClean="0">
                <a:cs typeface="Arial" charset="0"/>
              </a:rPr>
              <a:t>Process definitions and all related files are packaged together</a:t>
            </a:r>
          </a:p>
          <a:p>
            <a:pPr lvl="1"/>
            <a:r>
              <a:rPr lang="en-US" dirty="0" smtClean="0">
                <a:cs typeface="Arial" charset="0"/>
              </a:rPr>
              <a:t>Files packaged as a BAR file</a:t>
            </a:r>
          </a:p>
        </p:txBody>
      </p:sp>
      <p:pic>
        <p:nvPicPr>
          <p:cNvPr id="15364" name="Picture 5" descr="Studio-WF-1.PNG"/>
          <p:cNvPicPr>
            <a:picLocks noChangeAspect="1"/>
          </p:cNvPicPr>
          <p:nvPr/>
        </p:nvPicPr>
        <p:blipFill>
          <a:blip r:embed="rId3" cstate="print"/>
          <a:srcRect/>
          <a:stretch>
            <a:fillRect/>
          </a:stretch>
        </p:blipFill>
        <p:spPr bwMode="auto">
          <a:xfrm>
            <a:off x="511175" y="3224213"/>
            <a:ext cx="4645025" cy="1992312"/>
          </a:xfrm>
          <a:prstGeom prst="rect">
            <a:avLst/>
          </a:prstGeom>
          <a:ln>
            <a:noFill/>
          </a:ln>
          <a:effectLst>
            <a:outerShdw blurRad="292100" dist="139700" dir="2700000" algn="tl" rotWithShape="0">
              <a:srgbClr val="333333">
                <a:alpha val="65000"/>
              </a:srgbClr>
            </a:outerShdw>
          </a:effectLst>
        </p:spPr>
      </p:pic>
      <p:sp>
        <p:nvSpPr>
          <p:cNvPr id="15365" name="Rectangle 7"/>
          <p:cNvSpPr>
            <a:spLocks noChangeArrowheads="1"/>
          </p:cNvSpPr>
          <p:nvPr/>
        </p:nvSpPr>
        <p:spPr bwMode="auto">
          <a:xfrm>
            <a:off x="4203700" y="3568700"/>
            <a:ext cx="825500" cy="158750"/>
          </a:xfrm>
          <a:prstGeom prst="rect">
            <a:avLst/>
          </a:prstGeom>
          <a:noFill/>
          <a:ln w="25400" algn="ctr">
            <a:solidFill>
              <a:schemeClr val="tx2"/>
            </a:solidFill>
            <a:round/>
            <a:headEnd/>
            <a:tailEnd/>
          </a:ln>
        </p:spPr>
        <p:txBody>
          <a:bodyPr/>
          <a:lstStyle/>
          <a:p>
            <a:endParaRPr lang="en-AU" sz="2400" dirty="0">
              <a:solidFill>
                <a:schemeClr val="tx1"/>
              </a:solidFill>
              <a:latin typeface="+mn-lt"/>
            </a:endParaRPr>
          </a:p>
        </p:txBody>
      </p:sp>
      <p:pic>
        <p:nvPicPr>
          <p:cNvPr id="15366" name="Picture 8" descr="CreateWF.PNG"/>
          <p:cNvPicPr>
            <a:picLocks noChangeAspect="1"/>
          </p:cNvPicPr>
          <p:nvPr/>
        </p:nvPicPr>
        <p:blipFill>
          <a:blip r:embed="rId4" cstate="print"/>
          <a:srcRect/>
          <a:stretch>
            <a:fillRect/>
          </a:stretch>
        </p:blipFill>
        <p:spPr bwMode="auto">
          <a:xfrm>
            <a:off x="5543550" y="2693988"/>
            <a:ext cx="3157538" cy="2814637"/>
          </a:xfrm>
          <a:prstGeom prst="rect">
            <a:avLst/>
          </a:prstGeom>
          <a:ln>
            <a:noFill/>
          </a:ln>
          <a:effectLst>
            <a:outerShdw blurRad="292100" dist="139700" dir="2700000" algn="tl" rotWithShape="0">
              <a:srgbClr val="333333">
                <a:alpha val="65000"/>
              </a:srgbClr>
            </a:outerShdw>
          </a:effectLst>
        </p:spPr>
      </p:pic>
      <p:cxnSp>
        <p:nvCxnSpPr>
          <p:cNvPr id="15367" name="Straight Arrow Connector 9"/>
          <p:cNvCxnSpPr>
            <a:cxnSpLocks noChangeShapeType="1"/>
            <a:stCxn id="15365" idx="3"/>
          </p:cNvCxnSpPr>
          <p:nvPr/>
        </p:nvCxnSpPr>
        <p:spPr bwMode="auto">
          <a:xfrm flipV="1">
            <a:off x="5029200" y="3340100"/>
            <a:ext cx="606425" cy="307975"/>
          </a:xfrm>
          <a:prstGeom prst="straightConnector1">
            <a:avLst/>
          </a:prstGeom>
          <a:noFill/>
          <a:ln w="25400" algn="ctr">
            <a:solidFill>
              <a:schemeClr val="tx2"/>
            </a:solidFill>
            <a:round/>
            <a:headEnd/>
            <a:tailEnd type="arrow" w="med" len="med"/>
          </a:ln>
        </p:spPr>
      </p:cxnSp>
      <p:sp>
        <p:nvSpPr>
          <p:cNvPr id="11" name="Rounded Rectangular Callout 10"/>
          <p:cNvSpPr/>
          <p:nvPr/>
        </p:nvSpPr>
        <p:spPr bwMode="auto">
          <a:xfrm>
            <a:off x="6092825" y="2901950"/>
            <a:ext cx="2126142" cy="365125"/>
          </a:xfrm>
          <a:prstGeom prst="wedgeRoundRectCallout">
            <a:avLst>
              <a:gd name="adj1" fmla="val -21596"/>
              <a:gd name="adj2" fmla="val 97624"/>
              <a:gd name="adj3" fmla="val 16667"/>
            </a:avLst>
          </a:prstGeom>
          <a:solidFill>
            <a:schemeClr val="tx2">
              <a:lumMod val="60000"/>
              <a:lumOff val="40000"/>
            </a:schemeClr>
          </a:solidFill>
          <a:ln w="25400" cap="flat" cmpd="sng" algn="ctr">
            <a:noFill/>
            <a:prstDash val="solid"/>
            <a:round/>
            <a:headEnd type="none" w="med" len="med"/>
            <a:tailEnd type="none" w="med" len="med"/>
          </a:ln>
          <a:effectLst/>
        </p:spPr>
        <p:txBody>
          <a:bodyPr/>
          <a:lstStyle/>
          <a:p>
            <a:pPr>
              <a:defRPr/>
            </a:pPr>
            <a:r>
              <a:rPr lang="en-US" sz="1400" dirty="0" smtClean="0">
                <a:solidFill>
                  <a:schemeClr val="tx1"/>
                </a:solidFill>
                <a:latin typeface="+mn-lt"/>
              </a:rPr>
              <a:t>Loan_Business_Processes</a:t>
            </a:r>
            <a:endParaRPr lang="en-US" sz="1400" dirty="0">
              <a:solidFill>
                <a:schemeClr val="tx1"/>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latin typeface="+mn-lt"/>
              </a:rPr>
              <a:t>Workflow Application Description</a:t>
            </a:r>
          </a:p>
        </p:txBody>
      </p:sp>
      <p:sp>
        <p:nvSpPr>
          <p:cNvPr id="16387" name="Rectangle 3"/>
          <p:cNvSpPr>
            <a:spLocks noGrp="1" noChangeArrowheads="1"/>
          </p:cNvSpPr>
          <p:nvPr>
            <p:ph idx="1"/>
          </p:nvPr>
        </p:nvSpPr>
        <p:spPr/>
        <p:txBody>
          <a:bodyPr/>
          <a:lstStyle/>
          <a:p>
            <a:r>
              <a:rPr lang="en-US" dirty="0" smtClean="0">
                <a:cs typeface="Arial" charset="0"/>
              </a:rPr>
              <a:t>Enter a Description</a:t>
            </a:r>
          </a:p>
          <a:p>
            <a:r>
              <a:rPr lang="en-US" dirty="0" smtClean="0">
                <a:cs typeface="Arial" charset="0"/>
              </a:rPr>
              <a:t>Leave Owner Blank</a:t>
            </a:r>
          </a:p>
        </p:txBody>
      </p:sp>
      <p:pic>
        <p:nvPicPr>
          <p:cNvPr id="16388" name="Picture 4" descr="Studio-WF-3.PNG"/>
          <p:cNvPicPr>
            <a:picLocks noChangeAspect="1"/>
          </p:cNvPicPr>
          <p:nvPr/>
        </p:nvPicPr>
        <p:blipFill>
          <a:blip r:embed="rId3" cstate="print"/>
          <a:srcRect/>
          <a:stretch>
            <a:fillRect/>
          </a:stretch>
        </p:blipFill>
        <p:spPr bwMode="auto">
          <a:xfrm>
            <a:off x="2462213" y="2112963"/>
            <a:ext cx="4219575" cy="3905250"/>
          </a:xfrm>
          <a:prstGeom prst="rect">
            <a:avLst/>
          </a:prstGeom>
          <a:ln>
            <a:noFill/>
          </a:ln>
          <a:effectLst>
            <a:outerShdw blurRad="292100" dist="139700" dir="2700000" algn="tl" rotWithShape="0">
              <a:srgbClr val="333333">
                <a:alpha val="65000"/>
              </a:srgbClr>
            </a:outerShdw>
          </a:effectLst>
        </p:spPr>
      </p:pic>
      <p:sp>
        <p:nvSpPr>
          <p:cNvPr id="16389" name="Rounded Rectangle 5"/>
          <p:cNvSpPr>
            <a:spLocks noChangeArrowheads="1"/>
          </p:cNvSpPr>
          <p:nvPr/>
        </p:nvSpPr>
        <p:spPr bwMode="auto">
          <a:xfrm>
            <a:off x="5008563" y="5535613"/>
            <a:ext cx="795337" cy="387350"/>
          </a:xfrm>
          <a:prstGeom prst="roundRect">
            <a:avLst>
              <a:gd name="adj" fmla="val 16667"/>
            </a:avLst>
          </a:prstGeom>
          <a:noFill/>
          <a:ln w="25400" algn="ctr">
            <a:solidFill>
              <a:schemeClr val="tx2"/>
            </a:solidFill>
            <a:round/>
            <a:headEnd/>
            <a:tailEnd/>
          </a:ln>
        </p:spPr>
        <p:txBody>
          <a:bodyPr/>
          <a:lstStyle/>
          <a:p>
            <a:endParaRPr lang="en-AU"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Workflow Application Layout</a:t>
            </a:r>
          </a:p>
        </p:txBody>
      </p:sp>
      <p:sp>
        <p:nvSpPr>
          <p:cNvPr id="19459" name="Content Placeholder 2"/>
          <p:cNvSpPr>
            <a:spLocks noGrp="1"/>
          </p:cNvSpPr>
          <p:nvPr>
            <p:ph idx="1"/>
          </p:nvPr>
        </p:nvSpPr>
        <p:spPr/>
        <p:txBody>
          <a:bodyPr/>
          <a:lstStyle/>
          <a:p>
            <a:pPr eaLnBrk="1" hangingPunct="1"/>
            <a:r>
              <a:rPr lang="en-US" dirty="0" smtClean="0"/>
              <a:t>Workflow Application contains designated folders</a:t>
            </a:r>
          </a:p>
        </p:txBody>
      </p:sp>
      <p:pic>
        <p:nvPicPr>
          <p:cNvPr id="19460" name="Picture 4" descr="WorkflowFolders.PNG"/>
          <p:cNvPicPr>
            <a:picLocks noChangeAspect="1"/>
          </p:cNvPicPr>
          <p:nvPr/>
        </p:nvPicPr>
        <p:blipFill>
          <a:blip r:embed="rId3" cstate="print"/>
          <a:srcRect/>
          <a:stretch>
            <a:fillRect/>
          </a:stretch>
        </p:blipFill>
        <p:spPr bwMode="auto">
          <a:xfrm>
            <a:off x="1509713" y="1465263"/>
            <a:ext cx="6124575" cy="4651375"/>
          </a:xfrm>
          <a:prstGeom prst="rect">
            <a:avLst/>
          </a:prstGeom>
          <a:ln>
            <a:noFill/>
          </a:ln>
          <a:effectLst>
            <a:outerShdw blurRad="292100" dist="139700" dir="2700000" algn="tl" rotWithShape="0">
              <a:srgbClr val="333333">
                <a:alpha val="65000"/>
              </a:srgbClr>
            </a:outerShdw>
          </a:effectLst>
        </p:spPr>
      </p:pic>
      <p:sp>
        <p:nvSpPr>
          <p:cNvPr id="19461" name="Rectangle 5"/>
          <p:cNvSpPr>
            <a:spLocks noChangeArrowheads="1"/>
          </p:cNvSpPr>
          <p:nvPr/>
        </p:nvSpPr>
        <p:spPr bwMode="auto">
          <a:xfrm>
            <a:off x="1635125" y="2336800"/>
            <a:ext cx="1403350" cy="833438"/>
          </a:xfrm>
          <a:prstGeom prst="rect">
            <a:avLst/>
          </a:prstGeom>
          <a:noFill/>
          <a:ln w="28575" algn="ctr">
            <a:solidFill>
              <a:schemeClr val="tx2"/>
            </a:solidFill>
            <a:round/>
            <a:headEnd/>
            <a:tailEnd/>
          </a:ln>
        </p:spPr>
        <p:txBody>
          <a:bodyPr/>
          <a:lstStyle/>
          <a:p>
            <a:pPr eaLnBrk="0" hangingPunct="0"/>
            <a:endParaRPr lang="en-AU" dirty="0"/>
          </a:p>
        </p:txBody>
      </p:sp>
      <p:sp>
        <p:nvSpPr>
          <p:cNvPr id="19462" name="AutoShape 8"/>
          <p:cNvSpPr>
            <a:spLocks/>
          </p:cNvSpPr>
          <p:nvPr/>
        </p:nvSpPr>
        <p:spPr bwMode="auto">
          <a:xfrm>
            <a:off x="3952875" y="3048000"/>
            <a:ext cx="1898650" cy="538163"/>
          </a:xfrm>
          <a:prstGeom prst="borderCallout2">
            <a:avLst>
              <a:gd name="adj1" fmla="val -38199"/>
              <a:gd name="adj2" fmla="val -47005"/>
              <a:gd name="adj3" fmla="val -34000"/>
              <a:gd name="adj4" fmla="val -37935"/>
              <a:gd name="adj5" fmla="val 44500"/>
              <a:gd name="adj6" fmla="val -2463"/>
            </a:avLst>
          </a:prstGeom>
          <a:solidFill>
            <a:schemeClr val="tx2">
              <a:lumMod val="60000"/>
              <a:lumOff val="40000"/>
            </a:schemeClr>
          </a:solidFill>
          <a:ln w="9525" algn="ctr">
            <a:solidFill>
              <a:schemeClr val="tx1"/>
            </a:solidFill>
            <a:miter lim="800000"/>
            <a:headEnd/>
            <a:tailEnd/>
          </a:ln>
        </p:spPr>
        <p:txBody>
          <a:bodyPr/>
          <a:lstStyle/>
          <a:p>
            <a:pPr marL="342900" indent="-342900" algn="ctr">
              <a:lnSpc>
                <a:spcPct val="115000"/>
              </a:lnSpc>
              <a:spcBef>
                <a:spcPct val="20000"/>
              </a:spcBef>
              <a:spcAft>
                <a:spcPct val="25000"/>
              </a:spcAft>
              <a:buClr>
                <a:srgbClr val="FF0000"/>
              </a:buClr>
              <a:buSzPct val="110000"/>
              <a:buFont typeface="Wingdings" pitchFamily="2" charset="2"/>
              <a:buNone/>
            </a:pPr>
            <a:r>
              <a:rPr kumimoji="0" lang="en-US" sz="1400" dirty="0">
                <a:solidFill>
                  <a:schemeClr val="tx1"/>
                </a:solidFill>
                <a:latin typeface="Calibri" pitchFamily="34" charset="0"/>
              </a:rPr>
              <a:t>Workflow Application Structure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IBPM INT 1 (FA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9438</TotalTime>
  <Words>3698</Words>
  <Application>Microsoft Office PowerPoint</Application>
  <PresentationFormat>On-screen Show (4:3)</PresentationFormat>
  <Paragraphs>453</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IBPM INT 1 (FAST)</vt:lpstr>
      <vt:lpstr>Creating A Simple process</vt:lpstr>
      <vt:lpstr>Outline</vt:lpstr>
      <vt:lpstr>Process Steps</vt:lpstr>
      <vt:lpstr>Loan Application Data Elements </vt:lpstr>
      <vt:lpstr>Roles in Loan Application </vt:lpstr>
      <vt:lpstr>Loan Application BPD</vt:lpstr>
      <vt:lpstr>Create Workflow Application</vt:lpstr>
      <vt:lpstr>Workflow Application Description</vt:lpstr>
      <vt:lpstr>Workflow Application Layout</vt:lpstr>
      <vt:lpstr>Create Process Definition - 1</vt:lpstr>
      <vt:lpstr>Create “Apply for Loan” Business Process</vt:lpstr>
      <vt:lpstr>Model Process Definition</vt:lpstr>
      <vt:lpstr>Adding Nodes and Properties</vt:lpstr>
      <vt:lpstr>Configure Activity Node</vt:lpstr>
      <vt:lpstr>Adding Annotations</vt:lpstr>
      <vt:lpstr>Connecting Nodes </vt:lpstr>
      <vt:lpstr>Parallel Tasks</vt:lpstr>
      <vt:lpstr>Add Swim lanes</vt:lpstr>
      <vt:lpstr>Add Swim lanes</vt:lpstr>
      <vt:lpstr>User Defined Attributes</vt:lpstr>
      <vt:lpstr>Generate Process Documentation</vt:lpstr>
      <vt:lpstr>Apply General Loan Documentation</vt:lpstr>
      <vt:lpstr>Completed Business Process</vt:lpstr>
      <vt:lpstr>Deploying Workflow Application</vt:lpstr>
      <vt:lpstr>Deploy Application</vt:lpstr>
      <vt:lpstr>Create Server Connection</vt:lpstr>
      <vt:lpstr>Create Server Connection Settings</vt:lpstr>
      <vt:lpstr>Select Server Connection</vt:lpstr>
      <vt:lpstr>Create or Update Workflow Application</vt:lpstr>
      <vt:lpstr>Interstage BPM Console</vt:lpstr>
      <vt:lpstr>Interstage BPM Console</vt:lpstr>
      <vt:lpstr>Application Selection</vt:lpstr>
      <vt:lpstr>Creating Users and Groups</vt:lpstr>
      <vt:lpstr>Create Roles (groups)</vt:lpstr>
      <vt:lpstr>Group Details</vt:lpstr>
      <vt:lpstr>Loan Example Groups (roles)</vt:lpstr>
      <vt:lpstr>Adding Users</vt:lpstr>
      <vt:lpstr>Enter User Details</vt:lpstr>
      <vt:lpstr>Loan Example Users</vt:lpstr>
      <vt:lpstr>Start Bank Loan Application</vt:lpstr>
      <vt:lpstr>Process Definitions </vt:lpstr>
      <vt:lpstr>Process Definitions </vt:lpstr>
      <vt:lpstr>Start Process Definition </vt:lpstr>
      <vt:lpstr>Process Instance Status</vt:lpstr>
      <vt:lpstr>Process User Login</vt:lpstr>
      <vt:lpstr>User1 Tasks</vt:lpstr>
      <vt:lpstr>Performing Work - Details</vt:lpstr>
      <vt:lpstr>Performing Work – Details</vt:lpstr>
      <vt:lpstr>Making a Choice</vt:lpstr>
      <vt:lpstr>Reviewing the Status as Process Owner</vt:lpstr>
      <vt:lpstr>Process Definition – System Attributes</vt:lpstr>
      <vt:lpstr>Process Definition Version and State</vt:lpstr>
      <vt:lpstr>Process Definition - Version and State</vt:lpstr>
      <vt:lpstr>Process Instance States</vt:lpstr>
      <vt:lpstr>Process Instance States</vt:lpstr>
      <vt:lpstr>Task Assignment</vt:lpstr>
      <vt:lpstr>Role Resolution</vt:lpstr>
      <vt:lpstr>Work Item Creation</vt:lpstr>
      <vt:lpstr>Performing Work</vt:lpstr>
      <vt:lpstr>Work Item Operations</vt:lpstr>
      <vt:lpstr>Reassign Task</vt:lpstr>
      <vt:lpstr>Reassign Task</vt:lpstr>
      <vt:lpstr>Work Item States</vt:lpstr>
      <vt:lpstr>Slide 64</vt:lpstr>
    </vt:vector>
  </TitlesOfParts>
  <Company>Fujitsu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BPM Concepts</dc:title>
  <dc:creator>Tony</dc:creator>
  <cp:lastModifiedBy>Fujitsu</cp:lastModifiedBy>
  <cp:revision>783</cp:revision>
  <cp:lastPrinted>2000-03-15T23:39:50Z</cp:lastPrinted>
  <dcterms:created xsi:type="dcterms:W3CDTF">1995-06-02T22:11:14Z</dcterms:created>
  <dcterms:modified xsi:type="dcterms:W3CDTF">2012-03-12T11:59:36Z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6/17/97</vt:lpwstr>
  </property>
</Properties>
</file>