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37" r:id="rId1"/>
  </p:sldMasterIdLst>
  <p:notesMasterIdLst>
    <p:notesMasterId r:id="rId34"/>
  </p:notesMasterIdLst>
  <p:handoutMasterIdLst>
    <p:handoutMasterId r:id="rId35"/>
  </p:handoutMasterIdLst>
  <p:sldIdLst>
    <p:sldId id="989" r:id="rId2"/>
    <p:sldId id="990" r:id="rId3"/>
    <p:sldId id="991" r:id="rId4"/>
    <p:sldId id="993" r:id="rId5"/>
    <p:sldId id="994" r:id="rId6"/>
    <p:sldId id="995" r:id="rId7"/>
    <p:sldId id="996" r:id="rId8"/>
    <p:sldId id="997" r:id="rId9"/>
    <p:sldId id="998" r:id="rId10"/>
    <p:sldId id="1000" r:id="rId11"/>
    <p:sldId id="1001" r:id="rId12"/>
    <p:sldId id="1002" r:id="rId13"/>
    <p:sldId id="1003" r:id="rId14"/>
    <p:sldId id="1005" r:id="rId15"/>
    <p:sldId id="1006" r:id="rId16"/>
    <p:sldId id="1007" r:id="rId17"/>
    <p:sldId id="1008" r:id="rId18"/>
    <p:sldId id="1010" r:id="rId19"/>
    <p:sldId id="1011" r:id="rId20"/>
    <p:sldId id="1012" r:id="rId21"/>
    <p:sldId id="1013" r:id="rId22"/>
    <p:sldId id="1014" r:id="rId23"/>
    <p:sldId id="1015" r:id="rId24"/>
    <p:sldId id="1016" r:id="rId25"/>
    <p:sldId id="1017" r:id="rId26"/>
    <p:sldId id="1018" r:id="rId27"/>
    <p:sldId id="1019" r:id="rId28"/>
    <p:sldId id="1020" r:id="rId29"/>
    <p:sldId id="1021" r:id="rId30"/>
    <p:sldId id="1022" r:id="rId31"/>
    <p:sldId id="1023" r:id="rId32"/>
    <p:sldId id="1024" r:id="rId33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</p:showPr>
  <p:clrMru>
    <a:srgbClr val="9090AC"/>
    <a:srgbClr val="FF0000"/>
    <a:srgbClr val="33CC33"/>
    <a:srgbClr val="66FF33"/>
    <a:srgbClr val="99CCFF"/>
    <a:srgbClr val="66CCFF"/>
    <a:srgbClr val="33CC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385" autoAdjust="0"/>
    <p:restoredTop sz="85419" autoAdjust="0"/>
  </p:normalViewPr>
  <p:slideViewPr>
    <p:cSldViewPr snapToGrid="0">
      <p:cViewPr>
        <p:scale>
          <a:sx n="90" d="100"/>
          <a:sy n="90" d="100"/>
        </p:scale>
        <p:origin x="-6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68"/>
    </p:cViewPr>
  </p:sorterViewPr>
  <p:notesViewPr>
    <p:cSldViewPr snapToGrid="0">
      <p:cViewPr varScale="1">
        <p:scale>
          <a:sx n="80" d="100"/>
          <a:sy n="80" d="100"/>
        </p:scale>
        <p:origin x="-214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54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t" anchorCtr="0" compatLnSpc="1">
            <a:prstTxWarp prst="textNoShape">
              <a:avLst/>
            </a:prstTxWarp>
          </a:bodyPr>
          <a:lstStyle>
            <a:lvl1pPr algn="l" defTabSz="925513" eaLnBrk="0" hangingPunct="0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670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0388"/>
            <a:ext cx="29654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b" anchorCtr="0" compatLnSpc="1">
            <a:prstTxWarp prst="textNoShape">
              <a:avLst/>
            </a:prstTxWarp>
          </a:bodyPr>
          <a:lstStyle>
            <a:lvl1pPr algn="l" defTabSz="925513" eaLnBrk="0" hangingPunct="0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50388"/>
            <a:ext cx="2967037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58775" rtl="0" eaLnBrk="0" fontAlgn="base" hangingPunct="0">
      <a:spcBef>
        <a:spcPct val="0"/>
      </a:spcBef>
      <a:spcAft>
        <a:spcPct val="0"/>
      </a:spcAft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358775" algn="l" defTabSz="358775" rtl="0" eaLnBrk="0" fontAlgn="base" hangingPunct="0">
      <a:spcBef>
        <a:spcPct val="0"/>
      </a:spcBef>
      <a:spcAft>
        <a:spcPct val="0"/>
      </a:spcAft>
      <a:buFont typeface="Courier New" pitchFamily="49" charset="0"/>
      <a:buChar char="o"/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19138" indent="-358775" algn="l" defTabSz="358775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079500" indent="-358775" algn="l" defTabSz="358775" rtl="0" eaLnBrk="0" fontAlgn="base" hangingPunct="0">
      <a:spcBef>
        <a:spcPct val="0"/>
      </a:spcBef>
      <a:spcAft>
        <a:spcPct val="0"/>
      </a:spcAft>
      <a:buFont typeface="Calibri" pitchFamily="34" charset="0"/>
      <a:buChar char="–"/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439863" algn="l" defTabSz="358775" rtl="0" eaLnBrk="0" fontAlgn="base" hangingPunct="0">
      <a:spcBef>
        <a:spcPct val="0"/>
      </a:spcBef>
      <a:spcAft>
        <a:spcPct val="0"/>
      </a:spcAft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E5B36-CFEA-44A0-8BA1-2CAFDA0D1DD2}" type="slidenum">
              <a:rPr lang="en-US">
                <a:latin typeface="Times New Roman"/>
              </a:rPr>
              <a:pPr>
                <a:defRPr/>
              </a:pPr>
              <a:t>1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5BBABCAF-0724-4F52-B750-4AE55379B1D7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Chained-Process Node references a Process Definition which is instantiated and executed asynchronously.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Process Instance does not need to be instantiated on the same Interstage BPM instance on which the Chained-Process Node was running.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 mapping of data elements is used to provide data to the chained-process.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soon as the chained-process is started an event is generated on each outgoing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ABEC5-EEA5-403D-9167-698885DFC51E}" type="slidenum">
              <a:rPr lang="en-US">
                <a:latin typeface="Times New Roman"/>
              </a:rPr>
              <a:pPr>
                <a:defRPr/>
              </a:pPr>
              <a:t>10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Chained-Process Node references a Process Definition which is instantiated and executed asynchronously.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Process Instance does not need to be instantiated on the same Interstage BPM instance on which the Chained-Process Node was running.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 mapping of data elements is used to provide data to the chained-process.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soon as the chained-process is started an event is generated on each outgoing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ABEC5-EEA5-403D-9167-698885DFC51E}" type="slidenum">
              <a:rPr lang="en-US">
                <a:latin typeface="Times New Roman"/>
              </a:rPr>
              <a:pPr>
                <a:defRPr/>
              </a:pPr>
              <a:t>11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Before version 11 of Interstage BPM, each Activity, Subprocess and Chained-Process node that was created at design time resulted in a single Activity, Subprocess or Chained-Process being instantiated at run time.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addition of the “iterator” node functionality in version 11 enables multiple instances of:</a:t>
            </a:r>
          </a:p>
          <a:p>
            <a:pPr lvl="1"/>
            <a:r>
              <a:rPr lang="en-US" dirty="0" smtClean="0">
                <a:latin typeface="Times New Roman"/>
              </a:rPr>
              <a:t>activities;</a:t>
            </a:r>
          </a:p>
          <a:p>
            <a:pPr lvl="1"/>
            <a:r>
              <a:rPr lang="en-US" dirty="0" smtClean="0">
                <a:latin typeface="Times New Roman"/>
              </a:rPr>
              <a:t>sub-processes; and</a:t>
            </a:r>
          </a:p>
          <a:p>
            <a:pPr lvl="1"/>
            <a:r>
              <a:rPr lang="en-US" dirty="0" smtClean="0">
                <a:latin typeface="Times New Roman"/>
              </a:rPr>
              <a:t>chained-processes to be started.</a:t>
            </a:r>
          </a:p>
          <a:p>
            <a:pPr lvl="1">
              <a:buFont typeface="Courier New" pitchFamily="49" charset="0"/>
              <a:buNone/>
            </a:pPr>
            <a:endParaRPr lang="en-US" dirty="0" smtClean="0">
              <a:latin typeface="Times New Roman"/>
            </a:endParaRPr>
          </a:p>
          <a:p>
            <a:pPr lvl="1">
              <a:buFont typeface="Courier New" pitchFamily="49" charset="0"/>
              <a:buNone/>
            </a:pPr>
            <a:r>
              <a:rPr lang="en-US" dirty="0" smtClean="0">
                <a:latin typeface="Times New Roman"/>
              </a:rPr>
              <a:t>This feature is typically used when:</a:t>
            </a:r>
          </a:p>
          <a:p>
            <a:pPr lvl="1"/>
            <a:r>
              <a:rPr lang="en-US" dirty="0" smtClean="0">
                <a:latin typeface="Times New Roman"/>
              </a:rPr>
              <a:t>multiple actions are required to process a request; and</a:t>
            </a:r>
          </a:p>
          <a:p>
            <a:pPr lvl="1"/>
            <a:r>
              <a:rPr lang="en-US" dirty="0" smtClean="0">
                <a:latin typeface="Times New Roman"/>
              </a:rPr>
              <a:t>the number of these actions not known at design time.</a:t>
            </a:r>
          </a:p>
          <a:p>
            <a:pPr lvl="1">
              <a:buFont typeface="Courier New" pitchFamily="49" charset="0"/>
              <a:buNone/>
            </a:pPr>
            <a:endParaRPr lang="en-US" dirty="0" smtClean="0">
              <a:latin typeface="Times New Roman"/>
            </a:endParaRPr>
          </a:p>
          <a:p>
            <a:pPr lvl="1">
              <a:buFont typeface="Courier New" pitchFamily="49" charset="0"/>
              <a:buNone/>
            </a:pPr>
            <a:r>
              <a:rPr lang="en-US" dirty="0" smtClean="0">
                <a:latin typeface="Times New Roman"/>
              </a:rPr>
              <a:t>This could occur, for example, when:</a:t>
            </a:r>
          </a:p>
          <a:p>
            <a:pPr lvl="1"/>
            <a:r>
              <a:rPr lang="en-US" dirty="0" smtClean="0">
                <a:latin typeface="Times New Roman"/>
              </a:rPr>
              <a:t>processing individual lines of an order; or</a:t>
            </a:r>
          </a:p>
          <a:p>
            <a:pPr lvl="1"/>
            <a:r>
              <a:rPr lang="en-US" dirty="0" smtClean="0">
                <a:latin typeface="Times New Roman"/>
              </a:rPr>
              <a:t>sending a response to a list of targets.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D2972E-5BA1-42D4-84AB-898A3B79E9DE}" type="slidenum">
              <a:rPr lang="en-US">
                <a:latin typeface="Times New Roman"/>
              </a:rPr>
              <a:pPr>
                <a:defRPr/>
              </a:pPr>
              <a:t>18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8F25614-B6F3-4313-A975-DB80E7F550BF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Chained-Process Node references a Process Definition which is instantiated and executed asynchronously.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Process Instance does not need to be instantiated on the same Interstage BPM instance on which the Chained-Process Node was running.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 mapping of data elements is used to provide data to the chained-process.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soon as the chained-process is started an event is generated on each outgoing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ABEC5-EEA5-403D-9167-698885DFC51E}" type="slidenum">
              <a:rPr lang="en-US">
                <a:latin typeface="Times New Roman"/>
              </a:rPr>
              <a:pPr>
                <a:defRPr/>
              </a:pPr>
              <a:t>2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BPMN specification suggests that when multi-instance nodes are processed they can:</a:t>
            </a:r>
          </a:p>
          <a:p>
            <a:pPr lvl="1"/>
            <a:r>
              <a:rPr lang="en-US" dirty="0" smtClean="0">
                <a:latin typeface="Times New Roman"/>
              </a:rPr>
              <a:t>occur in sequence (that is one after the other); or</a:t>
            </a:r>
          </a:p>
          <a:p>
            <a:pPr lvl="1"/>
            <a:r>
              <a:rPr lang="en-US" dirty="0" smtClean="0">
                <a:latin typeface="Times New Roman"/>
              </a:rPr>
              <a:t>occur in parallel with merging functionality of:</a:t>
            </a:r>
          </a:p>
          <a:p>
            <a:pPr lvl="2"/>
            <a:r>
              <a:rPr lang="en-US" dirty="0" smtClean="0">
                <a:latin typeface="Times New Roman"/>
              </a:rPr>
              <a:t>none;</a:t>
            </a:r>
          </a:p>
          <a:p>
            <a:pPr lvl="2"/>
            <a:r>
              <a:rPr lang="en-US" dirty="0" smtClean="0">
                <a:latin typeface="Times New Roman"/>
              </a:rPr>
              <a:t>one;</a:t>
            </a:r>
          </a:p>
          <a:p>
            <a:pPr lvl="2"/>
            <a:r>
              <a:rPr lang="en-US" dirty="0" smtClean="0">
                <a:latin typeface="Times New Roman"/>
              </a:rPr>
              <a:t>all; or</a:t>
            </a:r>
          </a:p>
          <a:p>
            <a:pPr lvl="2"/>
            <a:r>
              <a:rPr lang="en-US" dirty="0" smtClean="0">
                <a:latin typeface="Times New Roman"/>
              </a:rPr>
              <a:t>complex.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In version 11 of Interstage BPM these &lt;c&gt; multi-instance behaviors are supported.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860915-8550-4DA6-8D8D-7684A17B040A}" type="slidenum">
              <a:rPr lang="en-US">
                <a:latin typeface="Times New Roman"/>
              </a:rPr>
              <a:pPr>
                <a:defRPr/>
              </a:pPr>
              <a:t>20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2D9857F7-9241-405F-AF60-D74ED6CD26FF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BPMN specification suggests that when multi-instance nodes are processed they can:</a:t>
            </a:r>
          </a:p>
          <a:p>
            <a:pPr lvl="1"/>
            <a:r>
              <a:rPr lang="en-US" dirty="0" smtClean="0">
                <a:latin typeface="Times New Roman"/>
              </a:rPr>
              <a:t>occur in sequence (that is one after the other); or</a:t>
            </a:r>
          </a:p>
          <a:p>
            <a:pPr lvl="1"/>
            <a:r>
              <a:rPr lang="en-US" dirty="0" smtClean="0">
                <a:latin typeface="Times New Roman"/>
              </a:rPr>
              <a:t>occur in parallel with merging functionality of:</a:t>
            </a:r>
          </a:p>
          <a:p>
            <a:pPr lvl="2"/>
            <a:r>
              <a:rPr lang="en-US" dirty="0" smtClean="0">
                <a:latin typeface="Times New Roman"/>
              </a:rPr>
              <a:t>none;</a:t>
            </a:r>
          </a:p>
          <a:p>
            <a:pPr lvl="2"/>
            <a:r>
              <a:rPr lang="en-US" dirty="0" smtClean="0">
                <a:latin typeface="Times New Roman"/>
              </a:rPr>
              <a:t>one;</a:t>
            </a:r>
          </a:p>
          <a:p>
            <a:pPr lvl="2"/>
            <a:r>
              <a:rPr lang="en-US" dirty="0" smtClean="0">
                <a:latin typeface="Times New Roman"/>
              </a:rPr>
              <a:t>all; or</a:t>
            </a:r>
          </a:p>
          <a:p>
            <a:pPr lvl="2"/>
            <a:r>
              <a:rPr lang="en-US" dirty="0" smtClean="0">
                <a:latin typeface="Times New Roman"/>
              </a:rPr>
              <a:t>complex.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In version 11 of Interstage BPM these &lt;c&gt; multi-instance behaviors are supported.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860915-8550-4DA6-8D8D-7684A17B040A}" type="slidenum">
              <a:rPr lang="en-US">
                <a:latin typeface="Times New Roman"/>
              </a:rPr>
              <a:pPr>
                <a:defRPr/>
              </a:pPr>
              <a:t>22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2D9857F7-9241-405F-AF60-D74ED6CD26FF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BPMN specification suggests that when multi-instance nodes are processed they can:</a:t>
            </a:r>
          </a:p>
          <a:p>
            <a:pPr lvl="1"/>
            <a:r>
              <a:rPr lang="en-US" dirty="0" smtClean="0">
                <a:latin typeface="Times New Roman"/>
              </a:rPr>
              <a:t>occur in sequence (that is one after the other); or</a:t>
            </a:r>
          </a:p>
          <a:p>
            <a:pPr lvl="1"/>
            <a:r>
              <a:rPr lang="en-US" dirty="0" smtClean="0">
                <a:latin typeface="Times New Roman"/>
              </a:rPr>
              <a:t>occur in parallel with merging functionality of:</a:t>
            </a:r>
          </a:p>
          <a:p>
            <a:pPr lvl="2"/>
            <a:r>
              <a:rPr lang="en-US" dirty="0" smtClean="0">
                <a:latin typeface="Times New Roman"/>
              </a:rPr>
              <a:t>none;</a:t>
            </a:r>
          </a:p>
          <a:p>
            <a:pPr lvl="2"/>
            <a:r>
              <a:rPr lang="en-US" dirty="0" smtClean="0">
                <a:latin typeface="Times New Roman"/>
              </a:rPr>
              <a:t>one;</a:t>
            </a:r>
          </a:p>
          <a:p>
            <a:pPr lvl="2"/>
            <a:r>
              <a:rPr lang="en-US" dirty="0" smtClean="0">
                <a:latin typeface="Times New Roman"/>
              </a:rPr>
              <a:t>all; or</a:t>
            </a:r>
          </a:p>
          <a:p>
            <a:pPr lvl="2"/>
            <a:r>
              <a:rPr lang="en-US" dirty="0" smtClean="0">
                <a:latin typeface="Times New Roman"/>
              </a:rPr>
              <a:t>complex.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In version 11 of Interstage BPM these &lt;c&gt; multi-instance behaviors are supported.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860915-8550-4DA6-8D8D-7684A17B040A}" type="slidenum">
              <a:rPr lang="en-US">
                <a:latin typeface="Times New Roman"/>
              </a:rPr>
              <a:pPr>
                <a:defRPr/>
              </a:pPr>
              <a:t>23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2D9857F7-9241-405F-AF60-D74ED6CD26FF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Chained-Process Node references a Process Definition which is instantiated and executed asynchronously.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Process Instance does not need to be instantiated on the same Interstage BPM instance on which the Chained-Process Node was running.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 mapping of data elements is used to provide data to the chained-process.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soon as the chained-process is started an event is generated on each outgoing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ABEC5-EEA5-403D-9167-698885DFC51E}" type="slidenum">
              <a:rPr lang="en-US">
                <a:latin typeface="Times New Roman"/>
              </a:rPr>
              <a:pPr>
                <a:defRPr/>
              </a:pPr>
              <a:t>3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In this example an order is received for three items and the “parent” process calls a “child” Subprocess for each item.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&lt;c&gt; The “parent” process contains an “XML” UDA variable with information for the complete order.</a:t>
            </a:r>
          </a:p>
          <a:p>
            <a:r>
              <a:rPr lang="en-US" dirty="0" smtClean="0">
                <a:latin typeface="Times New Roman"/>
              </a:rPr>
              <a:t>&lt;c&gt; It also contains a UDA variable used as the “Iterator Count” which contains the value 3 (derived from the XML).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&lt;c&gt; The “parent” Process Definition contains a mapping of UDA between the “parent” process and the “child” Subprocess.</a:t>
            </a:r>
          </a:p>
          <a:p>
            <a:r>
              <a:rPr lang="en-US" dirty="0" smtClean="0">
                <a:latin typeface="Times New Roman"/>
              </a:rPr>
              <a:t>In this mapping the $index variable is used to map one item from the order to one Subprocess.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&lt;c&gt; When the “parent” process is executed &lt;c&gt; the Subprocess Node is activated with the XML UDA containing the order.</a:t>
            </a:r>
          </a:p>
          <a:p>
            <a:r>
              <a:rPr lang="en-US" dirty="0" smtClean="0">
                <a:latin typeface="Times New Roman"/>
              </a:rPr>
              <a:t>&lt;c&gt; Three iterated Subprocesses are spawned each with its own subset of the order data.</a:t>
            </a:r>
          </a:p>
          <a:p>
            <a:endParaRPr lang="en-US" dirty="0" smtClean="0">
              <a:latin typeface="Times New Roman"/>
            </a:endParaRPr>
          </a:p>
          <a:p>
            <a:endParaRPr lang="en-US" dirty="0" smtClean="0">
              <a:latin typeface="Times New Roman"/>
            </a:endParaRPr>
          </a:p>
          <a:p>
            <a:endParaRPr lang="en-US" dirty="0" smtClean="0">
              <a:latin typeface="Times New Roman"/>
            </a:endParaRPr>
          </a:p>
          <a:p>
            <a:endParaRPr lang="en-US" dirty="0" smtClean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B4FB49-C195-4353-BC64-095759028FB4}" type="slidenum">
              <a:rPr lang="en-US">
                <a:latin typeface="Times New Roman"/>
              </a:rPr>
              <a:pPr>
                <a:defRPr/>
              </a:pPr>
              <a:t>31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979510A6-0617-4498-B1D0-C06F0A6017B5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935" y="4342524"/>
            <a:ext cx="5028132" cy="411450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971" tIns="46485" rIns="92971" bIns="46485"/>
          <a:lstStyle/>
          <a:p>
            <a:pPr eaLnBrk="1" hangingPunct="1"/>
            <a:endParaRPr lang="en-GB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Chained-Process Node references a Process Definition which is instantiated and executed asynchronously.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Process Instance does not need to be instantiated on the same Interstage BPM instance on which the Chained-Process Node was running.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 mapping of data elements is used to provide data to the chained-process.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soon as the chained-process is started an event is generated on each outgoing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ABEC5-EEA5-403D-9167-698885DFC51E}" type="slidenum">
              <a:rPr lang="en-US">
                <a:latin typeface="Times New Roman"/>
              </a:rPr>
              <a:pPr>
                <a:defRPr/>
              </a:pPr>
              <a:t>4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Chained-Process Node references a Process Definition which is instantiated and executed asynchronously.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Process Instance does not need to be instantiated on the same Interstage BPM instance on which the Chained-Process Node was running.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 mapping of data elements is used to provide data to the chained-process.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soon as the chained-process is started an event is generated on each outgoing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ABEC5-EEA5-403D-9167-698885DFC51E}" type="slidenum">
              <a:rPr lang="en-US">
                <a:latin typeface="Times New Roman"/>
              </a:rPr>
              <a:pPr>
                <a:defRPr/>
              </a:pPr>
              <a:t>5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Chained-Process Node references a Process Definition which is instantiated and executed asynchronously.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Process Instance does not need to be instantiated on the same Interstage BPM instance on which the Chained-Process Node was running.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 mapping of data elements is used to provide data to the chained-process.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soon as the chained-process is started an event is generated on each outgoing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ABEC5-EEA5-403D-9167-698885DFC51E}" type="slidenum">
              <a:rPr lang="en-US">
                <a:latin typeface="Times New Roman"/>
              </a:rPr>
              <a:pPr>
                <a:defRPr/>
              </a:pPr>
              <a:t>6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Chained-Process Node references a Process Definition which is instantiated and executed asynchronously.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Process Instance does not need to be instantiated on the same Interstage BPM instance on which the Chained-Process Node was running.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 mapping of data elements is used to provide data to the chained-process.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soon as the chained-process is started an event is generated on each outgoing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ABEC5-EEA5-403D-9167-698885DFC51E}" type="slidenum">
              <a:rPr lang="en-US">
                <a:latin typeface="Times New Roman"/>
              </a:rPr>
              <a:pPr>
                <a:defRPr/>
              </a:pPr>
              <a:t>7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Chained-Process Node references a Process Definition which is instantiated and executed asynchronously.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Process Instance does not need to be instantiated on the same Interstage BPM instance on which the Chained-Process Node was running.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 mapping of data elements is used to provide data to the chained-process.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soon as the chained-process is started an event is generated on each outgoing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ABEC5-EEA5-403D-9167-698885DFC51E}" type="slidenum">
              <a:rPr lang="en-US">
                <a:latin typeface="Times New Roman"/>
              </a:rPr>
              <a:pPr>
                <a:defRPr/>
              </a:pPr>
              <a:t>8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The Chained-Process Node references a Process Definition which is instantiated and executed asynchronously.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Process Instance does not need to be instantiated on the same Interstage BPM instance on which the Chained-Process Node was running.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 mapping of data elements is used to provide data to the chained-process.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soon as the chained-process is started an event is generated on each outgoing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ABEC5-EEA5-403D-9167-698885DFC51E}" type="slidenum">
              <a:rPr lang="en-US">
                <a:latin typeface="Times New Roman"/>
              </a:rPr>
              <a:pPr>
                <a:defRPr/>
              </a:pPr>
              <a:t>9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9530E0-195D-4A85-BB60-F38694CC21D6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0">
          <a:gsLst>
            <a:gs pos="0">
              <a:srgbClr val="B2C1DB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gray">
          <a:xfrm>
            <a:off x="4978400" y="974725"/>
            <a:ext cx="4165600" cy="3306763"/>
          </a:xfrm>
          <a:custGeom>
            <a:avLst/>
            <a:gdLst>
              <a:gd name="T0" fmla="*/ 4165600 w 1929"/>
              <a:gd name="T1" fmla="*/ 813706 h 1528"/>
              <a:gd name="T2" fmla="*/ 2945505 w 1929"/>
              <a:gd name="T3" fmla="*/ 0 h 1528"/>
              <a:gd name="T4" fmla="*/ 1900326 w 1929"/>
              <a:gd name="T5" fmla="*/ 534536 h 1528"/>
              <a:gd name="T6" fmla="*/ 1900326 w 1929"/>
              <a:gd name="T7" fmla="*/ 1333093 h 1528"/>
              <a:gd name="T8" fmla="*/ 2945505 w 1929"/>
              <a:gd name="T9" fmla="*/ 422002 h 1528"/>
              <a:gd name="T10" fmla="*/ 3856797 w 1929"/>
              <a:gd name="T11" fmla="*/ 1343914 h 1528"/>
              <a:gd name="T12" fmla="*/ 2945505 w 1929"/>
              <a:gd name="T13" fmla="*/ 2255005 h 1528"/>
              <a:gd name="T14" fmla="*/ 2353813 w 1929"/>
              <a:gd name="T15" fmla="*/ 2038593 h 1528"/>
              <a:gd name="T16" fmla="*/ 1734047 w 1929"/>
              <a:gd name="T17" fmla="*/ 1385032 h 1528"/>
              <a:gd name="T18" fmla="*/ 1079730 w 1929"/>
              <a:gd name="T19" fmla="*/ 1164292 h 1528"/>
              <a:gd name="T20" fmla="*/ 2159 w 1929"/>
              <a:gd name="T21" fmla="*/ 2237692 h 1528"/>
              <a:gd name="T22" fmla="*/ 1079730 w 1929"/>
              <a:gd name="T23" fmla="*/ 3306763 h 1528"/>
              <a:gd name="T24" fmla="*/ 1900326 w 1929"/>
              <a:gd name="T25" fmla="*/ 2932372 h 1528"/>
              <a:gd name="T26" fmla="*/ 1900326 w 1929"/>
              <a:gd name="T27" fmla="*/ 2341569 h 1528"/>
              <a:gd name="T28" fmla="*/ 1390693 w 1929"/>
              <a:gd name="T29" fmla="*/ 2841479 h 1528"/>
              <a:gd name="T30" fmla="*/ 1079730 w 1929"/>
              <a:gd name="T31" fmla="*/ 2906402 h 1528"/>
              <a:gd name="T32" fmla="*/ 403819 w 1929"/>
              <a:gd name="T33" fmla="*/ 2237692 h 1528"/>
              <a:gd name="T34" fmla="*/ 1079730 w 1929"/>
              <a:gd name="T35" fmla="*/ 1564653 h 1528"/>
              <a:gd name="T36" fmla="*/ 1554812 w 1929"/>
              <a:gd name="T37" fmla="*/ 1761587 h 1528"/>
              <a:gd name="T38" fmla="*/ 1975907 w 1929"/>
              <a:gd name="T39" fmla="*/ 2244184 h 1528"/>
              <a:gd name="T40" fmla="*/ 2945505 w 1929"/>
              <a:gd name="T41" fmla="*/ 2670514 h 1528"/>
              <a:gd name="T42" fmla="*/ 4165600 w 1929"/>
              <a:gd name="T43" fmla="*/ 1871957 h 1528"/>
              <a:gd name="T44" fmla="*/ 4165600 w 1929"/>
              <a:gd name="T45" fmla="*/ 813706 h 152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929"/>
              <a:gd name="T70" fmla="*/ 0 h 1528"/>
              <a:gd name="T71" fmla="*/ 1929 w 1929"/>
              <a:gd name="T72" fmla="*/ 1528 h 152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929" h="1528">
                <a:moveTo>
                  <a:pt x="1929" y="376"/>
                </a:moveTo>
                <a:cubicBezTo>
                  <a:pt x="1834" y="156"/>
                  <a:pt x="1616" y="0"/>
                  <a:pt x="1364" y="0"/>
                </a:cubicBezTo>
                <a:cubicBezTo>
                  <a:pt x="1167" y="0"/>
                  <a:pt x="993" y="103"/>
                  <a:pt x="880" y="247"/>
                </a:cubicBezTo>
                <a:cubicBezTo>
                  <a:pt x="880" y="616"/>
                  <a:pt x="880" y="616"/>
                  <a:pt x="880" y="616"/>
                </a:cubicBezTo>
                <a:cubicBezTo>
                  <a:pt x="966" y="382"/>
                  <a:pt x="1121" y="195"/>
                  <a:pt x="1364" y="195"/>
                </a:cubicBezTo>
                <a:cubicBezTo>
                  <a:pt x="1597" y="195"/>
                  <a:pt x="1787" y="388"/>
                  <a:pt x="1786" y="621"/>
                </a:cubicBezTo>
                <a:cubicBezTo>
                  <a:pt x="1785" y="854"/>
                  <a:pt x="1597" y="1043"/>
                  <a:pt x="1364" y="1042"/>
                </a:cubicBezTo>
                <a:cubicBezTo>
                  <a:pt x="1260" y="1042"/>
                  <a:pt x="1164" y="1004"/>
                  <a:pt x="1090" y="942"/>
                </a:cubicBezTo>
                <a:cubicBezTo>
                  <a:pt x="999" y="871"/>
                  <a:pt x="898" y="720"/>
                  <a:pt x="803" y="640"/>
                </a:cubicBezTo>
                <a:cubicBezTo>
                  <a:pt x="731" y="577"/>
                  <a:pt x="615" y="538"/>
                  <a:pt x="500" y="538"/>
                </a:cubicBezTo>
                <a:cubicBezTo>
                  <a:pt x="226" y="537"/>
                  <a:pt x="1" y="754"/>
                  <a:pt x="1" y="1034"/>
                </a:cubicBezTo>
                <a:cubicBezTo>
                  <a:pt x="0" y="1309"/>
                  <a:pt x="226" y="1527"/>
                  <a:pt x="500" y="1528"/>
                </a:cubicBezTo>
                <a:cubicBezTo>
                  <a:pt x="655" y="1528"/>
                  <a:pt x="789" y="1466"/>
                  <a:pt x="880" y="1355"/>
                </a:cubicBezTo>
                <a:cubicBezTo>
                  <a:pt x="880" y="1082"/>
                  <a:pt x="880" y="1082"/>
                  <a:pt x="880" y="1082"/>
                </a:cubicBezTo>
                <a:cubicBezTo>
                  <a:pt x="832" y="1168"/>
                  <a:pt x="733" y="1276"/>
                  <a:pt x="644" y="1313"/>
                </a:cubicBezTo>
                <a:cubicBezTo>
                  <a:pt x="600" y="1331"/>
                  <a:pt x="554" y="1343"/>
                  <a:pt x="500" y="1343"/>
                </a:cubicBezTo>
                <a:cubicBezTo>
                  <a:pt x="329" y="1343"/>
                  <a:pt x="187" y="1210"/>
                  <a:pt x="187" y="1034"/>
                </a:cubicBezTo>
                <a:cubicBezTo>
                  <a:pt x="187" y="872"/>
                  <a:pt x="318" y="722"/>
                  <a:pt x="500" y="723"/>
                </a:cubicBezTo>
                <a:cubicBezTo>
                  <a:pt x="586" y="723"/>
                  <a:pt x="663" y="758"/>
                  <a:pt x="720" y="814"/>
                </a:cubicBezTo>
                <a:cubicBezTo>
                  <a:pt x="779" y="871"/>
                  <a:pt x="871" y="990"/>
                  <a:pt x="915" y="1037"/>
                </a:cubicBezTo>
                <a:cubicBezTo>
                  <a:pt x="1026" y="1158"/>
                  <a:pt x="1187" y="1233"/>
                  <a:pt x="1364" y="1234"/>
                </a:cubicBezTo>
                <a:cubicBezTo>
                  <a:pt x="1617" y="1234"/>
                  <a:pt x="1834" y="1082"/>
                  <a:pt x="1929" y="865"/>
                </a:cubicBezTo>
                <a:lnTo>
                  <a:pt x="1929" y="376"/>
                </a:lnTo>
                <a:close/>
              </a:path>
            </a:pathLst>
          </a:custGeom>
          <a:solidFill>
            <a:srgbClr val="C9C9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gray">
          <a:xfrm>
            <a:off x="-1588" y="4319588"/>
            <a:ext cx="9148763" cy="36512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>
              <a:latin typeface="+mn-lt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gray">
          <a:xfrm>
            <a:off x="0" y="4303713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gray">
          <a:xfrm>
            <a:off x="0" y="4284663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6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grahamb\AppData\Local\Microsoft\Windows\Temporary Internet Files\Content.IE5\JU60Y73V\MPj04384980000[1].jpg"/>
          <p:cNvPicPr preferRelativeResize="0">
            <a:picLocks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24000" contrast="-25000"/>
          </a:blip>
          <a:srcRect r="3031" b="15143"/>
          <a:stretch>
            <a:fillRect/>
          </a:stretch>
        </p:blipFill>
        <p:spPr bwMode="auto">
          <a:xfrm>
            <a:off x="1" y="701748"/>
            <a:ext cx="9143999" cy="5909969"/>
          </a:xfrm>
          <a:prstGeom prst="rect">
            <a:avLst/>
          </a:prstGeom>
          <a:noFill/>
        </p:spPr>
      </p:pic>
      <p:sp>
        <p:nvSpPr>
          <p:cNvPr id="5" name="Rectangle 6"/>
          <p:cNvSpPr>
            <a:spLocks noChangeArrowheads="1"/>
          </p:cNvSpPr>
          <p:nvPr/>
        </p:nvSpPr>
        <p:spPr bwMode="gray">
          <a:xfrm>
            <a:off x="-1588" y="4319588"/>
            <a:ext cx="9148763" cy="36512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en-US" noProof="0" smtClean="0"/>
              <a:t>Click icon to add picture</a:t>
            </a:r>
            <a:endParaRPr lang="en-US" alt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08EC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" y="766763"/>
            <a:ext cx="9018588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0563"/>
            <a:chOff x="0" y="1773"/>
            <a:chExt cx="5760" cy="435"/>
          </a:xfrm>
        </p:grpSpPr>
        <p:sp>
          <p:nvSpPr>
            <p:cNvPr id="8" name="Rectangle 14"/>
            <p:cNvSpPr>
              <a:spLocks noChangeAspect="1" noChangeArrowheads="1" noTextEdit="1"/>
            </p:cNvSpPr>
            <p:nvPr userDrawn="1"/>
          </p:nvSpPr>
          <p:spPr bwMode="gray">
            <a:xfrm>
              <a:off x="0" y="1773"/>
              <a:ext cx="576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AU" dirty="0">
                <a:latin typeface="+mn-lt"/>
                <a:ea typeface="+mn-ea"/>
              </a:endParaRPr>
            </a:p>
          </p:txBody>
        </p:sp>
        <p:pic>
          <p:nvPicPr>
            <p:cNvPr id="1036" name="Picture 7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gray">
            <a:xfrm>
              <a:off x="0" y="1773"/>
              <a:ext cx="5759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8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03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9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30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10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57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1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84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1" name="Picture 1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11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2" name="Picture 13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38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3" name="Picture 14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65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4" name="Picture 15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92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5" name="Picture 16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019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6" name="Picture 17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046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7" name="Picture 18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073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8" name="Picture 19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00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9" name="Picture 20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27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0" name="Picture 2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54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1" name="Picture 2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81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8" name="Picture 87" descr="222_3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53400" y="146050"/>
            <a:ext cx="884238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4"/>
          <p:cNvSpPr>
            <a:spLocks noChangeArrowheads="1"/>
          </p:cNvSpPr>
          <p:nvPr/>
        </p:nvSpPr>
        <p:spPr bwMode="gray">
          <a:xfrm>
            <a:off x="0" y="7938"/>
            <a:ext cx="9144000" cy="365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>
              <a:latin typeface="+mn-lt"/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gray">
          <a:xfrm>
            <a:off x="0" y="0"/>
            <a:ext cx="9144000" cy="25400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>
              <a:latin typeface="+mn-lt"/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gray">
          <a:xfrm>
            <a:off x="0" y="688975"/>
            <a:ext cx="9144000" cy="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gray">
          <a:xfrm>
            <a:off x="0" y="41275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 bwMode="auto">
          <a:xfrm>
            <a:off x="57150" y="0"/>
            <a:ext cx="797083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gray">
          <a:xfrm>
            <a:off x="0" y="6616700"/>
            <a:ext cx="9144000" cy="2413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tabLst>
                <a:tab pos="0" algn="l"/>
                <a:tab pos="4572000" algn="ctr"/>
                <a:tab pos="9144000" algn="r"/>
              </a:tabLst>
            </a:pPr>
            <a:r>
              <a:rPr lang="en-AU" altLang="ja-JP" sz="1000" dirty="0">
                <a:solidFill>
                  <a:schemeClr val="bg1"/>
                </a:solidFill>
                <a:latin typeface="+mn-lt"/>
              </a:rPr>
              <a:t>	</a:t>
            </a:r>
            <a:r>
              <a:rPr lang="en-AU" altLang="ja-JP" sz="1000" dirty="0" smtClean="0">
                <a:solidFill>
                  <a:schemeClr val="bg1"/>
                </a:solidFill>
                <a:latin typeface="+mn-lt"/>
              </a:rPr>
              <a:t>  Interstage BPM v11.2</a:t>
            </a:r>
            <a:r>
              <a:rPr lang="en-AU" altLang="ja-JP" sz="1000" dirty="0">
                <a:solidFill>
                  <a:schemeClr val="bg1"/>
                </a:solidFill>
                <a:latin typeface="+mn-lt"/>
              </a:rPr>
              <a:t>	 </a:t>
            </a:r>
            <a:fld id="{BF43565D-05EA-4068-BB4D-EC67E114E809}" type="slidenum">
              <a:rPr lang="en-AU" altLang="ja-JP" sz="1000" smtClean="0">
                <a:solidFill>
                  <a:schemeClr val="bg1"/>
                </a:solidFill>
                <a:latin typeface="+mn-lt"/>
              </a:rPr>
              <a:pPr>
                <a:tabLst>
                  <a:tab pos="0" algn="l"/>
                  <a:tab pos="4572000" algn="ctr"/>
                  <a:tab pos="9144000" algn="r"/>
                </a:tabLst>
              </a:pPr>
              <a:t>‹#›</a:t>
            </a:fld>
            <a:r>
              <a:rPr lang="en-AU" altLang="ja-JP" sz="1000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altLang="ja-JP" sz="1000" dirty="0" smtClean="0">
                <a:solidFill>
                  <a:schemeClr val="bg1"/>
                </a:solidFill>
                <a:latin typeface="+mn-lt"/>
              </a:rPr>
              <a:t>Copyright </a:t>
            </a:r>
            <a:r>
              <a:rPr lang="en-US" altLang="ja-JP" sz="1000" dirty="0">
                <a:solidFill>
                  <a:schemeClr val="bg1"/>
                </a:solidFill>
                <a:latin typeface="+mn-lt"/>
              </a:rPr>
              <a:t>© 2010 FUJITSU </a:t>
            </a:r>
            <a:r>
              <a:rPr lang="en-US" altLang="ja-JP" sz="1000" dirty="0" smtClean="0">
                <a:solidFill>
                  <a:schemeClr val="bg1"/>
                </a:solidFill>
                <a:latin typeface="+mn-lt"/>
              </a:rPr>
              <a:t>LIMITED  </a:t>
            </a:r>
            <a:endParaRPr lang="en-GB" altLang="ja-JP" sz="9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ct val="20000"/>
        </a:spcBef>
        <a:spcAft>
          <a:spcPts val="288"/>
        </a:spcAft>
        <a:buClr>
          <a:srgbClr val="C00000"/>
        </a:buClr>
        <a:buFont typeface="Arial" charset="0"/>
        <a:buChar char="■"/>
        <a:defRPr lang="en-US" altLang="en-US" sz="2400" kern="1200" dirty="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1pPr>
      <a:lvl2pPr marL="682625" indent="-341313" algn="l" rtl="0" eaLnBrk="1" fontAlgn="base" hangingPunct="1">
        <a:lnSpc>
          <a:spcPct val="95000"/>
        </a:lnSpc>
        <a:spcBef>
          <a:spcPct val="20000"/>
        </a:spcBef>
        <a:spcAft>
          <a:spcPts val="238"/>
        </a:spcAft>
        <a:buClr>
          <a:srgbClr val="737373"/>
        </a:buClr>
        <a:buSzPct val="80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2pPr>
      <a:lvl3pPr marL="989013" indent="-341313" algn="l" rtl="0" eaLnBrk="1" fontAlgn="base" hangingPunct="1">
        <a:lnSpc>
          <a:spcPct val="95000"/>
        </a:lnSpc>
        <a:spcBef>
          <a:spcPct val="20000"/>
        </a:spcBef>
        <a:spcAft>
          <a:spcPts val="213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3pPr>
      <a:lvl4pPr marL="1331913" indent="-341313" algn="l" rtl="0" eaLnBrk="1" fontAlgn="base" hangingPunct="1">
        <a:lnSpc>
          <a:spcPct val="95000"/>
        </a:lnSpc>
        <a:spcBef>
          <a:spcPct val="20000"/>
        </a:spcBef>
        <a:spcAft>
          <a:spcPts val="188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4pPr>
      <a:lvl5pPr marL="1673225" indent="-3413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Advance features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Handling Actions</a:t>
            </a:r>
            <a:endParaRPr lang="en-US" dirty="0" smtClean="0">
              <a:latin typeface="+mn-lt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2"/>
            <a:ext cx="9018588" cy="5740363"/>
          </a:xfrm>
        </p:spPr>
        <p:txBody>
          <a:bodyPr/>
          <a:lstStyle/>
          <a:p>
            <a:r>
              <a:rPr lang="en-US" dirty="0" smtClean="0">
                <a:cs typeface="Arial" charset="0"/>
              </a:rPr>
              <a:t>OnSuspend Action</a:t>
            </a:r>
          </a:p>
          <a:p>
            <a:pPr lvl="1"/>
            <a:r>
              <a:rPr lang="en-US" dirty="0" smtClean="0">
                <a:cs typeface="Arial" charset="0"/>
              </a:rPr>
              <a:t>When a process or task is suspended, these actions will execute before suspending</a:t>
            </a:r>
          </a:p>
          <a:p>
            <a:pPr lvl="1"/>
            <a:r>
              <a:rPr lang="en-US" dirty="0" smtClean="0">
                <a:cs typeface="Arial" charset="0"/>
              </a:rPr>
              <a:t>Useful to perform task before suspension, e.g. send email, update database etc.</a:t>
            </a:r>
          </a:p>
          <a:p>
            <a:r>
              <a:rPr lang="en-US" dirty="0" smtClean="0">
                <a:cs typeface="Arial" charset="0"/>
              </a:rPr>
              <a:t>OnResume Action</a:t>
            </a:r>
          </a:p>
          <a:p>
            <a:pPr lvl="1"/>
            <a:r>
              <a:rPr lang="en-US" dirty="0" smtClean="0">
                <a:cs typeface="Arial" charset="0"/>
              </a:rPr>
              <a:t>When a suspended process or task is resumed, these actions will execute on resuming</a:t>
            </a:r>
          </a:p>
          <a:p>
            <a:pPr lvl="1"/>
            <a:r>
              <a:rPr lang="en-US" dirty="0" smtClean="0">
                <a:cs typeface="Arial" charset="0"/>
              </a:rPr>
              <a:t>Useful to perform task before resuming, e.g. send email, load data etc.</a:t>
            </a:r>
          </a:p>
          <a:p>
            <a:r>
              <a:rPr lang="en-US" dirty="0" smtClean="0">
                <a:cs typeface="Arial" charset="0"/>
              </a:rPr>
              <a:t>OnAbort Action</a:t>
            </a:r>
          </a:p>
          <a:p>
            <a:pPr lvl="1"/>
            <a:r>
              <a:rPr lang="en-US" dirty="0" smtClean="0">
                <a:cs typeface="Arial" charset="0"/>
              </a:rPr>
              <a:t>When a process or task is aborted, these actions will execute immediately before abort.</a:t>
            </a:r>
          </a:p>
          <a:p>
            <a:pPr lvl="1"/>
            <a:r>
              <a:rPr lang="en-US" dirty="0" smtClean="0">
                <a:cs typeface="Arial" charset="0"/>
              </a:rPr>
              <a:t>Useful to perform task before aborting, e.g. send email, delete data etc.</a:t>
            </a:r>
          </a:p>
          <a:p>
            <a:r>
              <a:rPr lang="en-US" dirty="0" smtClean="0">
                <a:cs typeface="Arial" charset="0"/>
              </a:rPr>
              <a:t>OnError Action (only for Process and Remote Subprocess Node)</a:t>
            </a:r>
          </a:p>
          <a:p>
            <a:pPr lvl="1"/>
            <a:r>
              <a:rPr lang="en-US" dirty="0" smtClean="0">
                <a:cs typeface="Arial" charset="0"/>
              </a:rPr>
              <a:t>Execute actions to perform task when remote Subprocess fails to start</a:t>
            </a:r>
          </a:p>
          <a:p>
            <a:pPr lvl="1"/>
            <a:endParaRPr lang="en-US" dirty="0" smtClean="0">
              <a:cs typeface="Arial" charset="0"/>
            </a:endParaRP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Handling</a:t>
            </a:r>
            <a:endParaRPr lang="en-US" dirty="0" smtClean="0">
              <a:latin typeface="+mn-lt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2"/>
            <a:ext cx="9018588" cy="5740363"/>
          </a:xfrm>
        </p:spPr>
        <p:txBody>
          <a:bodyPr/>
          <a:lstStyle/>
          <a:p>
            <a:r>
              <a:rPr lang="en-US" dirty="0" smtClean="0">
                <a:cs typeface="Arial" charset="0"/>
              </a:rPr>
              <a:t>Actions in an action set execute in a single transaction</a:t>
            </a:r>
          </a:p>
          <a:p>
            <a:r>
              <a:rPr lang="en-US" dirty="0" smtClean="0">
                <a:cs typeface="Arial" charset="0"/>
              </a:rPr>
              <a:t>If any action fails, all updates are rolled back and process goes to error state</a:t>
            </a:r>
          </a:p>
          <a:p>
            <a:endParaRPr lang="en-US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Error handling allows catching of exceptions in actions and preventing the process from going to error state</a:t>
            </a:r>
          </a:p>
          <a:p>
            <a:r>
              <a:rPr lang="en-US" dirty="0" smtClean="0">
                <a:cs typeface="Arial" charset="0"/>
              </a:rPr>
              <a:t>There are two sets of actions available for error handling</a:t>
            </a:r>
          </a:p>
          <a:p>
            <a:pPr lvl="1"/>
            <a:r>
              <a:rPr lang="en-US" dirty="0" smtClean="0">
                <a:cs typeface="Arial" charset="0"/>
              </a:rPr>
              <a:t>Error Action</a:t>
            </a:r>
          </a:p>
          <a:p>
            <a:pPr lvl="1"/>
            <a:r>
              <a:rPr lang="en-US" dirty="0" smtClean="0">
                <a:cs typeface="Arial" charset="0"/>
              </a:rPr>
              <a:t>Compensation Action</a:t>
            </a:r>
          </a:p>
          <a:p>
            <a:pPr lvl="1"/>
            <a:endParaRPr lang="en-US" dirty="0" smtClean="0">
              <a:cs typeface="Arial" charset="0"/>
            </a:endParaRPr>
          </a:p>
          <a:p>
            <a:endParaRPr lang="en-US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Each action may have zero or more error and compensation actions defined.</a:t>
            </a:r>
          </a:p>
          <a:p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6990" y="3866818"/>
            <a:ext cx="37623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Error Action</a:t>
            </a:r>
          </a:p>
          <a:p>
            <a:pPr lvl="1"/>
            <a:r>
              <a:rPr lang="en-US" dirty="0" smtClean="0"/>
              <a:t>Executes when an action fails and throws exception</a:t>
            </a:r>
          </a:p>
          <a:p>
            <a:pPr lvl="1"/>
            <a:r>
              <a:rPr lang="en-US" dirty="0" smtClean="0"/>
              <a:t>Catch exception</a:t>
            </a:r>
          </a:p>
          <a:p>
            <a:pPr lvl="2"/>
            <a:r>
              <a:rPr lang="en-US" dirty="0" smtClean="0"/>
              <a:t>Perform pre-defined corrective action</a:t>
            </a:r>
          </a:p>
          <a:p>
            <a:pPr lvl="2"/>
            <a:r>
              <a:rPr lang="en-US" dirty="0" smtClean="0"/>
              <a:t>Continue process w/o error</a:t>
            </a:r>
          </a:p>
          <a:p>
            <a:r>
              <a:rPr lang="en-US" dirty="0" smtClean="0"/>
              <a:t>Compensation Action</a:t>
            </a:r>
          </a:p>
          <a:p>
            <a:pPr lvl="1"/>
            <a:r>
              <a:rPr lang="en-US" dirty="0" smtClean="0"/>
              <a:t>Executes when action fails and throws exception</a:t>
            </a:r>
          </a:p>
          <a:p>
            <a:pPr lvl="1"/>
            <a:r>
              <a:rPr lang="en-US" i="1" dirty="0" smtClean="0"/>
              <a:t>Does not execute if error action handles exception and process continues without error</a:t>
            </a:r>
          </a:p>
          <a:p>
            <a:pPr lvl="1"/>
            <a:r>
              <a:rPr lang="en-US" dirty="0" smtClean="0"/>
              <a:t>Useful to rollback updates outside the BPM transaction context.</a:t>
            </a:r>
          </a:p>
          <a:p>
            <a:pPr lvl="1"/>
            <a:r>
              <a:rPr lang="en-US" dirty="0" smtClean="0"/>
              <a:t>Executes in reverse order for all actions in the Action Set</a:t>
            </a:r>
          </a:p>
          <a:p>
            <a:r>
              <a:rPr lang="en-US" dirty="0" smtClean="0"/>
              <a:t>On Task Recall</a:t>
            </a:r>
          </a:p>
          <a:p>
            <a:pPr lvl="1"/>
            <a:r>
              <a:rPr lang="en-US" dirty="0" smtClean="0"/>
              <a:t>Compensation actions for target node’s “Prologue Action Set” and for source node’s “Epilogue Action Set” are executed.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1" y="766763"/>
            <a:ext cx="4004486" cy="5781675"/>
          </a:xfrm>
        </p:spPr>
        <p:txBody>
          <a:bodyPr/>
          <a:lstStyle/>
          <a:p>
            <a:r>
              <a:rPr lang="en-US" dirty="0" smtClean="0"/>
              <a:t>Actions added as Error Action have additional “Error Handling” tab</a:t>
            </a:r>
          </a:p>
          <a:p>
            <a:endParaRPr lang="en-US" dirty="0" smtClean="0"/>
          </a:p>
          <a:p>
            <a:r>
              <a:rPr lang="en-US" dirty="0" smtClean="0"/>
              <a:t>Catch “All” or specific exceptions</a:t>
            </a:r>
          </a:p>
          <a:p>
            <a:r>
              <a:rPr lang="en-US" dirty="0" smtClean="0"/>
              <a:t>Continue to error state or continue without error.</a:t>
            </a:r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2901" y="856364"/>
            <a:ext cx="4793955" cy="4438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to share data across processes in an application</a:t>
            </a:r>
          </a:p>
          <a:p>
            <a:r>
              <a:rPr lang="en-US" dirty="0" smtClean="0"/>
              <a:t>Great for defining common configuration information.</a:t>
            </a:r>
          </a:p>
          <a:p>
            <a:endParaRPr lang="en-US" dirty="0" smtClean="0"/>
          </a:p>
          <a:p>
            <a:r>
              <a:rPr lang="en-US" dirty="0" smtClean="0"/>
              <a:t> usage example</a:t>
            </a:r>
          </a:p>
          <a:p>
            <a:pPr lvl="1"/>
            <a:r>
              <a:rPr lang="en-US" dirty="0" smtClean="0"/>
              <a:t>WSDL URL can be defined as an application variable and shared across processes</a:t>
            </a:r>
          </a:p>
          <a:p>
            <a:pPr lvl="1"/>
            <a:r>
              <a:rPr lang="en-US" dirty="0" smtClean="0"/>
              <a:t>If URL changes, change impact is less and change is easy.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To define application variables:</a:t>
            </a:r>
          </a:p>
          <a:p>
            <a:pPr lvl="1"/>
            <a:r>
              <a:rPr lang="en-US" dirty="0" smtClean="0"/>
              <a:t>Right click application </a:t>
            </a:r>
            <a:r>
              <a:rPr lang="en-US" dirty="0" smtClean="0">
                <a:sym typeface="Wingdings" pitchFamily="2" charset="2"/>
              </a:rPr>
              <a:t> select </a:t>
            </a:r>
            <a:r>
              <a:rPr lang="en-US" i="1" dirty="0" smtClean="0">
                <a:sym typeface="Wingdings" pitchFamily="2" charset="2"/>
              </a:rPr>
              <a:t>Properties</a:t>
            </a:r>
            <a:r>
              <a:rPr lang="en-US" dirty="0" smtClean="0">
                <a:sym typeface="Wingdings" pitchFamily="2" charset="2"/>
              </a:rPr>
              <a:t>  select “</a:t>
            </a:r>
            <a:r>
              <a:rPr lang="en-US" i="1" dirty="0" smtClean="0">
                <a:sym typeface="Wingdings" pitchFamily="2" charset="2"/>
              </a:rPr>
              <a:t>Application Variable</a:t>
            </a:r>
            <a:r>
              <a:rPr lang="en-US" dirty="0" smtClean="0">
                <a:sym typeface="Wingdings" pitchFamily="2" charset="2"/>
              </a:rPr>
              <a:t>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All app variables are stored in XML format in Appvariable.xml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created only in Studio</a:t>
            </a:r>
          </a:p>
          <a:p>
            <a:r>
              <a:rPr lang="en-US" dirty="0" smtClean="0"/>
              <a:t>Can be updated in BPM Console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151" y="2063713"/>
            <a:ext cx="57054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Process Scheduler is a periodic workflow application-level timer that </a:t>
            </a:r>
            <a:r>
              <a:rPr lang="en-US" altLang="en-US" i="1" dirty="0" smtClean="0"/>
              <a:t>starts process instances, of specified process definitions</a:t>
            </a:r>
            <a:r>
              <a:rPr lang="en-US" altLang="en-US" dirty="0" smtClean="0"/>
              <a:t> contained in a workflow application, based on the schedule set in the timer</a:t>
            </a:r>
          </a:p>
          <a:p>
            <a:pPr lvl="1"/>
            <a:r>
              <a:rPr lang="en-US" dirty="0" smtClean="0"/>
              <a:t>Can be used with business calendar to control scheduling</a:t>
            </a:r>
          </a:p>
          <a:p>
            <a:pPr lvl="1"/>
            <a:r>
              <a:rPr lang="en-US" dirty="0" smtClean="0"/>
              <a:t>Can be set with an expiration time, after which scheduling stops</a:t>
            </a:r>
          </a:p>
          <a:p>
            <a:pPr lvl="1"/>
            <a:r>
              <a:rPr lang="en-US" dirty="0" smtClean="0"/>
              <a:t>Process Definition must be in </a:t>
            </a:r>
            <a:r>
              <a:rPr lang="en-US" b="1" dirty="0" smtClean="0"/>
              <a:t>Published </a:t>
            </a:r>
            <a:r>
              <a:rPr lang="en-US" dirty="0" smtClean="0"/>
              <a:t>state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 setup scheduling</a:t>
            </a:r>
          </a:p>
          <a:p>
            <a:pPr lvl="1"/>
            <a:r>
              <a:rPr lang="en-US" dirty="0" smtClean="0"/>
              <a:t>Right click on “resources” folder and select “New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Process Scheduler”</a:t>
            </a:r>
          </a:p>
          <a:p>
            <a:pPr lvl="1"/>
            <a:r>
              <a:rPr lang="en-US" dirty="0" smtClean="0"/>
              <a:t>Scheduler configuration is defined in </a:t>
            </a:r>
            <a:r>
              <a:rPr lang="en-US" i="1" dirty="0" smtClean="0"/>
              <a:t>ProcessScheduler.xml</a:t>
            </a:r>
            <a:r>
              <a:rPr lang="en-US" dirty="0" smtClean="0"/>
              <a:t> file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Scheduler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831" y="4349935"/>
          <a:ext cx="6124356" cy="1927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169"/>
                <a:gridCol w="4306187"/>
              </a:tblGrid>
              <a:tr h="368189">
                <a:tc>
                  <a:txBody>
                    <a:bodyPr/>
                    <a:lstStyle/>
                    <a:p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Value</a:t>
                      </a:r>
                      <a:endParaRPr lang="en-US" dirty="0"/>
                    </a:p>
                  </a:txBody>
                  <a:tcPr/>
                </a:tc>
              </a:tr>
              <a:tr h="368189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Calendar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uses default if not defined.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818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Schedule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</a:t>
                      </a:r>
                      <a:r>
                        <a:rPr lang="en-US" sz="16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WN(1);BT(01:00:00) </a:t>
                      </a:r>
                    </a:p>
                    <a:p>
                      <a:r>
                        <a:rPr lang="en-US" sz="1600" dirty="0" smtClean="0"/>
                        <a:t>Next week day (after today) and 1 hour after current time</a:t>
                      </a:r>
                      <a:endParaRPr lang="en-US" sz="1600" dirty="0"/>
                    </a:p>
                  </a:txBody>
                  <a:tcPr/>
                </a:tc>
              </a:tr>
              <a:tr h="368189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ExpirationDate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2012/12/31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46540" y="839958"/>
            <a:ext cx="6156251" cy="3264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&lt;ProcessScheduler&gt;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    &lt;Timers&gt;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        &lt;Timer&gt;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            </a:t>
            </a:r>
            <a:r>
              <a:rPr lang="en-US" sz="1400" dirty="0" smtClean="0">
                <a:solidFill>
                  <a:schemeClr val="tx1"/>
                </a:solidFill>
              </a:rPr>
              <a:t>&lt;Name&gt;Timer Name&lt;/Name&gt;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            &lt;ProcessDefinitions&gt;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                </a:t>
            </a:r>
            <a:r>
              <a:rPr lang="en-US" sz="1400" dirty="0" smtClean="0">
                <a:solidFill>
                  <a:schemeClr val="tx1"/>
                </a:solidFill>
              </a:rPr>
              <a:t>&lt;ProcessDefinition&gt;Process Definition Name1&lt;/ProcessDefinition&gt;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                &lt;ProcessDefinition&gt;Process Definition Name2&lt;/ProcessDefinition&gt;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            &lt;/ProcessDefinitions&gt;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            &lt;Calendar&gt;Business Calendar File Name&lt;/Calendar&gt;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            </a:t>
            </a:r>
            <a:r>
              <a:rPr lang="en-US" sz="1400" dirty="0" smtClean="0">
                <a:solidFill>
                  <a:schemeClr val="tx1"/>
                </a:solidFill>
              </a:rPr>
              <a:t>&lt;Schedule&gt;Business Calendar Value&lt;/Schedule&gt;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            &lt;ExpirationDate&gt;Expiration Date of Timer&lt;/ExpirationDate&gt;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        &lt;/Timer&gt;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    &lt;/Timers&gt;</a:t>
            </a:r>
          </a:p>
          <a:p>
            <a:pPr algn="l"/>
            <a:r>
              <a:rPr lang="en-US" sz="1400" b="0" dirty="0" smtClean="0">
                <a:solidFill>
                  <a:schemeClr val="tx1"/>
                </a:solidFill>
              </a:rPr>
              <a:t>&lt;/ProcessScheduler&gt;</a:t>
            </a:r>
            <a:endParaRPr lang="en-US" sz="1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Looping Setting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Activity and Subprocess node can be configured to behave as multi instance nodes that simulates the while loop behavior.</a:t>
            </a:r>
          </a:p>
          <a:p>
            <a:pPr lvl="1"/>
            <a:r>
              <a:rPr lang="en-US" dirty="0" smtClean="0">
                <a:cs typeface="Arial" charset="0"/>
              </a:rPr>
              <a:t>Processing individual line items in an order</a:t>
            </a:r>
          </a:p>
          <a:p>
            <a:pPr lvl="1"/>
            <a:r>
              <a:rPr lang="en-US" dirty="0" smtClean="0">
                <a:cs typeface="Arial" charset="0"/>
              </a:rPr>
              <a:t>sending a response to a list of targets.</a:t>
            </a:r>
          </a:p>
          <a:p>
            <a:endParaRPr lang="en-US" altLang="ja-JP" dirty="0" smtClean="0"/>
          </a:p>
          <a:p>
            <a:r>
              <a:rPr lang="en-US" dirty="0" smtClean="0">
                <a:cs typeface="Arial" charset="0"/>
              </a:rPr>
              <a:t>Alternate (old) way to provide looping was to create a looping arrow.</a:t>
            </a:r>
          </a:p>
          <a:p>
            <a:endParaRPr lang="en-US" dirty="0" smtClean="0">
              <a:cs typeface="Arial" charset="0"/>
            </a:endParaRPr>
          </a:p>
          <a:p>
            <a:endParaRPr dirty="0" smtClean="0">
              <a:cs typeface="Arial" charset="0"/>
            </a:endParaRPr>
          </a:p>
          <a:p>
            <a:pPr eaLnBrk="1" hangingPunct="1"/>
            <a:endParaRPr dirty="0" smtClean="0">
              <a:cs typeface="Arial" charset="0"/>
            </a:endParaRPr>
          </a:p>
          <a:p>
            <a:pPr eaLnBrk="1" hangingPunct="1"/>
            <a:endParaRPr dirty="0" smtClean="0">
              <a:cs typeface="Arial" charset="0"/>
            </a:endParaRP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r>
              <a:rPr lang="en-US" dirty="0" smtClean="0">
                <a:cs typeface="Arial" charset="0"/>
              </a:rPr>
              <a:t>Looping setting provides easier way to manage while loops, with much more control over execution settings</a:t>
            </a:r>
            <a:endParaRPr dirty="0" smtClean="0">
              <a:cs typeface="Arial" charset="0"/>
            </a:endParaRPr>
          </a:p>
          <a:p>
            <a:pPr lvl="1" eaLnBrk="1" hangingPunct="1"/>
            <a:endParaRPr lang="en-US" dirty="0" smtClean="0">
              <a:cs typeface="Arial" charset="0"/>
            </a:endParaRPr>
          </a:p>
          <a:p>
            <a:pPr eaLnBrk="1" hangingPunct="1"/>
            <a:endParaRPr dirty="0" smtClean="0"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605" y="3682631"/>
            <a:ext cx="31908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1" y="766763"/>
            <a:ext cx="4993314" cy="5781675"/>
          </a:xfrm>
        </p:spPr>
        <p:txBody>
          <a:bodyPr/>
          <a:lstStyle/>
          <a:p>
            <a:r>
              <a:rPr lang="en-US" dirty="0" smtClean="0"/>
              <a:t>By Default nodes do not have any  looping setting (</a:t>
            </a:r>
            <a:r>
              <a:rPr lang="en-US" i="1" dirty="0" smtClean="0"/>
              <a:t>None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Looping can be Sequential (looping) or Parallel (iterator)</a:t>
            </a:r>
          </a:p>
          <a:p>
            <a:r>
              <a:rPr lang="en-US" dirty="0" smtClean="0"/>
              <a:t>Number of loops can be defined as “Number of Iterations” using a numerical counter</a:t>
            </a:r>
          </a:p>
          <a:p>
            <a:r>
              <a:rPr lang="en-US" dirty="0" smtClean="0"/>
              <a:t>Increment or Decrement counter setting</a:t>
            </a:r>
          </a:p>
          <a:p>
            <a:pPr lvl="1"/>
            <a:r>
              <a:rPr lang="en-US" dirty="0" smtClean="0"/>
              <a:t>Supported only for Sequential looping</a:t>
            </a:r>
          </a:p>
          <a:p>
            <a:r>
              <a:rPr lang="en-US" dirty="0" smtClean="0"/>
              <a:t>Exception Handling</a:t>
            </a:r>
          </a:p>
          <a:p>
            <a:pPr lvl="1"/>
            <a:r>
              <a:rPr lang="en-US" dirty="0" smtClean="0"/>
              <a:t>Stop execution in case of error or ignore and continue.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6651" y="887265"/>
            <a:ext cx="362902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Chained Subprocess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Chained Subprocess provides same functionality as Subprocess node with few exceptions</a:t>
            </a: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90353" y="2024321"/>
          <a:ext cx="7067106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3553"/>
                <a:gridCol w="35335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Chained Subprocess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Synchronous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Asynchronous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Parent</a:t>
                      </a:r>
                      <a:r>
                        <a:rPr lang="en-US" baseline="0" dirty="0" smtClean="0"/>
                        <a:t> process waits for Subprocess to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Parent</a:t>
                      </a:r>
                      <a:r>
                        <a:rPr lang="en-US" baseline="0" dirty="0" smtClean="0"/>
                        <a:t> process continues execution after invoking Subprocess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can</a:t>
                      </a:r>
                      <a:r>
                        <a:rPr lang="en-US" baseline="0" dirty="0" smtClean="0"/>
                        <a:t> be exchanged from parent to sub (input) as well as from sub to parent (output on completion)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can be exchanged only</a:t>
                      </a:r>
                      <a:r>
                        <a:rPr lang="en-US" baseline="0" dirty="0" smtClean="0"/>
                        <a:t> from parent to Subprocess as input.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Parallel Looping Behavior</a:t>
            </a:r>
          </a:p>
        </p:txBody>
      </p:sp>
      <p:sp>
        <p:nvSpPr>
          <p:cNvPr id="4301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dirty="0" smtClean="0">
                <a:cs typeface="Arial" charset="0"/>
              </a:rPr>
              <a:t>Supported for Activity, Subprocess and Chained Subprocess nodes.</a:t>
            </a:r>
          </a:p>
          <a:p>
            <a:pPr eaLnBrk="1" hangingPunct="1"/>
            <a:r>
              <a:rPr lang="en-US" sz="2400" dirty="0" smtClean="0">
                <a:latin typeface="+mn-lt"/>
                <a:cs typeface="Arial" charset="0"/>
              </a:rPr>
              <a:t>Iterator count is defined by a UDA</a:t>
            </a: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r>
              <a:rPr lang="en-US" sz="2400" dirty="0" smtClean="0">
                <a:latin typeface="+mn-lt"/>
                <a:cs typeface="Arial" charset="0"/>
              </a:rPr>
              <a:t>Activity Node</a:t>
            </a:r>
          </a:p>
          <a:p>
            <a:pPr lvl="1"/>
            <a:r>
              <a:rPr lang="en-US" dirty="0" smtClean="0">
                <a:cs typeface="Arial" charset="0"/>
              </a:rPr>
              <a:t>“n” number of activity node instances are created depending on UDA value</a:t>
            </a:r>
          </a:p>
          <a:p>
            <a:pPr lvl="1"/>
            <a:r>
              <a:rPr lang="en-US" sz="2000" dirty="0" smtClean="0">
                <a:latin typeface="+mn-lt"/>
                <a:cs typeface="Arial" charset="0"/>
              </a:rPr>
              <a:t>Process waits for all node instances to complete.</a:t>
            </a:r>
          </a:p>
          <a:p>
            <a:r>
              <a:rPr lang="en-US" sz="2400" dirty="0" smtClean="0">
                <a:cs typeface="Arial" charset="0"/>
              </a:rPr>
              <a:t>Subprocess Node</a:t>
            </a:r>
          </a:p>
          <a:p>
            <a:pPr lvl="1"/>
            <a:r>
              <a:rPr lang="en-US" dirty="0" smtClean="0">
                <a:cs typeface="Arial" charset="0"/>
              </a:rPr>
              <a:t>“n” number of Subprocess node instances and “n” number of child sub processes are instantiated</a:t>
            </a:r>
          </a:p>
          <a:p>
            <a:pPr lvl="1"/>
            <a:r>
              <a:rPr lang="en-US" dirty="0" smtClean="0">
                <a:cs typeface="Arial" charset="0"/>
              </a:rPr>
              <a:t>Process waits for all Subprocess instances to </a:t>
            </a:r>
            <a:r>
              <a:rPr lang="en-US" b="1" i="1" dirty="0" smtClean="0">
                <a:cs typeface="Arial" charset="0"/>
              </a:rPr>
              <a:t>complete</a:t>
            </a:r>
            <a:r>
              <a:rPr lang="en-US" dirty="0" smtClean="0">
                <a:cs typeface="Arial" charset="0"/>
              </a:rPr>
              <a:t>.</a:t>
            </a:r>
          </a:p>
          <a:p>
            <a:r>
              <a:rPr lang="en-US" dirty="0" smtClean="0">
                <a:cs typeface="Arial" charset="0"/>
              </a:rPr>
              <a:t>Chained Subprocess Node</a:t>
            </a:r>
          </a:p>
          <a:p>
            <a:pPr lvl="1"/>
            <a:r>
              <a:rPr lang="en-US" dirty="0" smtClean="0">
                <a:cs typeface="Arial" charset="0"/>
              </a:rPr>
              <a:t>1 instance of chained Subprocess node instance and “n” number of child </a:t>
            </a:r>
            <a:r>
              <a:rPr lang="en-US" dirty="0" err="1" smtClean="0">
                <a:cs typeface="Arial" charset="0"/>
              </a:rPr>
              <a:t>subprocesses</a:t>
            </a:r>
            <a:r>
              <a:rPr lang="en-US" dirty="0" smtClean="0">
                <a:cs typeface="Arial" charset="0"/>
              </a:rPr>
              <a:t> are instantiated</a:t>
            </a:r>
          </a:p>
          <a:p>
            <a:pPr lvl="1"/>
            <a:r>
              <a:rPr lang="en-US" dirty="0" smtClean="0">
                <a:cs typeface="Arial" charset="0"/>
              </a:rPr>
              <a:t>Process waits for all Subprocess instances to </a:t>
            </a:r>
            <a:r>
              <a:rPr lang="en-US" b="1" i="1" dirty="0" smtClean="0">
                <a:cs typeface="Arial" charset="0"/>
              </a:rPr>
              <a:t>start</a:t>
            </a:r>
            <a:r>
              <a:rPr lang="en-US" dirty="0" smtClean="0">
                <a:cs typeface="Arial" charset="0"/>
              </a:rPr>
              <a:t>.</a:t>
            </a:r>
            <a:endParaRPr lang="en-US" sz="2000" dirty="0" smtClean="0">
              <a:cs typeface="Arial" charset="0"/>
            </a:endParaRPr>
          </a:p>
          <a:p>
            <a:pPr lvl="1"/>
            <a:endParaRPr lang="en-US" sz="2000" dirty="0" smtClean="0">
              <a:cs typeface="Arial" charset="0"/>
            </a:endParaRPr>
          </a:p>
          <a:p>
            <a:pPr lvl="1"/>
            <a:endParaRPr lang="en-US" sz="2000" dirty="0" smtClean="0">
              <a:latin typeface="+mn-lt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Looping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1" y="766764"/>
            <a:ext cx="9018588" cy="10088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7150" y="765175"/>
            <a:ext cx="9086850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buFont typeface="Arial" charset="0"/>
              <a:buChar char="■"/>
              <a:tabLst/>
              <a:defRPr/>
            </a:pP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MS PGothic" pitchFamily="34" charset="-128"/>
              <a:cs typeface="Arial" pitchFamily="34" charset="0"/>
            </a:endParaRPr>
          </a:p>
        </p:txBody>
      </p:sp>
      <p:grpSp>
        <p:nvGrpSpPr>
          <p:cNvPr id="5" name="Group 66"/>
          <p:cNvGrpSpPr/>
          <p:nvPr/>
        </p:nvGrpSpPr>
        <p:grpSpPr>
          <a:xfrm>
            <a:off x="467833" y="1988289"/>
            <a:ext cx="3551274" cy="3168502"/>
            <a:chOff x="467833" y="1988289"/>
            <a:chExt cx="3551274" cy="3168502"/>
          </a:xfrm>
        </p:grpSpPr>
        <p:sp>
          <p:nvSpPr>
            <p:cNvPr id="6" name="Oval 321"/>
            <p:cNvSpPr>
              <a:spLocks noChangeArrowheads="1"/>
            </p:cNvSpPr>
            <p:nvPr/>
          </p:nvSpPr>
          <p:spPr bwMode="auto">
            <a:xfrm>
              <a:off x="467833" y="3277815"/>
              <a:ext cx="457200" cy="5180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14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7" name="Oval 322"/>
            <p:cNvSpPr>
              <a:spLocks noChangeArrowheads="1"/>
            </p:cNvSpPr>
            <p:nvPr/>
          </p:nvSpPr>
          <p:spPr bwMode="auto">
            <a:xfrm>
              <a:off x="3482901" y="3243226"/>
              <a:ext cx="536206" cy="6057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1400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9" name="Line 324"/>
            <p:cNvSpPr>
              <a:spLocks noChangeShapeType="1"/>
            </p:cNvSpPr>
            <p:nvPr/>
          </p:nvSpPr>
          <p:spPr bwMode="auto">
            <a:xfrm flipV="1">
              <a:off x="2885632" y="3588895"/>
              <a:ext cx="279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Line 327"/>
            <p:cNvSpPr>
              <a:spLocks noChangeShapeType="1"/>
            </p:cNvSpPr>
            <p:nvPr/>
          </p:nvSpPr>
          <p:spPr bwMode="auto">
            <a:xfrm>
              <a:off x="2053782" y="3580957"/>
              <a:ext cx="325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8" name="Group 22"/>
            <p:cNvGrpSpPr/>
            <p:nvPr/>
          </p:nvGrpSpPr>
          <p:grpSpPr>
            <a:xfrm>
              <a:off x="1499192" y="2101467"/>
              <a:ext cx="840633" cy="433094"/>
              <a:chOff x="1499192" y="2101467"/>
              <a:chExt cx="840633" cy="433094"/>
            </a:xfrm>
          </p:grpSpPr>
          <p:sp>
            <p:nvSpPr>
              <p:cNvPr id="19" name="AutoShape 331"/>
              <p:cNvSpPr>
                <a:spLocks noChangeArrowheads="1"/>
              </p:cNvSpPr>
              <p:nvPr/>
            </p:nvSpPr>
            <p:spPr bwMode="gray">
              <a:xfrm>
                <a:off x="1499192" y="2101467"/>
                <a:ext cx="542925" cy="419100"/>
              </a:xfrm>
              <a:prstGeom prst="roundRect">
                <a:avLst>
                  <a:gd name="adj" fmla="val 16667"/>
                </a:avLst>
              </a:prstGeom>
              <a:solidFill>
                <a:srgbClr val="99FF66"/>
              </a:solidFill>
              <a:ln w="9525" algn="ctr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1" name="AutoShape 332"/>
              <p:cNvSpPr>
                <a:spLocks noChangeArrowheads="1"/>
              </p:cNvSpPr>
              <p:nvPr/>
            </p:nvSpPr>
            <p:spPr bwMode="gray">
              <a:xfrm rot="5400000" flipH="1">
                <a:off x="1715830" y="2347802"/>
                <a:ext cx="157162" cy="166687"/>
              </a:xfrm>
              <a:custGeom>
                <a:avLst/>
                <a:gdLst>
                  <a:gd name="G0" fmla="+- 10492055 0 0"/>
                  <a:gd name="G1" fmla="+- -10993359 0 0"/>
                  <a:gd name="G2" fmla="+- 10492055 0 -10993359"/>
                  <a:gd name="G3" fmla="+- 10800 0 0"/>
                  <a:gd name="G4" fmla="+- 0 0 10492055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9954 0 0"/>
                  <a:gd name="G9" fmla="+- 0 0 -10993359"/>
                  <a:gd name="G10" fmla="+- 9954 0 2700"/>
                  <a:gd name="G11" fmla="cos G10 10492055"/>
                  <a:gd name="G12" fmla="sin G10 10492055"/>
                  <a:gd name="G13" fmla="cos 13500 10492055"/>
                  <a:gd name="G14" fmla="sin 13500 10492055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9954 1 2"/>
                  <a:gd name="G20" fmla="+- G19 5400 0"/>
                  <a:gd name="G21" fmla="cos G20 10492055"/>
                  <a:gd name="G22" fmla="sin G20 10492055"/>
                  <a:gd name="G23" fmla="+- G21 10800 0"/>
                  <a:gd name="G24" fmla="+- G12 G23 G22"/>
                  <a:gd name="G25" fmla="+- G22 G23 G11"/>
                  <a:gd name="G26" fmla="cos 10800 10492055"/>
                  <a:gd name="G27" fmla="sin 10800 10492055"/>
                  <a:gd name="G28" fmla="cos 9954 10492055"/>
                  <a:gd name="G29" fmla="sin 9954 10492055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0993359"/>
                  <a:gd name="G36" fmla="sin G34 -10993359"/>
                  <a:gd name="G37" fmla="+/ -10993359 10492055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9954 G39"/>
                  <a:gd name="G43" fmla="sin 9954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21575 w 21600"/>
                  <a:gd name="T5" fmla="*/ 10079 h 21600"/>
                  <a:gd name="T6" fmla="*/ 659 w 21600"/>
                  <a:gd name="T7" fmla="*/ 8597 h 21600"/>
                  <a:gd name="T8" fmla="*/ 20731 w 21600"/>
                  <a:gd name="T9" fmla="*/ 10136 h 21600"/>
                  <a:gd name="T10" fmla="*/ -1894 w 21600"/>
                  <a:gd name="T11" fmla="*/ 15395 h 21600"/>
                  <a:gd name="T12" fmla="*/ -21 w 21600"/>
                  <a:gd name="T13" fmla="*/ 11395 h 21600"/>
                  <a:gd name="T14" fmla="*/ 3979 w 21600"/>
                  <a:gd name="T15" fmla="*/ 1326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440" y="14188"/>
                    </a:moveTo>
                    <a:cubicBezTo>
                      <a:pt x="2867" y="18129"/>
                      <a:pt x="6609" y="20754"/>
                      <a:pt x="10800" y="20754"/>
                    </a:cubicBezTo>
                    <a:cubicBezTo>
                      <a:pt x="16297" y="20754"/>
                      <a:pt x="20754" y="16297"/>
                      <a:pt x="20754" y="10800"/>
                    </a:cubicBezTo>
                    <a:cubicBezTo>
                      <a:pt x="20754" y="5302"/>
                      <a:pt x="16297" y="846"/>
                      <a:pt x="10800" y="846"/>
                    </a:cubicBezTo>
                    <a:cubicBezTo>
                      <a:pt x="6116" y="845"/>
                      <a:pt x="2066" y="4110"/>
                      <a:pt x="1072" y="8687"/>
                    </a:cubicBezTo>
                    <a:lnTo>
                      <a:pt x="246" y="8507"/>
                    </a:lnTo>
                    <a:cubicBezTo>
                      <a:pt x="1324" y="3542"/>
                      <a:pt x="5718" y="-1"/>
                      <a:pt x="10800" y="0"/>
                    </a:cubicBezTo>
                    <a:cubicBezTo>
                      <a:pt x="16764" y="0"/>
                      <a:pt x="21600" y="4835"/>
                      <a:pt x="21600" y="10800"/>
                    </a:cubicBez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6253" y="21600"/>
                      <a:pt x="2193" y="18752"/>
                      <a:pt x="645" y="14476"/>
                    </a:cubicBezTo>
                    <a:lnTo>
                      <a:pt x="-1894" y="15395"/>
                    </a:lnTo>
                    <a:lnTo>
                      <a:pt x="-21" y="11395"/>
                    </a:lnTo>
                    <a:lnTo>
                      <a:pt x="3979" y="13269"/>
                    </a:lnTo>
                    <a:lnTo>
                      <a:pt x="1440" y="14188"/>
                    </a:lnTo>
                    <a:close/>
                  </a:path>
                </a:pathLst>
              </a:custGeom>
              <a:solidFill>
                <a:schemeClr val="tx2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2" name="Text Box 326"/>
              <p:cNvSpPr txBox="1">
                <a:spLocks noChangeArrowheads="1"/>
              </p:cNvSpPr>
              <p:nvPr/>
            </p:nvSpPr>
            <p:spPr bwMode="gray">
              <a:xfrm>
                <a:off x="1924647" y="2411450"/>
                <a:ext cx="415178" cy="123111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800" dirty="0" smtClean="0"/>
                  <a:t>Count: 1</a:t>
                </a:r>
                <a:endParaRPr lang="en-US" altLang="ja-JP" sz="800" dirty="0"/>
              </a:p>
            </p:txBody>
          </p:sp>
        </p:grpSp>
        <p:grpSp>
          <p:nvGrpSpPr>
            <p:cNvPr id="11" name="Group 23"/>
            <p:cNvGrpSpPr/>
            <p:nvPr/>
          </p:nvGrpSpPr>
          <p:grpSpPr>
            <a:xfrm>
              <a:off x="1513368" y="2721700"/>
              <a:ext cx="840633" cy="433094"/>
              <a:chOff x="1499192" y="2101467"/>
              <a:chExt cx="840633" cy="433094"/>
            </a:xfrm>
          </p:grpSpPr>
          <p:sp>
            <p:nvSpPr>
              <p:cNvPr id="25" name="AutoShape 331"/>
              <p:cNvSpPr>
                <a:spLocks noChangeArrowheads="1"/>
              </p:cNvSpPr>
              <p:nvPr/>
            </p:nvSpPr>
            <p:spPr bwMode="gray">
              <a:xfrm>
                <a:off x="1499192" y="2101467"/>
                <a:ext cx="542925" cy="419100"/>
              </a:xfrm>
              <a:prstGeom prst="roundRect">
                <a:avLst>
                  <a:gd name="adj" fmla="val 16667"/>
                </a:avLst>
              </a:prstGeom>
              <a:solidFill>
                <a:srgbClr val="99FF66"/>
              </a:solidFill>
              <a:ln w="9525" algn="ctr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6" name="AutoShape 332"/>
              <p:cNvSpPr>
                <a:spLocks noChangeArrowheads="1"/>
              </p:cNvSpPr>
              <p:nvPr/>
            </p:nvSpPr>
            <p:spPr bwMode="gray">
              <a:xfrm rot="5400000" flipH="1">
                <a:off x="1715830" y="2347802"/>
                <a:ext cx="157162" cy="166687"/>
              </a:xfrm>
              <a:custGeom>
                <a:avLst/>
                <a:gdLst>
                  <a:gd name="G0" fmla="+- 10492055 0 0"/>
                  <a:gd name="G1" fmla="+- -10993359 0 0"/>
                  <a:gd name="G2" fmla="+- 10492055 0 -10993359"/>
                  <a:gd name="G3" fmla="+- 10800 0 0"/>
                  <a:gd name="G4" fmla="+- 0 0 10492055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9954 0 0"/>
                  <a:gd name="G9" fmla="+- 0 0 -10993359"/>
                  <a:gd name="G10" fmla="+- 9954 0 2700"/>
                  <a:gd name="G11" fmla="cos G10 10492055"/>
                  <a:gd name="G12" fmla="sin G10 10492055"/>
                  <a:gd name="G13" fmla="cos 13500 10492055"/>
                  <a:gd name="G14" fmla="sin 13500 10492055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9954 1 2"/>
                  <a:gd name="G20" fmla="+- G19 5400 0"/>
                  <a:gd name="G21" fmla="cos G20 10492055"/>
                  <a:gd name="G22" fmla="sin G20 10492055"/>
                  <a:gd name="G23" fmla="+- G21 10800 0"/>
                  <a:gd name="G24" fmla="+- G12 G23 G22"/>
                  <a:gd name="G25" fmla="+- G22 G23 G11"/>
                  <a:gd name="G26" fmla="cos 10800 10492055"/>
                  <a:gd name="G27" fmla="sin 10800 10492055"/>
                  <a:gd name="G28" fmla="cos 9954 10492055"/>
                  <a:gd name="G29" fmla="sin 9954 10492055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0993359"/>
                  <a:gd name="G36" fmla="sin G34 -10993359"/>
                  <a:gd name="G37" fmla="+/ -10993359 10492055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9954 G39"/>
                  <a:gd name="G43" fmla="sin 9954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21575 w 21600"/>
                  <a:gd name="T5" fmla="*/ 10079 h 21600"/>
                  <a:gd name="T6" fmla="*/ 659 w 21600"/>
                  <a:gd name="T7" fmla="*/ 8597 h 21600"/>
                  <a:gd name="T8" fmla="*/ 20731 w 21600"/>
                  <a:gd name="T9" fmla="*/ 10136 h 21600"/>
                  <a:gd name="T10" fmla="*/ -1894 w 21600"/>
                  <a:gd name="T11" fmla="*/ 15395 h 21600"/>
                  <a:gd name="T12" fmla="*/ -21 w 21600"/>
                  <a:gd name="T13" fmla="*/ 11395 h 21600"/>
                  <a:gd name="T14" fmla="*/ 3979 w 21600"/>
                  <a:gd name="T15" fmla="*/ 1326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440" y="14188"/>
                    </a:moveTo>
                    <a:cubicBezTo>
                      <a:pt x="2867" y="18129"/>
                      <a:pt x="6609" y="20754"/>
                      <a:pt x="10800" y="20754"/>
                    </a:cubicBezTo>
                    <a:cubicBezTo>
                      <a:pt x="16297" y="20754"/>
                      <a:pt x="20754" y="16297"/>
                      <a:pt x="20754" y="10800"/>
                    </a:cubicBezTo>
                    <a:cubicBezTo>
                      <a:pt x="20754" y="5302"/>
                      <a:pt x="16297" y="846"/>
                      <a:pt x="10800" y="846"/>
                    </a:cubicBezTo>
                    <a:cubicBezTo>
                      <a:pt x="6116" y="845"/>
                      <a:pt x="2066" y="4110"/>
                      <a:pt x="1072" y="8687"/>
                    </a:cubicBezTo>
                    <a:lnTo>
                      <a:pt x="246" y="8507"/>
                    </a:lnTo>
                    <a:cubicBezTo>
                      <a:pt x="1324" y="3542"/>
                      <a:pt x="5718" y="-1"/>
                      <a:pt x="10800" y="0"/>
                    </a:cubicBezTo>
                    <a:cubicBezTo>
                      <a:pt x="16764" y="0"/>
                      <a:pt x="21600" y="4835"/>
                      <a:pt x="21600" y="10800"/>
                    </a:cubicBez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6253" y="21600"/>
                      <a:pt x="2193" y="18752"/>
                      <a:pt x="645" y="14476"/>
                    </a:cubicBezTo>
                    <a:lnTo>
                      <a:pt x="-1894" y="15395"/>
                    </a:lnTo>
                    <a:lnTo>
                      <a:pt x="-21" y="11395"/>
                    </a:lnTo>
                    <a:lnTo>
                      <a:pt x="3979" y="13269"/>
                    </a:lnTo>
                    <a:lnTo>
                      <a:pt x="1440" y="14188"/>
                    </a:lnTo>
                    <a:close/>
                  </a:path>
                </a:pathLst>
              </a:custGeom>
              <a:solidFill>
                <a:schemeClr val="tx2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7" name="Text Box 326"/>
              <p:cNvSpPr txBox="1">
                <a:spLocks noChangeArrowheads="1"/>
              </p:cNvSpPr>
              <p:nvPr/>
            </p:nvSpPr>
            <p:spPr bwMode="gray">
              <a:xfrm>
                <a:off x="1924647" y="2411450"/>
                <a:ext cx="415178" cy="123111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800" dirty="0" smtClean="0"/>
                  <a:t>Count: 2</a:t>
                </a:r>
                <a:endParaRPr lang="en-US" altLang="ja-JP" sz="800" dirty="0"/>
              </a:p>
            </p:txBody>
          </p:sp>
        </p:grpSp>
        <p:grpSp>
          <p:nvGrpSpPr>
            <p:cNvPr id="12" name="Group 27"/>
            <p:cNvGrpSpPr/>
            <p:nvPr/>
          </p:nvGrpSpPr>
          <p:grpSpPr>
            <a:xfrm>
              <a:off x="1502736" y="3306490"/>
              <a:ext cx="840633" cy="433094"/>
              <a:chOff x="1499192" y="2101467"/>
              <a:chExt cx="840633" cy="433094"/>
            </a:xfrm>
          </p:grpSpPr>
          <p:sp>
            <p:nvSpPr>
              <p:cNvPr id="29" name="AutoShape 331"/>
              <p:cNvSpPr>
                <a:spLocks noChangeArrowheads="1"/>
              </p:cNvSpPr>
              <p:nvPr/>
            </p:nvSpPr>
            <p:spPr bwMode="gray">
              <a:xfrm>
                <a:off x="1499192" y="2101467"/>
                <a:ext cx="542925" cy="419100"/>
              </a:xfrm>
              <a:prstGeom prst="roundRect">
                <a:avLst>
                  <a:gd name="adj" fmla="val 16667"/>
                </a:avLst>
              </a:prstGeom>
              <a:solidFill>
                <a:srgbClr val="99FF66"/>
              </a:solidFill>
              <a:ln w="9525" algn="ctr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0" name="AutoShape 332"/>
              <p:cNvSpPr>
                <a:spLocks noChangeArrowheads="1"/>
              </p:cNvSpPr>
              <p:nvPr/>
            </p:nvSpPr>
            <p:spPr bwMode="gray">
              <a:xfrm rot="5400000" flipH="1">
                <a:off x="1715830" y="2347802"/>
                <a:ext cx="157162" cy="166687"/>
              </a:xfrm>
              <a:custGeom>
                <a:avLst/>
                <a:gdLst>
                  <a:gd name="G0" fmla="+- 10492055 0 0"/>
                  <a:gd name="G1" fmla="+- -10993359 0 0"/>
                  <a:gd name="G2" fmla="+- 10492055 0 -10993359"/>
                  <a:gd name="G3" fmla="+- 10800 0 0"/>
                  <a:gd name="G4" fmla="+- 0 0 10492055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9954 0 0"/>
                  <a:gd name="G9" fmla="+- 0 0 -10993359"/>
                  <a:gd name="G10" fmla="+- 9954 0 2700"/>
                  <a:gd name="G11" fmla="cos G10 10492055"/>
                  <a:gd name="G12" fmla="sin G10 10492055"/>
                  <a:gd name="G13" fmla="cos 13500 10492055"/>
                  <a:gd name="G14" fmla="sin 13500 10492055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9954 1 2"/>
                  <a:gd name="G20" fmla="+- G19 5400 0"/>
                  <a:gd name="G21" fmla="cos G20 10492055"/>
                  <a:gd name="G22" fmla="sin G20 10492055"/>
                  <a:gd name="G23" fmla="+- G21 10800 0"/>
                  <a:gd name="G24" fmla="+- G12 G23 G22"/>
                  <a:gd name="G25" fmla="+- G22 G23 G11"/>
                  <a:gd name="G26" fmla="cos 10800 10492055"/>
                  <a:gd name="G27" fmla="sin 10800 10492055"/>
                  <a:gd name="G28" fmla="cos 9954 10492055"/>
                  <a:gd name="G29" fmla="sin 9954 10492055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0993359"/>
                  <a:gd name="G36" fmla="sin G34 -10993359"/>
                  <a:gd name="G37" fmla="+/ -10993359 10492055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9954 G39"/>
                  <a:gd name="G43" fmla="sin 9954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21575 w 21600"/>
                  <a:gd name="T5" fmla="*/ 10079 h 21600"/>
                  <a:gd name="T6" fmla="*/ 659 w 21600"/>
                  <a:gd name="T7" fmla="*/ 8597 h 21600"/>
                  <a:gd name="T8" fmla="*/ 20731 w 21600"/>
                  <a:gd name="T9" fmla="*/ 10136 h 21600"/>
                  <a:gd name="T10" fmla="*/ -1894 w 21600"/>
                  <a:gd name="T11" fmla="*/ 15395 h 21600"/>
                  <a:gd name="T12" fmla="*/ -21 w 21600"/>
                  <a:gd name="T13" fmla="*/ 11395 h 21600"/>
                  <a:gd name="T14" fmla="*/ 3979 w 21600"/>
                  <a:gd name="T15" fmla="*/ 1326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440" y="14188"/>
                    </a:moveTo>
                    <a:cubicBezTo>
                      <a:pt x="2867" y="18129"/>
                      <a:pt x="6609" y="20754"/>
                      <a:pt x="10800" y="20754"/>
                    </a:cubicBezTo>
                    <a:cubicBezTo>
                      <a:pt x="16297" y="20754"/>
                      <a:pt x="20754" y="16297"/>
                      <a:pt x="20754" y="10800"/>
                    </a:cubicBezTo>
                    <a:cubicBezTo>
                      <a:pt x="20754" y="5302"/>
                      <a:pt x="16297" y="846"/>
                      <a:pt x="10800" y="846"/>
                    </a:cubicBezTo>
                    <a:cubicBezTo>
                      <a:pt x="6116" y="845"/>
                      <a:pt x="2066" y="4110"/>
                      <a:pt x="1072" y="8687"/>
                    </a:cubicBezTo>
                    <a:lnTo>
                      <a:pt x="246" y="8507"/>
                    </a:lnTo>
                    <a:cubicBezTo>
                      <a:pt x="1324" y="3542"/>
                      <a:pt x="5718" y="-1"/>
                      <a:pt x="10800" y="0"/>
                    </a:cubicBezTo>
                    <a:cubicBezTo>
                      <a:pt x="16764" y="0"/>
                      <a:pt x="21600" y="4835"/>
                      <a:pt x="21600" y="10800"/>
                    </a:cubicBez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6253" y="21600"/>
                      <a:pt x="2193" y="18752"/>
                      <a:pt x="645" y="14476"/>
                    </a:cubicBezTo>
                    <a:lnTo>
                      <a:pt x="-1894" y="15395"/>
                    </a:lnTo>
                    <a:lnTo>
                      <a:pt x="-21" y="11395"/>
                    </a:lnTo>
                    <a:lnTo>
                      <a:pt x="3979" y="13269"/>
                    </a:lnTo>
                    <a:lnTo>
                      <a:pt x="1440" y="14188"/>
                    </a:lnTo>
                    <a:close/>
                  </a:path>
                </a:pathLst>
              </a:custGeom>
              <a:solidFill>
                <a:schemeClr val="tx2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1" name="Text Box 326"/>
              <p:cNvSpPr txBox="1">
                <a:spLocks noChangeArrowheads="1"/>
              </p:cNvSpPr>
              <p:nvPr/>
            </p:nvSpPr>
            <p:spPr bwMode="gray">
              <a:xfrm>
                <a:off x="1924647" y="2411450"/>
                <a:ext cx="415178" cy="123111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800" dirty="0" smtClean="0"/>
                  <a:t>Count: 3</a:t>
                </a:r>
                <a:endParaRPr lang="en-US" altLang="ja-JP" sz="800" dirty="0"/>
              </a:p>
            </p:txBody>
          </p:sp>
        </p:grpSp>
        <p:grpSp>
          <p:nvGrpSpPr>
            <p:cNvPr id="13" name="Group 31"/>
            <p:cNvGrpSpPr/>
            <p:nvPr/>
          </p:nvGrpSpPr>
          <p:grpSpPr>
            <a:xfrm>
              <a:off x="1513369" y="3880649"/>
              <a:ext cx="840633" cy="433094"/>
              <a:chOff x="1499192" y="2101467"/>
              <a:chExt cx="840633" cy="433094"/>
            </a:xfrm>
          </p:grpSpPr>
          <p:sp>
            <p:nvSpPr>
              <p:cNvPr id="33" name="AutoShape 331"/>
              <p:cNvSpPr>
                <a:spLocks noChangeArrowheads="1"/>
              </p:cNvSpPr>
              <p:nvPr/>
            </p:nvSpPr>
            <p:spPr bwMode="gray">
              <a:xfrm>
                <a:off x="1499192" y="2101467"/>
                <a:ext cx="542925" cy="419100"/>
              </a:xfrm>
              <a:prstGeom prst="roundRect">
                <a:avLst>
                  <a:gd name="adj" fmla="val 16667"/>
                </a:avLst>
              </a:prstGeom>
              <a:solidFill>
                <a:srgbClr val="99FF66"/>
              </a:solidFill>
              <a:ln w="9525" algn="ctr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4" name="AutoShape 332"/>
              <p:cNvSpPr>
                <a:spLocks noChangeArrowheads="1"/>
              </p:cNvSpPr>
              <p:nvPr/>
            </p:nvSpPr>
            <p:spPr bwMode="gray">
              <a:xfrm rot="5400000" flipH="1">
                <a:off x="1715830" y="2347802"/>
                <a:ext cx="157162" cy="166687"/>
              </a:xfrm>
              <a:custGeom>
                <a:avLst/>
                <a:gdLst>
                  <a:gd name="G0" fmla="+- 10492055 0 0"/>
                  <a:gd name="G1" fmla="+- -10993359 0 0"/>
                  <a:gd name="G2" fmla="+- 10492055 0 -10993359"/>
                  <a:gd name="G3" fmla="+- 10800 0 0"/>
                  <a:gd name="G4" fmla="+- 0 0 10492055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9954 0 0"/>
                  <a:gd name="G9" fmla="+- 0 0 -10993359"/>
                  <a:gd name="G10" fmla="+- 9954 0 2700"/>
                  <a:gd name="G11" fmla="cos G10 10492055"/>
                  <a:gd name="G12" fmla="sin G10 10492055"/>
                  <a:gd name="G13" fmla="cos 13500 10492055"/>
                  <a:gd name="G14" fmla="sin 13500 10492055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9954 1 2"/>
                  <a:gd name="G20" fmla="+- G19 5400 0"/>
                  <a:gd name="G21" fmla="cos G20 10492055"/>
                  <a:gd name="G22" fmla="sin G20 10492055"/>
                  <a:gd name="G23" fmla="+- G21 10800 0"/>
                  <a:gd name="G24" fmla="+- G12 G23 G22"/>
                  <a:gd name="G25" fmla="+- G22 G23 G11"/>
                  <a:gd name="G26" fmla="cos 10800 10492055"/>
                  <a:gd name="G27" fmla="sin 10800 10492055"/>
                  <a:gd name="G28" fmla="cos 9954 10492055"/>
                  <a:gd name="G29" fmla="sin 9954 10492055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0993359"/>
                  <a:gd name="G36" fmla="sin G34 -10993359"/>
                  <a:gd name="G37" fmla="+/ -10993359 10492055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9954 G39"/>
                  <a:gd name="G43" fmla="sin 9954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21575 w 21600"/>
                  <a:gd name="T5" fmla="*/ 10079 h 21600"/>
                  <a:gd name="T6" fmla="*/ 659 w 21600"/>
                  <a:gd name="T7" fmla="*/ 8597 h 21600"/>
                  <a:gd name="T8" fmla="*/ 20731 w 21600"/>
                  <a:gd name="T9" fmla="*/ 10136 h 21600"/>
                  <a:gd name="T10" fmla="*/ -1894 w 21600"/>
                  <a:gd name="T11" fmla="*/ 15395 h 21600"/>
                  <a:gd name="T12" fmla="*/ -21 w 21600"/>
                  <a:gd name="T13" fmla="*/ 11395 h 21600"/>
                  <a:gd name="T14" fmla="*/ 3979 w 21600"/>
                  <a:gd name="T15" fmla="*/ 1326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440" y="14188"/>
                    </a:moveTo>
                    <a:cubicBezTo>
                      <a:pt x="2867" y="18129"/>
                      <a:pt x="6609" y="20754"/>
                      <a:pt x="10800" y="20754"/>
                    </a:cubicBezTo>
                    <a:cubicBezTo>
                      <a:pt x="16297" y="20754"/>
                      <a:pt x="20754" y="16297"/>
                      <a:pt x="20754" y="10800"/>
                    </a:cubicBezTo>
                    <a:cubicBezTo>
                      <a:pt x="20754" y="5302"/>
                      <a:pt x="16297" y="846"/>
                      <a:pt x="10800" y="846"/>
                    </a:cubicBezTo>
                    <a:cubicBezTo>
                      <a:pt x="6116" y="845"/>
                      <a:pt x="2066" y="4110"/>
                      <a:pt x="1072" y="8687"/>
                    </a:cubicBezTo>
                    <a:lnTo>
                      <a:pt x="246" y="8507"/>
                    </a:lnTo>
                    <a:cubicBezTo>
                      <a:pt x="1324" y="3542"/>
                      <a:pt x="5718" y="-1"/>
                      <a:pt x="10800" y="0"/>
                    </a:cubicBezTo>
                    <a:cubicBezTo>
                      <a:pt x="16764" y="0"/>
                      <a:pt x="21600" y="4835"/>
                      <a:pt x="21600" y="10800"/>
                    </a:cubicBez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6253" y="21600"/>
                      <a:pt x="2193" y="18752"/>
                      <a:pt x="645" y="14476"/>
                    </a:cubicBezTo>
                    <a:lnTo>
                      <a:pt x="-1894" y="15395"/>
                    </a:lnTo>
                    <a:lnTo>
                      <a:pt x="-21" y="11395"/>
                    </a:lnTo>
                    <a:lnTo>
                      <a:pt x="3979" y="13269"/>
                    </a:lnTo>
                    <a:lnTo>
                      <a:pt x="1440" y="14188"/>
                    </a:lnTo>
                    <a:close/>
                  </a:path>
                </a:pathLst>
              </a:custGeom>
              <a:solidFill>
                <a:schemeClr val="tx2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5" name="Text Box 326"/>
              <p:cNvSpPr txBox="1">
                <a:spLocks noChangeArrowheads="1"/>
              </p:cNvSpPr>
              <p:nvPr/>
            </p:nvSpPr>
            <p:spPr bwMode="gray">
              <a:xfrm>
                <a:off x="1924647" y="2411450"/>
                <a:ext cx="415178" cy="123111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800" dirty="0" smtClean="0"/>
                  <a:t>Count: 4</a:t>
                </a:r>
                <a:endParaRPr lang="en-US" altLang="ja-JP" sz="800" dirty="0"/>
              </a:p>
            </p:txBody>
          </p:sp>
        </p:grpSp>
        <p:grpSp>
          <p:nvGrpSpPr>
            <p:cNvPr id="14" name="Group 35"/>
            <p:cNvGrpSpPr/>
            <p:nvPr/>
          </p:nvGrpSpPr>
          <p:grpSpPr>
            <a:xfrm>
              <a:off x="1492103" y="4433542"/>
              <a:ext cx="900223" cy="433094"/>
              <a:chOff x="1499192" y="2101467"/>
              <a:chExt cx="900223" cy="433094"/>
            </a:xfrm>
          </p:grpSpPr>
          <p:sp>
            <p:nvSpPr>
              <p:cNvPr id="37" name="AutoShape 331"/>
              <p:cNvSpPr>
                <a:spLocks noChangeArrowheads="1"/>
              </p:cNvSpPr>
              <p:nvPr/>
            </p:nvSpPr>
            <p:spPr bwMode="gray">
              <a:xfrm>
                <a:off x="1499192" y="2101467"/>
                <a:ext cx="542925" cy="419100"/>
              </a:xfrm>
              <a:prstGeom prst="roundRect">
                <a:avLst>
                  <a:gd name="adj" fmla="val 16667"/>
                </a:avLst>
              </a:prstGeom>
              <a:solidFill>
                <a:srgbClr val="99FF66"/>
              </a:solidFill>
              <a:ln w="9525" algn="ctr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8" name="AutoShape 332"/>
              <p:cNvSpPr>
                <a:spLocks noChangeArrowheads="1"/>
              </p:cNvSpPr>
              <p:nvPr/>
            </p:nvSpPr>
            <p:spPr bwMode="gray">
              <a:xfrm rot="5400000" flipH="1">
                <a:off x="1715830" y="2347802"/>
                <a:ext cx="157162" cy="166687"/>
              </a:xfrm>
              <a:custGeom>
                <a:avLst/>
                <a:gdLst>
                  <a:gd name="G0" fmla="+- 10492055 0 0"/>
                  <a:gd name="G1" fmla="+- -10993359 0 0"/>
                  <a:gd name="G2" fmla="+- 10492055 0 -10993359"/>
                  <a:gd name="G3" fmla="+- 10800 0 0"/>
                  <a:gd name="G4" fmla="+- 0 0 10492055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9954 0 0"/>
                  <a:gd name="G9" fmla="+- 0 0 -10993359"/>
                  <a:gd name="G10" fmla="+- 9954 0 2700"/>
                  <a:gd name="G11" fmla="cos G10 10492055"/>
                  <a:gd name="G12" fmla="sin G10 10492055"/>
                  <a:gd name="G13" fmla="cos 13500 10492055"/>
                  <a:gd name="G14" fmla="sin 13500 10492055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9954 1 2"/>
                  <a:gd name="G20" fmla="+- G19 5400 0"/>
                  <a:gd name="G21" fmla="cos G20 10492055"/>
                  <a:gd name="G22" fmla="sin G20 10492055"/>
                  <a:gd name="G23" fmla="+- G21 10800 0"/>
                  <a:gd name="G24" fmla="+- G12 G23 G22"/>
                  <a:gd name="G25" fmla="+- G22 G23 G11"/>
                  <a:gd name="G26" fmla="cos 10800 10492055"/>
                  <a:gd name="G27" fmla="sin 10800 10492055"/>
                  <a:gd name="G28" fmla="cos 9954 10492055"/>
                  <a:gd name="G29" fmla="sin 9954 10492055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0993359"/>
                  <a:gd name="G36" fmla="sin G34 -10993359"/>
                  <a:gd name="G37" fmla="+/ -10993359 10492055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9954 G39"/>
                  <a:gd name="G43" fmla="sin 9954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21575 w 21600"/>
                  <a:gd name="T5" fmla="*/ 10079 h 21600"/>
                  <a:gd name="T6" fmla="*/ 659 w 21600"/>
                  <a:gd name="T7" fmla="*/ 8597 h 21600"/>
                  <a:gd name="T8" fmla="*/ 20731 w 21600"/>
                  <a:gd name="T9" fmla="*/ 10136 h 21600"/>
                  <a:gd name="T10" fmla="*/ -1894 w 21600"/>
                  <a:gd name="T11" fmla="*/ 15395 h 21600"/>
                  <a:gd name="T12" fmla="*/ -21 w 21600"/>
                  <a:gd name="T13" fmla="*/ 11395 h 21600"/>
                  <a:gd name="T14" fmla="*/ 3979 w 21600"/>
                  <a:gd name="T15" fmla="*/ 1326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440" y="14188"/>
                    </a:moveTo>
                    <a:cubicBezTo>
                      <a:pt x="2867" y="18129"/>
                      <a:pt x="6609" y="20754"/>
                      <a:pt x="10800" y="20754"/>
                    </a:cubicBezTo>
                    <a:cubicBezTo>
                      <a:pt x="16297" y="20754"/>
                      <a:pt x="20754" y="16297"/>
                      <a:pt x="20754" y="10800"/>
                    </a:cubicBezTo>
                    <a:cubicBezTo>
                      <a:pt x="20754" y="5302"/>
                      <a:pt x="16297" y="846"/>
                      <a:pt x="10800" y="846"/>
                    </a:cubicBezTo>
                    <a:cubicBezTo>
                      <a:pt x="6116" y="845"/>
                      <a:pt x="2066" y="4110"/>
                      <a:pt x="1072" y="8687"/>
                    </a:cubicBezTo>
                    <a:lnTo>
                      <a:pt x="246" y="8507"/>
                    </a:lnTo>
                    <a:cubicBezTo>
                      <a:pt x="1324" y="3542"/>
                      <a:pt x="5718" y="-1"/>
                      <a:pt x="10800" y="0"/>
                    </a:cubicBezTo>
                    <a:cubicBezTo>
                      <a:pt x="16764" y="0"/>
                      <a:pt x="21600" y="4835"/>
                      <a:pt x="21600" y="10800"/>
                    </a:cubicBez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6253" y="21600"/>
                      <a:pt x="2193" y="18752"/>
                      <a:pt x="645" y="14476"/>
                    </a:cubicBezTo>
                    <a:lnTo>
                      <a:pt x="-1894" y="15395"/>
                    </a:lnTo>
                    <a:lnTo>
                      <a:pt x="-21" y="11395"/>
                    </a:lnTo>
                    <a:lnTo>
                      <a:pt x="3979" y="13269"/>
                    </a:lnTo>
                    <a:lnTo>
                      <a:pt x="1440" y="14188"/>
                    </a:lnTo>
                    <a:close/>
                  </a:path>
                </a:pathLst>
              </a:custGeom>
              <a:solidFill>
                <a:schemeClr val="tx2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9" name="Text Box 326"/>
              <p:cNvSpPr txBox="1">
                <a:spLocks noChangeArrowheads="1"/>
              </p:cNvSpPr>
              <p:nvPr/>
            </p:nvSpPr>
            <p:spPr bwMode="gray">
              <a:xfrm>
                <a:off x="1893389" y="2411450"/>
                <a:ext cx="506026" cy="123111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ja-JP" sz="800" dirty="0" smtClean="0"/>
                  <a:t>Count: ..n</a:t>
                </a:r>
                <a:endParaRPr lang="en-US" altLang="ja-JP" sz="800" dirty="0"/>
              </a:p>
            </p:txBody>
          </p:sp>
        </p:grpSp>
        <p:sp>
          <p:nvSpPr>
            <p:cNvPr id="40" name="AutoShape 320"/>
            <p:cNvSpPr>
              <a:spLocks noChangeArrowheads="1"/>
            </p:cNvSpPr>
            <p:nvPr/>
          </p:nvSpPr>
          <p:spPr bwMode="gray">
            <a:xfrm>
              <a:off x="2693138" y="3338402"/>
              <a:ext cx="533400" cy="4000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307804" y="1988289"/>
              <a:ext cx="1137683" cy="3168502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3" name="Straight Arrow Connector 42"/>
            <p:cNvCxnSpPr>
              <a:stCxn id="6" idx="6"/>
              <a:endCxn id="19" idx="1"/>
            </p:cNvCxnSpPr>
            <p:nvPr/>
          </p:nvCxnSpPr>
          <p:spPr>
            <a:xfrm flipV="1">
              <a:off x="925033" y="2311017"/>
              <a:ext cx="574159" cy="122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6" idx="6"/>
              <a:endCxn id="25" idx="1"/>
            </p:cNvCxnSpPr>
            <p:nvPr/>
          </p:nvCxnSpPr>
          <p:spPr>
            <a:xfrm flipV="1">
              <a:off x="925033" y="2931250"/>
              <a:ext cx="588335" cy="60556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6" idx="6"/>
              <a:endCxn id="33" idx="1"/>
            </p:cNvCxnSpPr>
            <p:nvPr/>
          </p:nvCxnSpPr>
          <p:spPr>
            <a:xfrm>
              <a:off x="925033" y="3536817"/>
              <a:ext cx="588336" cy="5533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6" idx="6"/>
              <a:endCxn id="37" idx="1"/>
            </p:cNvCxnSpPr>
            <p:nvPr/>
          </p:nvCxnSpPr>
          <p:spPr>
            <a:xfrm>
              <a:off x="925033" y="3536817"/>
              <a:ext cx="567070" cy="11062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6" idx="6"/>
              <a:endCxn id="29" idx="1"/>
            </p:cNvCxnSpPr>
            <p:nvPr/>
          </p:nvCxnSpPr>
          <p:spPr>
            <a:xfrm flipV="1">
              <a:off x="925033" y="3516040"/>
              <a:ext cx="577703" cy="2077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19" idx="3"/>
              <a:endCxn id="40" idx="1"/>
            </p:cNvCxnSpPr>
            <p:nvPr/>
          </p:nvCxnSpPr>
          <p:spPr>
            <a:xfrm>
              <a:off x="2042117" y="2311017"/>
              <a:ext cx="651021" cy="122741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25" idx="3"/>
              <a:endCxn id="40" idx="1"/>
            </p:cNvCxnSpPr>
            <p:nvPr/>
          </p:nvCxnSpPr>
          <p:spPr>
            <a:xfrm>
              <a:off x="2056293" y="2931250"/>
              <a:ext cx="636845" cy="60717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29" idx="3"/>
              <a:endCxn id="40" idx="1"/>
            </p:cNvCxnSpPr>
            <p:nvPr/>
          </p:nvCxnSpPr>
          <p:spPr>
            <a:xfrm>
              <a:off x="2045661" y="3516040"/>
              <a:ext cx="647477" cy="223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33" idx="3"/>
              <a:endCxn id="40" idx="1"/>
            </p:cNvCxnSpPr>
            <p:nvPr/>
          </p:nvCxnSpPr>
          <p:spPr>
            <a:xfrm flipV="1">
              <a:off x="2056294" y="3538427"/>
              <a:ext cx="636844" cy="5517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37" idx="3"/>
              <a:endCxn id="40" idx="1"/>
            </p:cNvCxnSpPr>
            <p:nvPr/>
          </p:nvCxnSpPr>
          <p:spPr>
            <a:xfrm flipV="1">
              <a:off x="2035028" y="3538427"/>
              <a:ext cx="658110" cy="110466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40" idx="3"/>
              <a:endCxn id="7" idx="2"/>
            </p:cNvCxnSpPr>
            <p:nvPr/>
          </p:nvCxnSpPr>
          <p:spPr>
            <a:xfrm>
              <a:off x="3226538" y="3538427"/>
              <a:ext cx="256363" cy="767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Oval 321"/>
          <p:cNvSpPr>
            <a:spLocks noChangeArrowheads="1"/>
          </p:cNvSpPr>
          <p:nvPr/>
        </p:nvSpPr>
        <p:spPr bwMode="auto">
          <a:xfrm>
            <a:off x="4596810" y="3334520"/>
            <a:ext cx="457200" cy="51800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4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0" name="Oval 322"/>
          <p:cNvSpPr>
            <a:spLocks noChangeArrowheads="1"/>
          </p:cNvSpPr>
          <p:nvPr/>
        </p:nvSpPr>
        <p:spPr bwMode="auto">
          <a:xfrm>
            <a:off x="7611878" y="3299931"/>
            <a:ext cx="536206" cy="60576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4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71" name="Line 324"/>
          <p:cNvSpPr>
            <a:spLocks noChangeShapeType="1"/>
          </p:cNvSpPr>
          <p:nvPr/>
        </p:nvSpPr>
        <p:spPr bwMode="auto">
          <a:xfrm flipV="1">
            <a:off x="7014609" y="3645600"/>
            <a:ext cx="27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2" name="Line 327"/>
          <p:cNvSpPr>
            <a:spLocks noChangeShapeType="1"/>
          </p:cNvSpPr>
          <p:nvPr/>
        </p:nvSpPr>
        <p:spPr bwMode="auto">
          <a:xfrm>
            <a:off x="6182759" y="3637662"/>
            <a:ext cx="325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3" name="AutoShape 331"/>
          <p:cNvSpPr>
            <a:spLocks noChangeArrowheads="1"/>
          </p:cNvSpPr>
          <p:nvPr/>
        </p:nvSpPr>
        <p:spPr bwMode="gray">
          <a:xfrm>
            <a:off x="5628169" y="2163410"/>
            <a:ext cx="542925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/>
          </a:p>
        </p:txBody>
      </p:sp>
      <p:sp>
        <p:nvSpPr>
          <p:cNvPr id="104" name="AutoShape 332"/>
          <p:cNvSpPr>
            <a:spLocks noChangeArrowheads="1"/>
          </p:cNvSpPr>
          <p:nvPr/>
        </p:nvSpPr>
        <p:spPr bwMode="gray">
          <a:xfrm rot="5400000" flipH="1">
            <a:off x="5844807" y="2404507"/>
            <a:ext cx="157162" cy="166687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05" name="Text Box 326"/>
          <p:cNvSpPr txBox="1">
            <a:spLocks noChangeArrowheads="1"/>
          </p:cNvSpPr>
          <p:nvPr/>
        </p:nvSpPr>
        <p:spPr bwMode="gray">
          <a:xfrm>
            <a:off x="6053624" y="2468155"/>
            <a:ext cx="415178" cy="12311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 smtClean="0"/>
              <a:t>Count: 1</a:t>
            </a:r>
            <a:endParaRPr lang="en-US" altLang="ja-JP" sz="800" dirty="0"/>
          </a:p>
        </p:txBody>
      </p:sp>
      <p:sp>
        <p:nvSpPr>
          <p:cNvPr id="100" name="AutoShape 331"/>
          <p:cNvSpPr>
            <a:spLocks noChangeArrowheads="1"/>
          </p:cNvSpPr>
          <p:nvPr/>
        </p:nvSpPr>
        <p:spPr bwMode="gray">
          <a:xfrm>
            <a:off x="5642345" y="2783643"/>
            <a:ext cx="542925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/>
          </a:p>
        </p:txBody>
      </p:sp>
      <p:sp>
        <p:nvSpPr>
          <p:cNvPr id="101" name="AutoShape 332"/>
          <p:cNvSpPr>
            <a:spLocks noChangeArrowheads="1"/>
          </p:cNvSpPr>
          <p:nvPr/>
        </p:nvSpPr>
        <p:spPr bwMode="gray">
          <a:xfrm rot="5400000" flipH="1">
            <a:off x="5858983" y="3024740"/>
            <a:ext cx="157162" cy="166687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02" name="Text Box 326"/>
          <p:cNvSpPr txBox="1">
            <a:spLocks noChangeArrowheads="1"/>
          </p:cNvSpPr>
          <p:nvPr/>
        </p:nvSpPr>
        <p:spPr bwMode="gray">
          <a:xfrm>
            <a:off x="6067800" y="3088388"/>
            <a:ext cx="415178" cy="12311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 smtClean="0"/>
              <a:t>Count: 2</a:t>
            </a:r>
            <a:endParaRPr lang="en-US" altLang="ja-JP" sz="800" dirty="0"/>
          </a:p>
        </p:txBody>
      </p:sp>
      <p:sp>
        <p:nvSpPr>
          <p:cNvPr id="97" name="AutoShape 331"/>
          <p:cNvSpPr>
            <a:spLocks noChangeArrowheads="1"/>
          </p:cNvSpPr>
          <p:nvPr/>
        </p:nvSpPr>
        <p:spPr bwMode="gray">
          <a:xfrm>
            <a:off x="5631713" y="3368433"/>
            <a:ext cx="542925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/>
          </a:p>
        </p:txBody>
      </p:sp>
      <p:sp>
        <p:nvSpPr>
          <p:cNvPr id="98" name="AutoShape 332"/>
          <p:cNvSpPr>
            <a:spLocks noChangeArrowheads="1"/>
          </p:cNvSpPr>
          <p:nvPr/>
        </p:nvSpPr>
        <p:spPr bwMode="gray">
          <a:xfrm rot="5400000" flipH="1">
            <a:off x="5848351" y="3609530"/>
            <a:ext cx="157162" cy="166687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9" name="Text Box 326"/>
          <p:cNvSpPr txBox="1">
            <a:spLocks noChangeArrowheads="1"/>
          </p:cNvSpPr>
          <p:nvPr/>
        </p:nvSpPr>
        <p:spPr bwMode="gray">
          <a:xfrm>
            <a:off x="6057168" y="3673178"/>
            <a:ext cx="415178" cy="12311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 smtClean="0"/>
              <a:t>Count: 3</a:t>
            </a:r>
            <a:endParaRPr lang="en-US" altLang="ja-JP" sz="800" dirty="0"/>
          </a:p>
        </p:txBody>
      </p:sp>
      <p:sp>
        <p:nvSpPr>
          <p:cNvPr id="94" name="AutoShape 331"/>
          <p:cNvSpPr>
            <a:spLocks noChangeArrowheads="1"/>
          </p:cNvSpPr>
          <p:nvPr/>
        </p:nvSpPr>
        <p:spPr bwMode="gray">
          <a:xfrm>
            <a:off x="5642346" y="3942592"/>
            <a:ext cx="542925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/>
          </a:p>
        </p:txBody>
      </p:sp>
      <p:sp>
        <p:nvSpPr>
          <p:cNvPr id="95" name="AutoShape 332"/>
          <p:cNvSpPr>
            <a:spLocks noChangeArrowheads="1"/>
          </p:cNvSpPr>
          <p:nvPr/>
        </p:nvSpPr>
        <p:spPr bwMode="gray">
          <a:xfrm rot="5400000" flipH="1">
            <a:off x="5858984" y="4183689"/>
            <a:ext cx="157162" cy="166687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6" name="Text Box 326"/>
          <p:cNvSpPr txBox="1">
            <a:spLocks noChangeArrowheads="1"/>
          </p:cNvSpPr>
          <p:nvPr/>
        </p:nvSpPr>
        <p:spPr bwMode="gray">
          <a:xfrm>
            <a:off x="6067801" y="4247337"/>
            <a:ext cx="415178" cy="12311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 smtClean="0"/>
              <a:t>Count: 4</a:t>
            </a:r>
            <a:endParaRPr lang="en-US" altLang="ja-JP" sz="800" dirty="0"/>
          </a:p>
        </p:txBody>
      </p:sp>
      <p:sp>
        <p:nvSpPr>
          <p:cNvPr id="91" name="AutoShape 331"/>
          <p:cNvSpPr>
            <a:spLocks noChangeArrowheads="1"/>
          </p:cNvSpPr>
          <p:nvPr/>
        </p:nvSpPr>
        <p:spPr bwMode="gray">
          <a:xfrm>
            <a:off x="5621080" y="4495485"/>
            <a:ext cx="542925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/>
          </a:p>
        </p:txBody>
      </p:sp>
      <p:sp>
        <p:nvSpPr>
          <p:cNvPr id="92" name="AutoShape 332"/>
          <p:cNvSpPr>
            <a:spLocks noChangeArrowheads="1"/>
          </p:cNvSpPr>
          <p:nvPr/>
        </p:nvSpPr>
        <p:spPr bwMode="gray">
          <a:xfrm rot="5400000" flipH="1">
            <a:off x="5837718" y="4736582"/>
            <a:ext cx="157162" cy="166687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3" name="Text Box 326"/>
          <p:cNvSpPr txBox="1">
            <a:spLocks noChangeArrowheads="1"/>
          </p:cNvSpPr>
          <p:nvPr/>
        </p:nvSpPr>
        <p:spPr bwMode="gray">
          <a:xfrm>
            <a:off x="6015277" y="4800230"/>
            <a:ext cx="506026" cy="12311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altLang="ja-JP" sz="800" dirty="0" smtClean="0"/>
              <a:t>Count: ..n</a:t>
            </a:r>
            <a:endParaRPr lang="en-US" altLang="ja-JP" sz="800" dirty="0"/>
          </a:p>
        </p:txBody>
      </p:sp>
      <p:sp>
        <p:nvSpPr>
          <p:cNvPr id="78" name="AutoShape 320"/>
          <p:cNvSpPr>
            <a:spLocks noChangeArrowheads="1"/>
          </p:cNvSpPr>
          <p:nvPr/>
        </p:nvSpPr>
        <p:spPr bwMode="gray">
          <a:xfrm>
            <a:off x="6822115" y="3390820"/>
            <a:ext cx="533400" cy="408623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9525" algn="ctr">
            <a:solidFill>
              <a:srgbClr val="33CC33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/>
          </a:p>
        </p:txBody>
      </p:sp>
      <p:sp>
        <p:nvSpPr>
          <p:cNvPr id="79" name="Rectangle 78"/>
          <p:cNvSpPr/>
          <p:nvPr/>
        </p:nvSpPr>
        <p:spPr>
          <a:xfrm>
            <a:off x="6666615" y="3235842"/>
            <a:ext cx="886045" cy="71947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0" name="Straight Arrow Connector 79"/>
          <p:cNvCxnSpPr>
            <a:stCxn id="69" idx="6"/>
            <a:endCxn id="103" idx="1"/>
          </p:cNvCxnSpPr>
          <p:nvPr/>
        </p:nvCxnSpPr>
        <p:spPr>
          <a:xfrm flipV="1">
            <a:off x="5054010" y="2367722"/>
            <a:ext cx="574159" cy="122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69" idx="6"/>
            <a:endCxn id="100" idx="1"/>
          </p:cNvCxnSpPr>
          <p:nvPr/>
        </p:nvCxnSpPr>
        <p:spPr>
          <a:xfrm flipV="1">
            <a:off x="5054010" y="2987955"/>
            <a:ext cx="588335" cy="605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9" idx="6"/>
            <a:endCxn id="94" idx="1"/>
          </p:cNvCxnSpPr>
          <p:nvPr/>
        </p:nvCxnSpPr>
        <p:spPr>
          <a:xfrm>
            <a:off x="5054010" y="3593522"/>
            <a:ext cx="588336" cy="553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69" idx="6"/>
            <a:endCxn id="91" idx="1"/>
          </p:cNvCxnSpPr>
          <p:nvPr/>
        </p:nvCxnSpPr>
        <p:spPr>
          <a:xfrm>
            <a:off x="5054010" y="3593522"/>
            <a:ext cx="567070" cy="1106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69" idx="6"/>
            <a:endCxn id="97" idx="1"/>
          </p:cNvCxnSpPr>
          <p:nvPr/>
        </p:nvCxnSpPr>
        <p:spPr>
          <a:xfrm flipV="1">
            <a:off x="5054010" y="3572745"/>
            <a:ext cx="577703" cy="207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103" idx="3"/>
            <a:endCxn id="78" idx="1"/>
          </p:cNvCxnSpPr>
          <p:nvPr/>
        </p:nvCxnSpPr>
        <p:spPr>
          <a:xfrm>
            <a:off x="6171094" y="2367722"/>
            <a:ext cx="651021" cy="1227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00" idx="3"/>
            <a:endCxn id="78" idx="1"/>
          </p:cNvCxnSpPr>
          <p:nvPr/>
        </p:nvCxnSpPr>
        <p:spPr>
          <a:xfrm>
            <a:off x="6185270" y="2987955"/>
            <a:ext cx="636845" cy="607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97" idx="3"/>
            <a:endCxn id="78" idx="1"/>
          </p:cNvCxnSpPr>
          <p:nvPr/>
        </p:nvCxnSpPr>
        <p:spPr>
          <a:xfrm>
            <a:off x="6174638" y="3572745"/>
            <a:ext cx="647477" cy="22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94" idx="3"/>
            <a:endCxn id="78" idx="1"/>
          </p:cNvCxnSpPr>
          <p:nvPr/>
        </p:nvCxnSpPr>
        <p:spPr>
          <a:xfrm flipV="1">
            <a:off x="6185271" y="3595132"/>
            <a:ext cx="636844" cy="551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91" idx="3"/>
            <a:endCxn id="78" idx="1"/>
          </p:cNvCxnSpPr>
          <p:nvPr/>
        </p:nvCxnSpPr>
        <p:spPr>
          <a:xfrm flipV="1">
            <a:off x="6164005" y="3595132"/>
            <a:ext cx="658110" cy="11046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78" idx="3"/>
            <a:endCxn id="70" idx="2"/>
          </p:cNvCxnSpPr>
          <p:nvPr/>
        </p:nvCxnSpPr>
        <p:spPr>
          <a:xfrm>
            <a:off x="7355515" y="3595132"/>
            <a:ext cx="256363" cy="76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Parallel Looping Behavior</a:t>
            </a:r>
          </a:p>
        </p:txBody>
      </p:sp>
      <p:sp>
        <p:nvSpPr>
          <p:cNvPr id="4301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dirty="0" smtClean="0">
                <a:cs typeface="Arial" charset="0"/>
              </a:rPr>
              <a:t>In parallel looping, all instances are created and execute together.</a:t>
            </a:r>
          </a:p>
          <a:p>
            <a:r>
              <a:rPr lang="en-US" altLang="en-US" dirty="0" smtClean="0"/>
              <a:t>Action Execution</a:t>
            </a:r>
          </a:p>
          <a:p>
            <a:pPr lvl="1"/>
            <a:r>
              <a:rPr lang="en-US" altLang="en-US" dirty="0" smtClean="0"/>
              <a:t>Prologue and Epilogue Actions are executed only once irrespective of the number of iterations</a:t>
            </a:r>
          </a:p>
          <a:p>
            <a:pPr lvl="1"/>
            <a:r>
              <a:rPr lang="en-US" altLang="en-US" dirty="0" smtClean="0"/>
              <a:t>Role Actions are executed for each iterated node instance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Due Date applies to the entire loop not individual nodes in the loop.</a:t>
            </a:r>
          </a:p>
          <a:p>
            <a:r>
              <a:rPr lang="en-US" altLang="en-US" dirty="0" smtClean="0"/>
              <a:t>Any update to a UDA is instantly available to all instances.</a:t>
            </a:r>
          </a:p>
          <a:p>
            <a:r>
              <a:rPr lang="en-US" altLang="en-US" dirty="0" smtClean="0"/>
              <a:t>Iterator instances can be accessed using index variable </a:t>
            </a:r>
            <a:r>
              <a:rPr lang="en-US" i="1" dirty="0" smtClean="0">
                <a:cs typeface="Arial" charset="0"/>
              </a:rPr>
              <a:t>$index</a:t>
            </a:r>
            <a:endParaRPr lang="en-US" altLang="en-US" dirty="0" smtClean="0"/>
          </a:p>
          <a:p>
            <a:endParaRPr lang="en-US" altLang="en-US" dirty="0" smtClean="0"/>
          </a:p>
          <a:p>
            <a:pPr lvl="1">
              <a:buNone/>
            </a:pPr>
            <a:endParaRPr lang="en-US" sz="2000" dirty="0" smtClean="0">
              <a:latin typeface="+mn-lt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Parallel Looping Behavior</a:t>
            </a:r>
          </a:p>
        </p:txBody>
      </p:sp>
      <p:sp>
        <p:nvSpPr>
          <p:cNvPr id="4301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Task Recall: When Iterator node is source for Task Recall, recall is possible if at least one of the instances is completed.</a:t>
            </a:r>
          </a:p>
          <a:p>
            <a:pPr lvl="1"/>
            <a:r>
              <a:rPr lang="en-US" altLang="en-US" dirty="0" smtClean="0"/>
              <a:t>If all iterator instances are completed</a:t>
            </a:r>
          </a:p>
          <a:p>
            <a:pPr lvl="2"/>
            <a:r>
              <a:rPr lang="en-US" altLang="en-US" dirty="0" smtClean="0"/>
              <a:t>The next activated activity (Target) is de-activated</a:t>
            </a:r>
          </a:p>
          <a:p>
            <a:pPr lvl="2"/>
            <a:r>
              <a:rPr lang="en-US" altLang="en-US" dirty="0" smtClean="0"/>
              <a:t>Compensation actions for prologue of target and epilogue of source (iterator) are executed</a:t>
            </a:r>
          </a:p>
          <a:p>
            <a:pPr lvl="2"/>
            <a:r>
              <a:rPr lang="en-US" altLang="en-US" dirty="0" smtClean="0"/>
              <a:t>Recalled iterator activity instance (source) is re-activated and a task is created and assigned to (recalling) user.</a:t>
            </a:r>
          </a:p>
          <a:p>
            <a:pPr lvl="1"/>
            <a:r>
              <a:rPr lang="en-US" altLang="en-US" dirty="0" smtClean="0"/>
              <a:t>If all instances are not completed</a:t>
            </a:r>
          </a:p>
          <a:p>
            <a:pPr lvl="2"/>
            <a:r>
              <a:rPr lang="en-US" altLang="en-US" dirty="0" smtClean="0"/>
              <a:t>One of the closed iterator instance is re-activated and assigned to current user. </a:t>
            </a:r>
          </a:p>
          <a:p>
            <a:pPr lvl="1">
              <a:buNone/>
            </a:pPr>
            <a:endParaRPr lang="en-US" sz="2000" dirty="0" smtClean="0">
              <a:latin typeface="+mn-lt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Looping Restriction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number of outgoing arrows from an activity iterator node is restricted to one</a:t>
            </a:r>
          </a:p>
          <a:p>
            <a:r>
              <a:rPr lang="en-US" altLang="en-US" dirty="0" smtClean="0"/>
              <a:t>You cannot use triggers on an iteration-enabled Activity node</a:t>
            </a:r>
          </a:p>
          <a:p>
            <a:r>
              <a:rPr lang="en-US" altLang="en-US" dirty="0" smtClean="0"/>
              <a:t>Each iterated instance has the same properties (name, description, and so on).</a:t>
            </a:r>
          </a:p>
          <a:p>
            <a:r>
              <a:rPr lang="en-US" dirty="0" smtClean="0"/>
              <a:t>Future work items are not supported for iterated nodes.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Looping Behavior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1" y="766763"/>
            <a:ext cx="9018588" cy="902549"/>
          </a:xfrm>
        </p:spPr>
        <p:txBody>
          <a:bodyPr/>
          <a:lstStyle/>
          <a:p>
            <a:r>
              <a:rPr lang="en-US" dirty="0" smtClean="0"/>
              <a:t>Supported for Activity and Subprocess Nodes</a:t>
            </a:r>
            <a:endParaRPr lang="en-US" dirty="0"/>
          </a:p>
        </p:txBody>
      </p:sp>
      <p:sp>
        <p:nvSpPr>
          <p:cNvPr id="4" name="AutoShape 139"/>
          <p:cNvSpPr>
            <a:spLocks noChangeArrowheads="1"/>
          </p:cNvSpPr>
          <p:nvPr/>
        </p:nvSpPr>
        <p:spPr bwMode="gray">
          <a:xfrm>
            <a:off x="1600200" y="2790866"/>
            <a:ext cx="628650" cy="306467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9525" algn="ctr">
            <a:solidFill>
              <a:srgbClr val="33CC33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" name="Line 156"/>
          <p:cNvSpPr>
            <a:spLocks noChangeShapeType="1"/>
          </p:cNvSpPr>
          <p:nvPr/>
        </p:nvSpPr>
        <p:spPr bwMode="gray">
          <a:xfrm flipH="1">
            <a:off x="3098800" y="3885488"/>
            <a:ext cx="134938" cy="57785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6" name="Rectangle 137"/>
          <p:cNvSpPr>
            <a:spLocks noChangeArrowheads="1"/>
          </p:cNvSpPr>
          <p:nvPr/>
        </p:nvSpPr>
        <p:spPr bwMode="gray">
          <a:xfrm>
            <a:off x="123825" y="2620250"/>
            <a:ext cx="3867150" cy="394003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05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7" name="Text Box 50"/>
          <p:cNvSpPr txBox="1">
            <a:spLocks noChangeArrowheads="1"/>
          </p:cNvSpPr>
          <p:nvPr/>
        </p:nvSpPr>
        <p:spPr bwMode="gray">
          <a:xfrm>
            <a:off x="5464583" y="2309100"/>
            <a:ext cx="1878783" cy="276999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+mn-lt"/>
              </a:rPr>
              <a:t>Sub-process Node Looping</a:t>
            </a:r>
          </a:p>
        </p:txBody>
      </p:sp>
      <p:sp>
        <p:nvSpPr>
          <p:cNvPr id="8" name="Oval 52"/>
          <p:cNvSpPr>
            <a:spLocks noChangeArrowheads="1"/>
          </p:cNvSpPr>
          <p:nvPr/>
        </p:nvSpPr>
        <p:spPr bwMode="auto">
          <a:xfrm>
            <a:off x="1031875" y="2815513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  <a:latin typeface="+mn-lt"/>
              </a:rPr>
              <a:t>S</a:t>
            </a:r>
          </a:p>
        </p:txBody>
      </p:sp>
      <p:sp>
        <p:nvSpPr>
          <p:cNvPr id="9" name="Oval 53"/>
          <p:cNvSpPr>
            <a:spLocks noChangeArrowheads="1"/>
          </p:cNvSpPr>
          <p:nvPr/>
        </p:nvSpPr>
        <p:spPr bwMode="auto">
          <a:xfrm>
            <a:off x="2632075" y="2832975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  <a:latin typeface="+mn-lt"/>
              </a:rPr>
              <a:t>E</a:t>
            </a:r>
          </a:p>
        </p:txBody>
      </p:sp>
      <p:sp>
        <p:nvSpPr>
          <p:cNvPr id="10" name="Line 54"/>
          <p:cNvSpPr>
            <a:spLocks noChangeShapeType="1"/>
          </p:cNvSpPr>
          <p:nvPr/>
        </p:nvSpPr>
        <p:spPr bwMode="auto">
          <a:xfrm>
            <a:off x="1216025" y="2896475"/>
            <a:ext cx="373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1" name="Line 55"/>
          <p:cNvSpPr>
            <a:spLocks noChangeShapeType="1"/>
          </p:cNvSpPr>
          <p:nvPr/>
        </p:nvSpPr>
        <p:spPr bwMode="auto">
          <a:xfrm flipV="1">
            <a:off x="2228850" y="2913938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2" name="Text Box 91"/>
          <p:cNvSpPr txBox="1">
            <a:spLocks noChangeArrowheads="1"/>
          </p:cNvSpPr>
          <p:nvPr/>
        </p:nvSpPr>
        <p:spPr bwMode="gray">
          <a:xfrm>
            <a:off x="190500" y="5937399"/>
            <a:ext cx="370205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ja-JP" sz="1100" dirty="0">
                <a:solidFill>
                  <a:srgbClr val="FF0000"/>
                </a:solidFill>
                <a:latin typeface="+mn-lt"/>
              </a:rPr>
              <a:t>If the first evaluating condition is false, do nothing at the activity (will be “Closed” state) and go to the next node.</a:t>
            </a:r>
          </a:p>
        </p:txBody>
      </p:sp>
      <p:sp>
        <p:nvSpPr>
          <p:cNvPr id="13" name="Text Box 92"/>
          <p:cNvSpPr txBox="1">
            <a:spLocks noChangeArrowheads="1"/>
          </p:cNvSpPr>
          <p:nvPr/>
        </p:nvSpPr>
        <p:spPr bwMode="gray">
          <a:xfrm>
            <a:off x="1176402" y="2321800"/>
            <a:ext cx="1595309" cy="276999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+mn-lt"/>
              </a:rPr>
              <a:t>Activity Node Looping</a:t>
            </a:r>
          </a:p>
        </p:txBody>
      </p:sp>
      <p:sp>
        <p:nvSpPr>
          <p:cNvPr id="14" name="Rectangle 138"/>
          <p:cNvSpPr>
            <a:spLocks noChangeArrowheads="1"/>
          </p:cNvSpPr>
          <p:nvPr/>
        </p:nvSpPr>
        <p:spPr bwMode="gray">
          <a:xfrm>
            <a:off x="4133850" y="2620250"/>
            <a:ext cx="4857750" cy="394003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05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15" name="AutoShape 140"/>
          <p:cNvSpPr>
            <a:spLocks noChangeArrowheads="1"/>
          </p:cNvSpPr>
          <p:nvPr/>
        </p:nvSpPr>
        <p:spPr bwMode="gray">
          <a:xfrm rot="5400000" flipH="1">
            <a:off x="1847851" y="2880312"/>
            <a:ext cx="157162" cy="389513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6" name="AutoShape 142"/>
          <p:cNvSpPr>
            <a:spLocks noChangeArrowheads="1"/>
          </p:cNvSpPr>
          <p:nvPr/>
        </p:nvSpPr>
        <p:spPr bwMode="gray">
          <a:xfrm>
            <a:off x="1195388" y="4768613"/>
            <a:ext cx="452437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17" name="AutoShape 143"/>
          <p:cNvSpPr>
            <a:spLocks noChangeArrowheads="1"/>
          </p:cNvSpPr>
          <p:nvPr/>
        </p:nvSpPr>
        <p:spPr bwMode="gray">
          <a:xfrm rot="5400000" flipH="1">
            <a:off x="1376363" y="4971883"/>
            <a:ext cx="109537" cy="216396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9" name="Line 169"/>
          <p:cNvSpPr>
            <a:spLocks noChangeShapeType="1"/>
          </p:cNvSpPr>
          <p:nvPr/>
        </p:nvSpPr>
        <p:spPr bwMode="gray">
          <a:xfrm flipV="1">
            <a:off x="1657350" y="49824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1" name="Oval 290"/>
          <p:cNvSpPr>
            <a:spLocks noChangeArrowheads="1"/>
          </p:cNvSpPr>
          <p:nvPr/>
        </p:nvSpPr>
        <p:spPr bwMode="auto">
          <a:xfrm>
            <a:off x="860425" y="4882438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  <a:latin typeface="+mn-lt"/>
              </a:rPr>
              <a:t>S</a:t>
            </a:r>
          </a:p>
        </p:txBody>
      </p:sp>
      <p:sp>
        <p:nvSpPr>
          <p:cNvPr id="22" name="Line 291"/>
          <p:cNvSpPr>
            <a:spLocks noChangeShapeType="1"/>
          </p:cNvSpPr>
          <p:nvPr/>
        </p:nvSpPr>
        <p:spPr bwMode="auto">
          <a:xfrm>
            <a:off x="1044575" y="4972925"/>
            <a:ext cx="144463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23" name="Oval 292"/>
          <p:cNvSpPr>
            <a:spLocks noChangeArrowheads="1"/>
          </p:cNvSpPr>
          <p:nvPr/>
        </p:nvSpPr>
        <p:spPr bwMode="auto">
          <a:xfrm>
            <a:off x="3575050" y="4909425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  <a:latin typeface="+mn-lt"/>
              </a:rPr>
              <a:t>E</a:t>
            </a:r>
          </a:p>
        </p:txBody>
      </p:sp>
      <p:sp>
        <p:nvSpPr>
          <p:cNvPr id="24" name="Text Box 304"/>
          <p:cNvSpPr txBox="1">
            <a:spLocks noChangeArrowheads="1"/>
          </p:cNvSpPr>
          <p:nvPr/>
        </p:nvSpPr>
        <p:spPr bwMode="gray">
          <a:xfrm>
            <a:off x="194360" y="2672819"/>
            <a:ext cx="969816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 smtClean="0">
                <a:latin typeface="+mn-lt"/>
              </a:rPr>
              <a:t>If </a:t>
            </a:r>
            <a:r>
              <a:rPr lang="en-US" altLang="ja-JP" sz="1000" dirty="0">
                <a:latin typeface="+mn-lt"/>
              </a:rPr>
              <a:t>true, loop1 start</a:t>
            </a:r>
          </a:p>
        </p:txBody>
      </p:sp>
      <p:sp>
        <p:nvSpPr>
          <p:cNvPr id="25" name="Line 305"/>
          <p:cNvSpPr>
            <a:spLocks noChangeShapeType="1"/>
          </p:cNvSpPr>
          <p:nvPr/>
        </p:nvSpPr>
        <p:spPr bwMode="gray">
          <a:xfrm flipV="1">
            <a:off x="1233488" y="2834563"/>
            <a:ext cx="388937" cy="31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27" name="Line 307"/>
          <p:cNvSpPr>
            <a:spLocks noChangeShapeType="1"/>
          </p:cNvSpPr>
          <p:nvPr/>
        </p:nvSpPr>
        <p:spPr bwMode="gray">
          <a:xfrm flipH="1">
            <a:off x="2413000" y="2913938"/>
            <a:ext cx="153988" cy="9302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28" name="AutoShape 320"/>
          <p:cNvSpPr>
            <a:spLocks noChangeArrowheads="1"/>
          </p:cNvSpPr>
          <p:nvPr/>
        </p:nvSpPr>
        <p:spPr bwMode="gray">
          <a:xfrm>
            <a:off x="1619250" y="3663713"/>
            <a:ext cx="533400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29" name="Oval 321"/>
          <p:cNvSpPr>
            <a:spLocks noChangeArrowheads="1"/>
          </p:cNvSpPr>
          <p:nvPr/>
        </p:nvSpPr>
        <p:spPr bwMode="auto">
          <a:xfrm>
            <a:off x="1165225" y="3777538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  <a:latin typeface="+mn-lt"/>
              </a:rPr>
              <a:t>S</a:t>
            </a:r>
          </a:p>
        </p:txBody>
      </p:sp>
      <p:sp>
        <p:nvSpPr>
          <p:cNvPr id="30" name="Oval 322"/>
          <p:cNvSpPr>
            <a:spLocks noChangeArrowheads="1"/>
          </p:cNvSpPr>
          <p:nvPr/>
        </p:nvSpPr>
        <p:spPr bwMode="auto">
          <a:xfrm>
            <a:off x="3270250" y="3785475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  <a:latin typeface="+mn-lt"/>
              </a:rPr>
              <a:t>E</a:t>
            </a:r>
          </a:p>
        </p:txBody>
      </p:sp>
      <p:sp>
        <p:nvSpPr>
          <p:cNvPr id="31" name="Line 323"/>
          <p:cNvSpPr>
            <a:spLocks noChangeShapeType="1"/>
          </p:cNvSpPr>
          <p:nvPr/>
        </p:nvSpPr>
        <p:spPr bwMode="auto">
          <a:xfrm>
            <a:off x="1349375" y="3858500"/>
            <a:ext cx="277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32" name="Line 324"/>
          <p:cNvSpPr>
            <a:spLocks noChangeShapeType="1"/>
          </p:cNvSpPr>
          <p:nvPr/>
        </p:nvSpPr>
        <p:spPr bwMode="auto">
          <a:xfrm flipV="1">
            <a:off x="2981325" y="3875963"/>
            <a:ext cx="27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33" name="AutoShape 325"/>
          <p:cNvSpPr>
            <a:spLocks noChangeArrowheads="1"/>
          </p:cNvSpPr>
          <p:nvPr/>
        </p:nvSpPr>
        <p:spPr bwMode="gray">
          <a:xfrm rot="5400000" flipH="1">
            <a:off x="1809751" y="3841875"/>
            <a:ext cx="157162" cy="238036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1100" dirty="0">
              <a:latin typeface="+mn-lt"/>
            </a:endParaRPr>
          </a:p>
        </p:txBody>
      </p:sp>
      <p:sp>
        <p:nvSpPr>
          <p:cNvPr id="34" name="Text Box 326"/>
          <p:cNvSpPr txBox="1">
            <a:spLocks noChangeArrowheads="1"/>
          </p:cNvSpPr>
          <p:nvPr/>
        </p:nvSpPr>
        <p:spPr bwMode="gray">
          <a:xfrm>
            <a:off x="2017119" y="3928350"/>
            <a:ext cx="286937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latin typeface="+mn-lt"/>
              </a:rPr>
              <a:t>Loop:1</a:t>
            </a:r>
          </a:p>
        </p:txBody>
      </p:sp>
      <p:sp>
        <p:nvSpPr>
          <p:cNvPr id="35" name="Line 327"/>
          <p:cNvSpPr>
            <a:spLocks noChangeShapeType="1"/>
          </p:cNvSpPr>
          <p:nvPr/>
        </p:nvSpPr>
        <p:spPr bwMode="auto">
          <a:xfrm>
            <a:off x="2149475" y="3868025"/>
            <a:ext cx="325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36" name="Rectangle 330"/>
          <p:cNvSpPr>
            <a:spLocks noChangeArrowheads="1"/>
          </p:cNvSpPr>
          <p:nvPr/>
        </p:nvSpPr>
        <p:spPr bwMode="gray">
          <a:xfrm>
            <a:off x="2428875" y="3781913"/>
            <a:ext cx="847725" cy="276999"/>
          </a:xfrm>
          <a:prstGeom prst="rect">
            <a:avLst/>
          </a:prstGeom>
          <a:noFill/>
          <a:ln w="19050" algn="ctr">
            <a:solidFill>
              <a:schemeClr val="accent2"/>
            </a:solidFill>
            <a:prstDash val="dash"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7" name="Rectangle 155"/>
          <p:cNvSpPr>
            <a:spLocks noChangeArrowheads="1"/>
          </p:cNvSpPr>
          <p:nvPr/>
        </p:nvSpPr>
        <p:spPr bwMode="gray">
          <a:xfrm>
            <a:off x="1990725" y="3261600"/>
            <a:ext cx="542925" cy="254000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solidFill>
                  <a:srgbClr val="0000FF"/>
                </a:solidFill>
                <a:latin typeface="+mn-lt"/>
              </a:rPr>
              <a:t>Evaluate </a:t>
            </a:r>
          </a:p>
          <a:p>
            <a:r>
              <a:rPr lang="en-US" altLang="ja-JP" sz="800" dirty="0">
                <a:solidFill>
                  <a:srgbClr val="0000FF"/>
                </a:solidFill>
                <a:latin typeface="+mn-lt"/>
              </a:rPr>
              <a:t>condition</a:t>
            </a:r>
          </a:p>
        </p:txBody>
      </p:sp>
      <p:sp>
        <p:nvSpPr>
          <p:cNvPr id="38" name="Rectangle 295"/>
          <p:cNvSpPr>
            <a:spLocks noChangeArrowheads="1"/>
          </p:cNvSpPr>
          <p:nvPr/>
        </p:nvSpPr>
        <p:spPr bwMode="gray">
          <a:xfrm>
            <a:off x="1905000" y="3512425"/>
            <a:ext cx="76200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solidFill>
                  <a:srgbClr val="0033CC"/>
                </a:solidFill>
                <a:latin typeface="+mn-lt"/>
              </a:rPr>
              <a:t>true</a:t>
            </a:r>
          </a:p>
        </p:txBody>
      </p:sp>
      <p:sp>
        <p:nvSpPr>
          <p:cNvPr id="39" name="AutoShape 331"/>
          <p:cNvSpPr>
            <a:spLocks noChangeArrowheads="1"/>
          </p:cNvSpPr>
          <p:nvPr/>
        </p:nvSpPr>
        <p:spPr bwMode="gray">
          <a:xfrm>
            <a:off x="2438400" y="3673238"/>
            <a:ext cx="542925" cy="408623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9525" algn="ctr">
            <a:solidFill>
              <a:srgbClr val="33CC33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40" name="AutoShape 332"/>
          <p:cNvSpPr>
            <a:spLocks noChangeArrowheads="1"/>
          </p:cNvSpPr>
          <p:nvPr/>
        </p:nvSpPr>
        <p:spPr bwMode="gray">
          <a:xfrm rot="5400000" flipH="1">
            <a:off x="2647951" y="3871745"/>
            <a:ext cx="157162" cy="216396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41" name="Text Box 333"/>
          <p:cNvSpPr txBox="1">
            <a:spLocks noChangeArrowheads="1"/>
          </p:cNvSpPr>
          <p:nvPr/>
        </p:nvSpPr>
        <p:spPr bwMode="gray">
          <a:xfrm>
            <a:off x="2826744" y="3947400"/>
            <a:ext cx="286937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latin typeface="+mn-lt"/>
              </a:rPr>
              <a:t>Loop:2</a:t>
            </a:r>
          </a:p>
        </p:txBody>
      </p:sp>
      <p:sp>
        <p:nvSpPr>
          <p:cNvPr id="42" name="Text Box 338"/>
          <p:cNvSpPr txBox="1">
            <a:spLocks noChangeArrowheads="1"/>
          </p:cNvSpPr>
          <p:nvPr/>
        </p:nvSpPr>
        <p:spPr bwMode="gray">
          <a:xfrm>
            <a:off x="154765" y="3296376"/>
            <a:ext cx="129222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altLang="ja-JP" sz="1000" dirty="0">
                <a:latin typeface="+mn-lt"/>
              </a:rPr>
              <a:t>Make Choice on loop: 1,</a:t>
            </a:r>
          </a:p>
          <a:p>
            <a:r>
              <a:rPr lang="en-US" altLang="ja-JP" sz="1000" dirty="0">
                <a:latin typeface="+mn-lt"/>
              </a:rPr>
              <a:t>Then evaluate condition</a:t>
            </a:r>
          </a:p>
        </p:txBody>
      </p:sp>
      <p:sp>
        <p:nvSpPr>
          <p:cNvPr id="43" name="Text Box 339"/>
          <p:cNvSpPr txBox="1">
            <a:spLocks noChangeArrowheads="1"/>
          </p:cNvSpPr>
          <p:nvPr/>
        </p:nvSpPr>
        <p:spPr bwMode="gray">
          <a:xfrm>
            <a:off x="182563" y="3699750"/>
            <a:ext cx="944562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altLang="ja-JP" sz="1000" dirty="0">
                <a:latin typeface="+mn-lt"/>
              </a:rPr>
              <a:t>If true, node </a:t>
            </a:r>
          </a:p>
          <a:p>
            <a:pPr algn="l"/>
            <a:r>
              <a:rPr lang="en-US" altLang="ja-JP" sz="1000" dirty="0">
                <a:latin typeface="+mn-lt"/>
              </a:rPr>
              <a:t>instance(loop2) and the out-going arrow</a:t>
            </a:r>
          </a:p>
          <a:p>
            <a:pPr algn="l"/>
            <a:r>
              <a:rPr lang="en-US" altLang="ja-JP" sz="1000" dirty="0">
                <a:latin typeface="+mn-lt"/>
              </a:rPr>
              <a:t> is created. </a:t>
            </a:r>
          </a:p>
          <a:p>
            <a:pPr algn="l"/>
            <a:r>
              <a:rPr lang="en-US" altLang="ja-JP" sz="1000" dirty="0">
                <a:latin typeface="+mn-lt"/>
              </a:rPr>
              <a:t>Then activated.</a:t>
            </a:r>
          </a:p>
          <a:p>
            <a:pPr algn="l"/>
            <a:endParaRPr lang="en-US" altLang="ja-JP" sz="1000" dirty="0">
              <a:latin typeface="+mn-lt"/>
            </a:endParaRPr>
          </a:p>
        </p:txBody>
      </p:sp>
      <p:sp>
        <p:nvSpPr>
          <p:cNvPr id="44" name="Line 340"/>
          <p:cNvSpPr>
            <a:spLocks noChangeShapeType="1"/>
          </p:cNvSpPr>
          <p:nvPr/>
        </p:nvSpPr>
        <p:spPr bwMode="gray">
          <a:xfrm flipH="1">
            <a:off x="1885950" y="4382375"/>
            <a:ext cx="9525" cy="3333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5" name="AutoShape 357"/>
          <p:cNvSpPr>
            <a:spLocks noChangeArrowheads="1"/>
          </p:cNvSpPr>
          <p:nvPr/>
        </p:nvSpPr>
        <p:spPr bwMode="gray">
          <a:xfrm>
            <a:off x="1871663" y="4778138"/>
            <a:ext cx="452437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46" name="AutoShape 358"/>
          <p:cNvSpPr>
            <a:spLocks noChangeArrowheads="1"/>
          </p:cNvSpPr>
          <p:nvPr/>
        </p:nvSpPr>
        <p:spPr bwMode="gray">
          <a:xfrm rot="5400000" flipH="1">
            <a:off x="2052638" y="4962358"/>
            <a:ext cx="109537" cy="216396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47" name="Line 359"/>
          <p:cNvSpPr>
            <a:spLocks noChangeShapeType="1"/>
          </p:cNvSpPr>
          <p:nvPr/>
        </p:nvSpPr>
        <p:spPr bwMode="gray">
          <a:xfrm>
            <a:off x="2333625" y="4972925"/>
            <a:ext cx="1524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8" name="AutoShape 360"/>
          <p:cNvSpPr>
            <a:spLocks noChangeArrowheads="1"/>
          </p:cNvSpPr>
          <p:nvPr/>
        </p:nvSpPr>
        <p:spPr bwMode="gray">
          <a:xfrm>
            <a:off x="2871788" y="4768613"/>
            <a:ext cx="452437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49" name="AutoShape 361"/>
          <p:cNvSpPr>
            <a:spLocks noChangeArrowheads="1"/>
          </p:cNvSpPr>
          <p:nvPr/>
        </p:nvSpPr>
        <p:spPr bwMode="gray">
          <a:xfrm rot="5400000" flipH="1">
            <a:off x="3052763" y="4971883"/>
            <a:ext cx="109537" cy="216396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50" name="Line 362"/>
          <p:cNvSpPr>
            <a:spLocks noChangeShapeType="1"/>
          </p:cNvSpPr>
          <p:nvPr/>
        </p:nvSpPr>
        <p:spPr bwMode="gray">
          <a:xfrm flipV="1">
            <a:off x="3333750" y="49824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1" name="Line 363"/>
          <p:cNvSpPr>
            <a:spLocks noChangeShapeType="1"/>
          </p:cNvSpPr>
          <p:nvPr/>
        </p:nvSpPr>
        <p:spPr bwMode="gray">
          <a:xfrm flipV="1">
            <a:off x="2495550" y="4982450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2" name="Line 364"/>
          <p:cNvSpPr>
            <a:spLocks noChangeShapeType="1"/>
          </p:cNvSpPr>
          <p:nvPr/>
        </p:nvSpPr>
        <p:spPr bwMode="gray">
          <a:xfrm>
            <a:off x="2733675" y="4982450"/>
            <a:ext cx="1524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3" name="Line 365"/>
          <p:cNvSpPr>
            <a:spLocks noChangeShapeType="1"/>
          </p:cNvSpPr>
          <p:nvPr/>
        </p:nvSpPr>
        <p:spPr bwMode="gray">
          <a:xfrm flipH="1">
            <a:off x="3546475" y="4390313"/>
            <a:ext cx="125413" cy="5492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54" name="Text Box 366"/>
          <p:cNvSpPr txBox="1">
            <a:spLocks noChangeArrowheads="1"/>
          </p:cNvSpPr>
          <p:nvPr/>
        </p:nvSpPr>
        <p:spPr bwMode="gray">
          <a:xfrm>
            <a:off x="1436094" y="5118975"/>
            <a:ext cx="286937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latin typeface="+mn-lt"/>
              </a:rPr>
              <a:t>Loop:1</a:t>
            </a:r>
          </a:p>
        </p:txBody>
      </p:sp>
      <p:sp>
        <p:nvSpPr>
          <p:cNvPr id="55" name="Text Box 367"/>
          <p:cNvSpPr txBox="1">
            <a:spLocks noChangeArrowheads="1"/>
          </p:cNvSpPr>
          <p:nvPr/>
        </p:nvSpPr>
        <p:spPr bwMode="gray">
          <a:xfrm>
            <a:off x="2179044" y="5118975"/>
            <a:ext cx="286937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latin typeface="+mn-lt"/>
              </a:rPr>
              <a:t>Loop:2</a:t>
            </a:r>
          </a:p>
        </p:txBody>
      </p:sp>
      <p:sp>
        <p:nvSpPr>
          <p:cNvPr id="56" name="Text Box 368"/>
          <p:cNvSpPr txBox="1">
            <a:spLocks noChangeArrowheads="1"/>
          </p:cNvSpPr>
          <p:nvPr/>
        </p:nvSpPr>
        <p:spPr bwMode="gray">
          <a:xfrm>
            <a:off x="3196615" y="5080875"/>
            <a:ext cx="290144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latin typeface="+mn-lt"/>
              </a:rPr>
              <a:t>Loop:n</a:t>
            </a:r>
          </a:p>
        </p:txBody>
      </p:sp>
      <p:sp>
        <p:nvSpPr>
          <p:cNvPr id="57" name="Rectangle 369"/>
          <p:cNvSpPr>
            <a:spLocks noChangeArrowheads="1"/>
          </p:cNvSpPr>
          <p:nvPr/>
        </p:nvSpPr>
        <p:spPr bwMode="gray">
          <a:xfrm>
            <a:off x="1990725" y="3261600"/>
            <a:ext cx="542925" cy="254000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solidFill>
                  <a:srgbClr val="0000FF"/>
                </a:solidFill>
                <a:latin typeface="+mn-lt"/>
              </a:rPr>
              <a:t>Evaluate </a:t>
            </a:r>
          </a:p>
          <a:p>
            <a:r>
              <a:rPr lang="en-US" altLang="ja-JP" sz="800" dirty="0">
                <a:solidFill>
                  <a:srgbClr val="0000FF"/>
                </a:solidFill>
                <a:latin typeface="+mn-lt"/>
              </a:rPr>
              <a:t>condition</a:t>
            </a:r>
          </a:p>
        </p:txBody>
      </p:sp>
      <p:sp>
        <p:nvSpPr>
          <p:cNvPr id="58" name="Rectangle 370"/>
          <p:cNvSpPr>
            <a:spLocks noChangeArrowheads="1"/>
          </p:cNvSpPr>
          <p:nvPr/>
        </p:nvSpPr>
        <p:spPr bwMode="gray">
          <a:xfrm>
            <a:off x="1905000" y="3512425"/>
            <a:ext cx="76200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solidFill>
                  <a:srgbClr val="0033CC"/>
                </a:solidFill>
                <a:latin typeface="+mn-lt"/>
              </a:rPr>
              <a:t>true</a:t>
            </a:r>
          </a:p>
        </p:txBody>
      </p:sp>
      <p:sp>
        <p:nvSpPr>
          <p:cNvPr id="59" name="Rectangle 371"/>
          <p:cNvSpPr>
            <a:spLocks noChangeArrowheads="1"/>
          </p:cNvSpPr>
          <p:nvPr/>
        </p:nvSpPr>
        <p:spPr bwMode="gray">
          <a:xfrm>
            <a:off x="3228975" y="4480800"/>
            <a:ext cx="542925" cy="254000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solidFill>
                  <a:srgbClr val="0000FF"/>
                </a:solidFill>
                <a:latin typeface="+mn-lt"/>
              </a:rPr>
              <a:t>Evaluate </a:t>
            </a:r>
          </a:p>
          <a:p>
            <a:r>
              <a:rPr lang="en-US" altLang="ja-JP" sz="800" dirty="0">
                <a:solidFill>
                  <a:srgbClr val="0000FF"/>
                </a:solidFill>
                <a:latin typeface="+mn-lt"/>
              </a:rPr>
              <a:t>condition</a:t>
            </a:r>
          </a:p>
        </p:txBody>
      </p:sp>
      <p:sp>
        <p:nvSpPr>
          <p:cNvPr id="60" name="Rectangle 372"/>
          <p:cNvSpPr>
            <a:spLocks noChangeArrowheads="1"/>
          </p:cNvSpPr>
          <p:nvPr/>
        </p:nvSpPr>
        <p:spPr bwMode="gray">
          <a:xfrm>
            <a:off x="3143250" y="4731625"/>
            <a:ext cx="76200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solidFill>
                  <a:srgbClr val="0033CC"/>
                </a:solidFill>
                <a:latin typeface="+mn-lt"/>
              </a:rPr>
              <a:t>false</a:t>
            </a:r>
          </a:p>
        </p:txBody>
      </p:sp>
      <p:sp>
        <p:nvSpPr>
          <p:cNvPr id="61" name="Text Box 373"/>
          <p:cNvSpPr txBox="1">
            <a:spLocks noChangeArrowheads="1"/>
          </p:cNvSpPr>
          <p:nvPr/>
        </p:nvSpPr>
        <p:spPr bwMode="gray">
          <a:xfrm>
            <a:off x="186994" y="5165049"/>
            <a:ext cx="792162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altLang="ja-JP" sz="1000" dirty="0">
                <a:latin typeface="+mn-lt"/>
              </a:rPr>
              <a:t>If false, go to next node</a:t>
            </a:r>
          </a:p>
        </p:txBody>
      </p:sp>
      <p:sp>
        <p:nvSpPr>
          <p:cNvPr id="62" name="Line 375"/>
          <p:cNvSpPr>
            <a:spLocks noChangeShapeType="1"/>
          </p:cNvSpPr>
          <p:nvPr/>
        </p:nvSpPr>
        <p:spPr bwMode="gray">
          <a:xfrm flipH="1">
            <a:off x="2314575" y="2534525"/>
            <a:ext cx="2085975" cy="390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63" name="Line 376"/>
          <p:cNvSpPr>
            <a:spLocks noChangeShapeType="1"/>
          </p:cNvSpPr>
          <p:nvPr/>
        </p:nvSpPr>
        <p:spPr bwMode="gray">
          <a:xfrm>
            <a:off x="4391025" y="2534525"/>
            <a:ext cx="1676400" cy="3333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64" name="Rectangle 377"/>
          <p:cNvSpPr>
            <a:spLocks noChangeArrowheads="1"/>
          </p:cNvSpPr>
          <p:nvPr/>
        </p:nvSpPr>
        <p:spPr bwMode="gray">
          <a:xfrm>
            <a:off x="3848100" y="2250363"/>
            <a:ext cx="1162050" cy="2841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dirty="0">
                <a:latin typeface="+mn-lt"/>
              </a:rPr>
              <a:t>Loop-node</a:t>
            </a:r>
          </a:p>
        </p:txBody>
      </p:sp>
      <p:sp>
        <p:nvSpPr>
          <p:cNvPr id="65" name="Line 378"/>
          <p:cNvSpPr>
            <a:spLocks noChangeShapeType="1"/>
          </p:cNvSpPr>
          <p:nvPr/>
        </p:nvSpPr>
        <p:spPr bwMode="gray">
          <a:xfrm flipH="1">
            <a:off x="2828925" y="3277475"/>
            <a:ext cx="1152525" cy="3143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66" name="Line 379"/>
          <p:cNvSpPr>
            <a:spLocks noChangeShapeType="1"/>
          </p:cNvSpPr>
          <p:nvPr/>
        </p:nvSpPr>
        <p:spPr bwMode="gray">
          <a:xfrm flipH="1">
            <a:off x="1952625" y="3267950"/>
            <a:ext cx="2038350" cy="3714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67" name="Rectangle 380"/>
          <p:cNvSpPr>
            <a:spLocks noChangeArrowheads="1"/>
          </p:cNvSpPr>
          <p:nvPr/>
        </p:nvSpPr>
        <p:spPr bwMode="gray">
          <a:xfrm>
            <a:off x="3486150" y="2772650"/>
            <a:ext cx="1162050" cy="498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600" dirty="0">
                <a:latin typeface="+mn-lt"/>
              </a:rPr>
              <a:t>Looped- Instance</a:t>
            </a:r>
          </a:p>
        </p:txBody>
      </p:sp>
      <p:sp>
        <p:nvSpPr>
          <p:cNvPr id="68" name="Line 381"/>
          <p:cNvSpPr>
            <a:spLocks noChangeShapeType="1"/>
          </p:cNvSpPr>
          <p:nvPr/>
        </p:nvSpPr>
        <p:spPr bwMode="gray">
          <a:xfrm>
            <a:off x="4124325" y="3267950"/>
            <a:ext cx="3095625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69" name="Line 383"/>
          <p:cNvSpPr>
            <a:spLocks noChangeShapeType="1"/>
          </p:cNvSpPr>
          <p:nvPr/>
        </p:nvSpPr>
        <p:spPr bwMode="gray">
          <a:xfrm>
            <a:off x="4152900" y="3258425"/>
            <a:ext cx="2085975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70" name="Line 384"/>
          <p:cNvSpPr>
            <a:spLocks noChangeShapeType="1"/>
          </p:cNvSpPr>
          <p:nvPr/>
        </p:nvSpPr>
        <p:spPr bwMode="gray">
          <a:xfrm flipV="1">
            <a:off x="3557588" y="5177713"/>
            <a:ext cx="388937" cy="31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graphicFrame>
        <p:nvGraphicFramePr>
          <p:cNvPr id="71" name="Object 387"/>
          <p:cNvGraphicFramePr>
            <a:graphicFrameLocks noChangeAspect="1"/>
          </p:cNvGraphicFramePr>
          <p:nvPr/>
        </p:nvGraphicFramePr>
        <p:xfrm>
          <a:off x="7448550" y="876579"/>
          <a:ext cx="1143000" cy="1485900"/>
        </p:xfrm>
        <a:graphic>
          <a:graphicData uri="http://schemas.openxmlformats.org/presentationml/2006/ole">
            <p:oleObj spid="_x0000_s1026" name="ビットマップ イメージ" r:id="rId4" imgW="1295238" imgH="1762371" progId="PBrush">
              <p:embed/>
            </p:oleObj>
          </a:graphicData>
        </a:graphic>
      </p:graphicFrame>
      <p:sp>
        <p:nvSpPr>
          <p:cNvPr id="72" name="AutoShape 390"/>
          <p:cNvSpPr>
            <a:spLocks noChangeArrowheads="1"/>
          </p:cNvSpPr>
          <p:nvPr/>
        </p:nvSpPr>
        <p:spPr bwMode="gray">
          <a:xfrm>
            <a:off x="6305550" y="2767054"/>
            <a:ext cx="561975" cy="30646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73" name="Line 391"/>
          <p:cNvSpPr>
            <a:spLocks noChangeShapeType="1"/>
          </p:cNvSpPr>
          <p:nvPr/>
        </p:nvSpPr>
        <p:spPr bwMode="gray">
          <a:xfrm flipH="1">
            <a:off x="8337550" y="3895013"/>
            <a:ext cx="11113" cy="6635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74" name="Oval 392"/>
          <p:cNvSpPr>
            <a:spLocks noChangeArrowheads="1"/>
          </p:cNvSpPr>
          <p:nvPr/>
        </p:nvSpPr>
        <p:spPr bwMode="auto">
          <a:xfrm>
            <a:off x="5708650" y="2834563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  <a:latin typeface="+mn-lt"/>
              </a:rPr>
              <a:t>S</a:t>
            </a:r>
          </a:p>
        </p:txBody>
      </p:sp>
      <p:sp>
        <p:nvSpPr>
          <p:cNvPr id="75" name="Oval 393"/>
          <p:cNvSpPr>
            <a:spLocks noChangeArrowheads="1"/>
          </p:cNvSpPr>
          <p:nvPr/>
        </p:nvSpPr>
        <p:spPr bwMode="auto">
          <a:xfrm>
            <a:off x="7308850" y="2842500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  <a:latin typeface="+mn-lt"/>
              </a:rPr>
              <a:t>E</a:t>
            </a:r>
          </a:p>
        </p:txBody>
      </p:sp>
      <p:sp>
        <p:nvSpPr>
          <p:cNvPr id="76" name="Line 394"/>
          <p:cNvSpPr>
            <a:spLocks noChangeShapeType="1"/>
          </p:cNvSpPr>
          <p:nvPr/>
        </p:nvSpPr>
        <p:spPr bwMode="auto">
          <a:xfrm>
            <a:off x="5892800" y="2915525"/>
            <a:ext cx="411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7" name="Line 395"/>
          <p:cNvSpPr>
            <a:spLocks noChangeShapeType="1"/>
          </p:cNvSpPr>
          <p:nvPr/>
        </p:nvSpPr>
        <p:spPr bwMode="auto">
          <a:xfrm>
            <a:off x="6877050" y="2923463"/>
            <a:ext cx="422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8" name="AutoShape 396"/>
          <p:cNvSpPr>
            <a:spLocks noChangeArrowheads="1"/>
          </p:cNvSpPr>
          <p:nvPr/>
        </p:nvSpPr>
        <p:spPr bwMode="gray">
          <a:xfrm rot="5400000" flipH="1">
            <a:off x="6438900" y="2808876"/>
            <a:ext cx="128587" cy="389513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79" name="AutoShape 397"/>
          <p:cNvSpPr>
            <a:spLocks noChangeArrowheads="1"/>
          </p:cNvSpPr>
          <p:nvPr/>
        </p:nvSpPr>
        <p:spPr bwMode="gray">
          <a:xfrm>
            <a:off x="5757863" y="4978163"/>
            <a:ext cx="452437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80" name="AutoShape 398"/>
          <p:cNvSpPr>
            <a:spLocks noChangeArrowheads="1"/>
          </p:cNvSpPr>
          <p:nvPr/>
        </p:nvSpPr>
        <p:spPr bwMode="gray">
          <a:xfrm rot="5400000" flipH="1">
            <a:off x="5843588" y="5152858"/>
            <a:ext cx="109537" cy="216396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81" name="Rectangle 399"/>
          <p:cNvSpPr>
            <a:spLocks noChangeArrowheads="1"/>
          </p:cNvSpPr>
          <p:nvPr/>
        </p:nvSpPr>
        <p:spPr bwMode="gray">
          <a:xfrm>
            <a:off x="5534025" y="3036175"/>
            <a:ext cx="76200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solidFill>
                  <a:srgbClr val="0033CC"/>
                </a:solidFill>
                <a:latin typeface="+mn-lt"/>
              </a:rPr>
              <a:t>true</a:t>
            </a:r>
          </a:p>
        </p:txBody>
      </p:sp>
      <p:sp>
        <p:nvSpPr>
          <p:cNvPr id="82" name="Line 400"/>
          <p:cNvSpPr>
            <a:spLocks noChangeShapeType="1"/>
          </p:cNvSpPr>
          <p:nvPr/>
        </p:nvSpPr>
        <p:spPr bwMode="gray">
          <a:xfrm flipV="1">
            <a:off x="6210300" y="5192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83" name="Oval 402"/>
          <p:cNvSpPr>
            <a:spLocks noChangeArrowheads="1"/>
          </p:cNvSpPr>
          <p:nvPr/>
        </p:nvSpPr>
        <p:spPr bwMode="auto">
          <a:xfrm>
            <a:off x="5356225" y="5091988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  <a:latin typeface="+mn-lt"/>
              </a:rPr>
              <a:t>S</a:t>
            </a:r>
          </a:p>
        </p:txBody>
      </p:sp>
      <p:sp>
        <p:nvSpPr>
          <p:cNvPr id="84" name="Line 403"/>
          <p:cNvSpPr>
            <a:spLocks noChangeShapeType="1"/>
          </p:cNvSpPr>
          <p:nvPr/>
        </p:nvSpPr>
        <p:spPr bwMode="auto">
          <a:xfrm>
            <a:off x="5530850" y="5182475"/>
            <a:ext cx="239713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85" name="Oval 404"/>
          <p:cNvSpPr>
            <a:spLocks noChangeArrowheads="1"/>
          </p:cNvSpPr>
          <p:nvPr/>
        </p:nvSpPr>
        <p:spPr bwMode="auto">
          <a:xfrm>
            <a:off x="8337550" y="5118975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  <a:latin typeface="+mn-lt"/>
              </a:rPr>
              <a:t>E</a:t>
            </a:r>
          </a:p>
        </p:txBody>
      </p:sp>
      <p:sp>
        <p:nvSpPr>
          <p:cNvPr id="86" name="Text Box 405"/>
          <p:cNvSpPr txBox="1">
            <a:spLocks noChangeArrowheads="1"/>
          </p:cNvSpPr>
          <p:nvPr/>
        </p:nvSpPr>
        <p:spPr bwMode="gray">
          <a:xfrm>
            <a:off x="4755026" y="2830098"/>
            <a:ext cx="969817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ja-JP" sz="1000" dirty="0" smtClean="0">
                <a:latin typeface="+mn-lt"/>
              </a:rPr>
              <a:t>If </a:t>
            </a:r>
            <a:r>
              <a:rPr lang="en-US" altLang="ja-JP" sz="1000" dirty="0">
                <a:latin typeface="+mn-lt"/>
              </a:rPr>
              <a:t>true, loop1 start</a:t>
            </a:r>
          </a:p>
        </p:txBody>
      </p:sp>
      <p:sp>
        <p:nvSpPr>
          <p:cNvPr id="87" name="Line 406"/>
          <p:cNvSpPr>
            <a:spLocks noChangeShapeType="1"/>
          </p:cNvSpPr>
          <p:nvPr/>
        </p:nvSpPr>
        <p:spPr bwMode="gray">
          <a:xfrm flipV="1">
            <a:off x="5910263" y="2853613"/>
            <a:ext cx="388937" cy="31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88" name="Text Box 407"/>
          <p:cNvSpPr txBox="1">
            <a:spLocks noChangeArrowheads="1"/>
          </p:cNvSpPr>
          <p:nvPr/>
        </p:nvSpPr>
        <p:spPr bwMode="gray">
          <a:xfrm>
            <a:off x="6827244" y="3080625"/>
            <a:ext cx="286937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latin typeface="+mn-lt"/>
              </a:rPr>
              <a:t>Loop:1</a:t>
            </a:r>
          </a:p>
        </p:txBody>
      </p:sp>
      <p:sp>
        <p:nvSpPr>
          <p:cNvPr id="89" name="Line 408"/>
          <p:cNvSpPr>
            <a:spLocks noChangeShapeType="1"/>
          </p:cNvSpPr>
          <p:nvPr/>
        </p:nvSpPr>
        <p:spPr bwMode="gray">
          <a:xfrm flipH="1">
            <a:off x="7308850" y="3056813"/>
            <a:ext cx="1588" cy="7493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90" name="Oval 410"/>
          <p:cNvSpPr>
            <a:spLocks noChangeArrowheads="1"/>
          </p:cNvSpPr>
          <p:nvPr/>
        </p:nvSpPr>
        <p:spPr bwMode="auto">
          <a:xfrm>
            <a:off x="5842000" y="3758488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  <a:latin typeface="+mn-lt"/>
              </a:rPr>
              <a:t>S</a:t>
            </a:r>
          </a:p>
        </p:txBody>
      </p:sp>
      <p:sp>
        <p:nvSpPr>
          <p:cNvPr id="91" name="Oval 411"/>
          <p:cNvSpPr>
            <a:spLocks noChangeArrowheads="1"/>
          </p:cNvSpPr>
          <p:nvPr/>
        </p:nvSpPr>
        <p:spPr bwMode="auto">
          <a:xfrm>
            <a:off x="8299450" y="3775950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  <a:latin typeface="+mn-lt"/>
              </a:rPr>
              <a:t>E</a:t>
            </a:r>
          </a:p>
        </p:txBody>
      </p:sp>
      <p:sp>
        <p:nvSpPr>
          <p:cNvPr id="92" name="Line 412"/>
          <p:cNvSpPr>
            <a:spLocks noChangeShapeType="1"/>
          </p:cNvSpPr>
          <p:nvPr/>
        </p:nvSpPr>
        <p:spPr bwMode="auto">
          <a:xfrm>
            <a:off x="6026150" y="3839450"/>
            <a:ext cx="277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3" name="Line 413"/>
          <p:cNvSpPr>
            <a:spLocks noChangeShapeType="1"/>
          </p:cNvSpPr>
          <p:nvPr/>
        </p:nvSpPr>
        <p:spPr bwMode="auto">
          <a:xfrm flipV="1">
            <a:off x="7943850" y="3856913"/>
            <a:ext cx="365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4" name="Line 416"/>
          <p:cNvSpPr>
            <a:spLocks noChangeShapeType="1"/>
          </p:cNvSpPr>
          <p:nvPr/>
        </p:nvSpPr>
        <p:spPr bwMode="auto">
          <a:xfrm>
            <a:off x="6826250" y="3848975"/>
            <a:ext cx="544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5" name="Rectangle 417"/>
          <p:cNvSpPr>
            <a:spLocks noChangeArrowheads="1"/>
          </p:cNvSpPr>
          <p:nvPr/>
        </p:nvSpPr>
        <p:spPr bwMode="gray">
          <a:xfrm>
            <a:off x="7343775" y="3896213"/>
            <a:ext cx="962025" cy="276999"/>
          </a:xfrm>
          <a:prstGeom prst="rect">
            <a:avLst/>
          </a:prstGeom>
          <a:noFill/>
          <a:ln w="19050" algn="ctr">
            <a:solidFill>
              <a:schemeClr val="accent2"/>
            </a:solidFill>
            <a:prstDash val="dash"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96" name="Rectangle 419"/>
          <p:cNvSpPr>
            <a:spLocks noChangeArrowheads="1"/>
          </p:cNvSpPr>
          <p:nvPr/>
        </p:nvSpPr>
        <p:spPr bwMode="gray">
          <a:xfrm>
            <a:off x="7096125" y="3436225"/>
            <a:ext cx="76200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solidFill>
                  <a:srgbClr val="0033CC"/>
                </a:solidFill>
                <a:latin typeface="+mn-lt"/>
              </a:rPr>
              <a:t>true</a:t>
            </a:r>
          </a:p>
        </p:txBody>
      </p:sp>
      <p:sp>
        <p:nvSpPr>
          <p:cNvPr id="97" name="Text Box 423"/>
          <p:cNvSpPr txBox="1">
            <a:spLocks noChangeArrowheads="1"/>
          </p:cNvSpPr>
          <p:nvPr/>
        </p:nvSpPr>
        <p:spPr bwMode="gray">
          <a:xfrm>
            <a:off x="4225925" y="3480675"/>
            <a:ext cx="140933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altLang="ja-JP" sz="1000" dirty="0">
                <a:latin typeface="+mn-lt"/>
              </a:rPr>
              <a:t>Complete sub process on loop:1</a:t>
            </a:r>
            <a:r>
              <a:rPr lang="en-US" altLang="ja-JP" sz="1000" dirty="0" smtClean="0">
                <a:latin typeface="+mn-lt"/>
              </a:rPr>
              <a:t>, Then </a:t>
            </a:r>
            <a:r>
              <a:rPr lang="en-US" altLang="ja-JP" sz="1000" dirty="0">
                <a:latin typeface="+mn-lt"/>
              </a:rPr>
              <a:t>evaluate condition</a:t>
            </a:r>
          </a:p>
        </p:txBody>
      </p:sp>
      <p:sp>
        <p:nvSpPr>
          <p:cNvPr id="98" name="Text Box 424"/>
          <p:cNvSpPr txBox="1">
            <a:spLocks noChangeArrowheads="1"/>
          </p:cNvSpPr>
          <p:nvPr/>
        </p:nvSpPr>
        <p:spPr bwMode="gray">
          <a:xfrm>
            <a:off x="4249738" y="3971990"/>
            <a:ext cx="147796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altLang="ja-JP" sz="1000" dirty="0">
                <a:latin typeface="+mn-lt"/>
              </a:rPr>
              <a:t>If true, node instance(loop2) and the out-going arrow is created. Then it is activated and sub process is created.</a:t>
            </a:r>
          </a:p>
          <a:p>
            <a:endParaRPr lang="en-US" altLang="ja-JP" sz="1000" dirty="0">
              <a:latin typeface="+mn-lt"/>
            </a:endParaRPr>
          </a:p>
        </p:txBody>
      </p:sp>
      <p:sp>
        <p:nvSpPr>
          <p:cNvPr id="99" name="Line 425"/>
          <p:cNvSpPr>
            <a:spLocks noChangeShapeType="1"/>
          </p:cNvSpPr>
          <p:nvPr/>
        </p:nvSpPr>
        <p:spPr bwMode="gray">
          <a:xfrm>
            <a:off x="6572250" y="4515725"/>
            <a:ext cx="0" cy="3238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0" name="AutoShape 426"/>
          <p:cNvSpPr>
            <a:spLocks noChangeArrowheads="1"/>
          </p:cNvSpPr>
          <p:nvPr/>
        </p:nvSpPr>
        <p:spPr bwMode="gray">
          <a:xfrm>
            <a:off x="6500813" y="4987688"/>
            <a:ext cx="452437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101" name="AutoShape 427"/>
          <p:cNvSpPr>
            <a:spLocks noChangeArrowheads="1"/>
          </p:cNvSpPr>
          <p:nvPr/>
        </p:nvSpPr>
        <p:spPr bwMode="gray">
          <a:xfrm rot="5400000" flipH="1">
            <a:off x="6596063" y="5162383"/>
            <a:ext cx="109537" cy="216396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2" name="Line 428"/>
          <p:cNvSpPr>
            <a:spLocks noChangeShapeType="1"/>
          </p:cNvSpPr>
          <p:nvPr/>
        </p:nvSpPr>
        <p:spPr bwMode="gray">
          <a:xfrm>
            <a:off x="6962775" y="5182475"/>
            <a:ext cx="21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3" name="AutoShape 429"/>
          <p:cNvSpPr>
            <a:spLocks noChangeArrowheads="1"/>
          </p:cNvSpPr>
          <p:nvPr/>
        </p:nvSpPr>
        <p:spPr bwMode="gray">
          <a:xfrm>
            <a:off x="7643813" y="4978163"/>
            <a:ext cx="452437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104" name="AutoShape 430"/>
          <p:cNvSpPr>
            <a:spLocks noChangeArrowheads="1"/>
          </p:cNvSpPr>
          <p:nvPr/>
        </p:nvSpPr>
        <p:spPr bwMode="gray">
          <a:xfrm rot="5400000" flipH="1">
            <a:off x="7748588" y="5162383"/>
            <a:ext cx="109537" cy="216396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5" name="Line 431"/>
          <p:cNvSpPr>
            <a:spLocks noChangeShapeType="1"/>
          </p:cNvSpPr>
          <p:nvPr/>
        </p:nvSpPr>
        <p:spPr bwMode="gray">
          <a:xfrm flipV="1">
            <a:off x="8105775" y="5192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6" name="Line 432"/>
          <p:cNvSpPr>
            <a:spLocks noChangeShapeType="1"/>
          </p:cNvSpPr>
          <p:nvPr/>
        </p:nvSpPr>
        <p:spPr bwMode="gray">
          <a:xfrm flipV="1">
            <a:off x="7219950" y="5192000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7" name="Line 433"/>
          <p:cNvSpPr>
            <a:spLocks noChangeShapeType="1"/>
          </p:cNvSpPr>
          <p:nvPr/>
        </p:nvSpPr>
        <p:spPr bwMode="gray">
          <a:xfrm>
            <a:off x="7448550" y="5192000"/>
            <a:ext cx="200025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8" name="Line 434"/>
          <p:cNvSpPr>
            <a:spLocks noChangeShapeType="1"/>
          </p:cNvSpPr>
          <p:nvPr/>
        </p:nvSpPr>
        <p:spPr bwMode="gray">
          <a:xfrm>
            <a:off x="8272463" y="4637963"/>
            <a:ext cx="7937" cy="46355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109" name="Text Box 435"/>
          <p:cNvSpPr txBox="1">
            <a:spLocks noChangeArrowheads="1"/>
          </p:cNvSpPr>
          <p:nvPr/>
        </p:nvSpPr>
        <p:spPr bwMode="gray">
          <a:xfrm>
            <a:off x="5998569" y="5328525"/>
            <a:ext cx="286937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latin typeface="+mn-lt"/>
              </a:rPr>
              <a:t>Loop:1</a:t>
            </a:r>
          </a:p>
        </p:txBody>
      </p:sp>
      <p:sp>
        <p:nvSpPr>
          <p:cNvPr id="110" name="Text Box 436"/>
          <p:cNvSpPr txBox="1">
            <a:spLocks noChangeArrowheads="1"/>
          </p:cNvSpPr>
          <p:nvPr/>
        </p:nvSpPr>
        <p:spPr bwMode="gray">
          <a:xfrm>
            <a:off x="6808194" y="5328525"/>
            <a:ext cx="286937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latin typeface="+mn-lt"/>
              </a:rPr>
              <a:t>Loop:2</a:t>
            </a:r>
          </a:p>
        </p:txBody>
      </p:sp>
      <p:sp>
        <p:nvSpPr>
          <p:cNvPr id="111" name="Text Box 437"/>
          <p:cNvSpPr txBox="1">
            <a:spLocks noChangeArrowheads="1"/>
          </p:cNvSpPr>
          <p:nvPr/>
        </p:nvSpPr>
        <p:spPr bwMode="gray">
          <a:xfrm>
            <a:off x="7968640" y="5328525"/>
            <a:ext cx="290144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latin typeface="+mn-lt"/>
              </a:rPr>
              <a:t>Loop:n</a:t>
            </a:r>
          </a:p>
        </p:txBody>
      </p:sp>
      <p:sp>
        <p:nvSpPr>
          <p:cNvPr id="112" name="Rectangle 438"/>
          <p:cNvSpPr>
            <a:spLocks noChangeArrowheads="1"/>
          </p:cNvSpPr>
          <p:nvPr/>
        </p:nvSpPr>
        <p:spPr bwMode="gray">
          <a:xfrm>
            <a:off x="7258050" y="3117087"/>
            <a:ext cx="716369" cy="307777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r>
              <a:rPr lang="en-US" altLang="ja-JP" sz="1000" dirty="0">
                <a:solidFill>
                  <a:srgbClr val="0000FF"/>
                </a:solidFill>
                <a:latin typeface="+mn-lt"/>
              </a:rPr>
              <a:t>Evaluate </a:t>
            </a:r>
          </a:p>
          <a:p>
            <a:r>
              <a:rPr lang="en-US" altLang="ja-JP" sz="1000" dirty="0">
                <a:solidFill>
                  <a:srgbClr val="0000FF"/>
                </a:solidFill>
                <a:latin typeface="+mn-lt"/>
              </a:rPr>
              <a:t>condition</a:t>
            </a:r>
          </a:p>
        </p:txBody>
      </p:sp>
      <p:sp>
        <p:nvSpPr>
          <p:cNvPr id="113" name="Rectangle 440"/>
          <p:cNvSpPr>
            <a:spLocks noChangeArrowheads="1"/>
          </p:cNvSpPr>
          <p:nvPr/>
        </p:nvSpPr>
        <p:spPr bwMode="gray">
          <a:xfrm>
            <a:off x="8358188" y="4614150"/>
            <a:ext cx="542925" cy="254000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solidFill>
                  <a:srgbClr val="0000FF"/>
                </a:solidFill>
                <a:latin typeface="+mn-lt"/>
              </a:rPr>
              <a:t>Evaluate </a:t>
            </a:r>
          </a:p>
          <a:p>
            <a:r>
              <a:rPr lang="en-US" altLang="ja-JP" sz="800" dirty="0">
                <a:solidFill>
                  <a:srgbClr val="0000FF"/>
                </a:solidFill>
                <a:latin typeface="+mn-lt"/>
              </a:rPr>
              <a:t>condition</a:t>
            </a:r>
          </a:p>
        </p:txBody>
      </p:sp>
      <p:sp>
        <p:nvSpPr>
          <p:cNvPr id="114" name="Text Box 441"/>
          <p:cNvSpPr txBox="1">
            <a:spLocks noChangeArrowheads="1"/>
          </p:cNvSpPr>
          <p:nvPr/>
        </p:nvSpPr>
        <p:spPr bwMode="gray">
          <a:xfrm>
            <a:off x="4344988" y="5157075"/>
            <a:ext cx="792162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en-US" altLang="ja-JP" sz="1000" dirty="0">
                <a:latin typeface="+mn-lt"/>
              </a:rPr>
              <a:t>If false, go to next node</a:t>
            </a:r>
          </a:p>
        </p:txBody>
      </p:sp>
      <p:sp>
        <p:nvSpPr>
          <p:cNvPr id="115" name="Rectangle 442"/>
          <p:cNvSpPr>
            <a:spLocks noChangeArrowheads="1"/>
          </p:cNvSpPr>
          <p:nvPr/>
        </p:nvSpPr>
        <p:spPr bwMode="gray">
          <a:xfrm>
            <a:off x="6619875" y="2942076"/>
            <a:ext cx="123825" cy="12311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latin typeface="+mn-lt"/>
              </a:rPr>
              <a:t>+</a:t>
            </a:r>
          </a:p>
        </p:txBody>
      </p:sp>
      <p:grpSp>
        <p:nvGrpSpPr>
          <p:cNvPr id="116" name="Group 445"/>
          <p:cNvGrpSpPr>
            <a:grpSpLocks/>
          </p:cNvGrpSpPr>
          <p:nvPr/>
        </p:nvGrpSpPr>
        <p:grpSpPr bwMode="auto">
          <a:xfrm>
            <a:off x="6040438" y="3252075"/>
            <a:ext cx="1047750" cy="266700"/>
            <a:chOff x="3643" y="2402"/>
            <a:chExt cx="660" cy="168"/>
          </a:xfrm>
        </p:grpSpPr>
        <p:sp>
          <p:nvSpPr>
            <p:cNvPr id="117" name="Rectangle 443"/>
            <p:cNvSpPr>
              <a:spLocks noChangeArrowheads="1"/>
            </p:cNvSpPr>
            <p:nvPr/>
          </p:nvSpPr>
          <p:spPr bwMode="auto">
            <a:xfrm>
              <a:off x="3643" y="2402"/>
              <a:ext cx="66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18" name="Rectangle 37"/>
            <p:cNvSpPr>
              <a:spLocks noChangeArrowheads="1"/>
            </p:cNvSpPr>
            <p:nvPr/>
          </p:nvSpPr>
          <p:spPr bwMode="auto">
            <a:xfrm>
              <a:off x="3643" y="2402"/>
              <a:ext cx="66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19" name="Oval 38"/>
            <p:cNvSpPr>
              <a:spLocks noChangeArrowheads="1"/>
            </p:cNvSpPr>
            <p:nvPr/>
          </p:nvSpPr>
          <p:spPr bwMode="auto">
            <a:xfrm>
              <a:off x="3672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S</a:t>
              </a:r>
            </a:p>
          </p:txBody>
        </p:sp>
        <p:sp>
          <p:nvSpPr>
            <p:cNvPr id="120" name="Oval 39"/>
            <p:cNvSpPr>
              <a:spLocks noChangeArrowheads="1"/>
            </p:cNvSpPr>
            <p:nvPr/>
          </p:nvSpPr>
          <p:spPr bwMode="auto">
            <a:xfrm>
              <a:off x="4196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121" name="Line 40"/>
            <p:cNvSpPr>
              <a:spLocks noChangeShapeType="1"/>
            </p:cNvSpPr>
            <p:nvPr/>
          </p:nvSpPr>
          <p:spPr bwMode="auto">
            <a:xfrm>
              <a:off x="3735" y="2495"/>
              <a:ext cx="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22" name="Line 41"/>
            <p:cNvSpPr>
              <a:spLocks noChangeShapeType="1"/>
            </p:cNvSpPr>
            <p:nvPr/>
          </p:nvSpPr>
          <p:spPr bwMode="auto">
            <a:xfrm>
              <a:off x="4133" y="2495"/>
              <a:ext cx="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23" name="AutoShape 42"/>
            <p:cNvSpPr>
              <a:spLocks noChangeArrowheads="1"/>
            </p:cNvSpPr>
            <p:nvPr/>
          </p:nvSpPr>
          <p:spPr bwMode="auto">
            <a:xfrm>
              <a:off x="3815" y="2454"/>
              <a:ext cx="128" cy="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24" name="AutoShape 44"/>
            <p:cNvSpPr>
              <a:spLocks noChangeArrowheads="1"/>
            </p:cNvSpPr>
            <p:nvPr/>
          </p:nvSpPr>
          <p:spPr bwMode="auto">
            <a:xfrm>
              <a:off x="4009" y="2454"/>
              <a:ext cx="128" cy="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25" name="Line 45"/>
            <p:cNvSpPr>
              <a:spLocks noChangeShapeType="1"/>
            </p:cNvSpPr>
            <p:nvPr/>
          </p:nvSpPr>
          <p:spPr bwMode="auto">
            <a:xfrm>
              <a:off x="3946" y="2492"/>
              <a:ext cx="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26" name="Oval 444"/>
            <p:cNvSpPr>
              <a:spLocks noChangeArrowheads="1"/>
            </p:cNvSpPr>
            <p:nvPr/>
          </p:nvSpPr>
          <p:spPr bwMode="auto">
            <a:xfrm>
              <a:off x="3672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S</a:t>
              </a:r>
            </a:p>
          </p:txBody>
        </p:sp>
      </p:grpSp>
      <p:sp>
        <p:nvSpPr>
          <p:cNvPr id="127" name="Line 454"/>
          <p:cNvSpPr>
            <a:spLocks noChangeShapeType="1"/>
          </p:cNvSpPr>
          <p:nvPr/>
        </p:nvSpPr>
        <p:spPr bwMode="gray">
          <a:xfrm>
            <a:off x="6562725" y="3096500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28" name="AutoShape 455"/>
          <p:cNvSpPr>
            <a:spLocks noChangeArrowheads="1"/>
          </p:cNvSpPr>
          <p:nvPr/>
        </p:nvSpPr>
        <p:spPr bwMode="gray">
          <a:xfrm rot="5400000" flipH="1">
            <a:off x="6438900" y="2808876"/>
            <a:ext cx="128587" cy="389513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29" name="Rectangle 458"/>
          <p:cNvSpPr>
            <a:spLocks noChangeArrowheads="1"/>
          </p:cNvSpPr>
          <p:nvPr/>
        </p:nvSpPr>
        <p:spPr bwMode="gray">
          <a:xfrm>
            <a:off x="6619875" y="2942076"/>
            <a:ext cx="123825" cy="12311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latin typeface="+mn-lt"/>
              </a:rPr>
              <a:t>+</a:t>
            </a:r>
          </a:p>
        </p:txBody>
      </p:sp>
      <p:sp>
        <p:nvSpPr>
          <p:cNvPr id="130" name="Line 470"/>
          <p:cNvSpPr>
            <a:spLocks noChangeShapeType="1"/>
          </p:cNvSpPr>
          <p:nvPr/>
        </p:nvSpPr>
        <p:spPr bwMode="gray">
          <a:xfrm>
            <a:off x="6562725" y="3096500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31" name="AutoShape 471"/>
          <p:cNvSpPr>
            <a:spLocks noChangeArrowheads="1"/>
          </p:cNvSpPr>
          <p:nvPr/>
        </p:nvSpPr>
        <p:spPr bwMode="gray">
          <a:xfrm>
            <a:off x="6305550" y="2715976"/>
            <a:ext cx="561975" cy="408623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132" name="AutoShape 472"/>
          <p:cNvSpPr>
            <a:spLocks noChangeArrowheads="1"/>
          </p:cNvSpPr>
          <p:nvPr/>
        </p:nvSpPr>
        <p:spPr bwMode="gray">
          <a:xfrm rot="5400000" flipH="1">
            <a:off x="6438900" y="2895434"/>
            <a:ext cx="128587" cy="216396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33" name="Rectangle 473"/>
          <p:cNvSpPr>
            <a:spLocks noChangeArrowheads="1"/>
          </p:cNvSpPr>
          <p:nvPr/>
        </p:nvSpPr>
        <p:spPr bwMode="gray">
          <a:xfrm>
            <a:off x="6143625" y="2652000"/>
            <a:ext cx="542925" cy="254000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solidFill>
                  <a:srgbClr val="0000FF"/>
                </a:solidFill>
                <a:latin typeface="+mn-lt"/>
              </a:rPr>
              <a:t>Evaluate </a:t>
            </a:r>
          </a:p>
          <a:p>
            <a:r>
              <a:rPr lang="en-US" altLang="ja-JP" sz="800" dirty="0">
                <a:solidFill>
                  <a:srgbClr val="0000FF"/>
                </a:solidFill>
                <a:latin typeface="+mn-lt"/>
              </a:rPr>
              <a:t>condition</a:t>
            </a:r>
          </a:p>
        </p:txBody>
      </p:sp>
      <p:sp>
        <p:nvSpPr>
          <p:cNvPr id="134" name="Rectangle 475"/>
          <p:cNvSpPr>
            <a:spLocks noChangeArrowheads="1"/>
          </p:cNvSpPr>
          <p:nvPr/>
        </p:nvSpPr>
        <p:spPr bwMode="gray">
          <a:xfrm>
            <a:off x="6619875" y="2942076"/>
            <a:ext cx="123825" cy="12311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latin typeface="+mn-lt"/>
              </a:rPr>
              <a:t>+</a:t>
            </a:r>
          </a:p>
        </p:txBody>
      </p:sp>
      <p:sp>
        <p:nvSpPr>
          <p:cNvPr id="135" name="Line 487"/>
          <p:cNvSpPr>
            <a:spLocks noChangeShapeType="1"/>
          </p:cNvSpPr>
          <p:nvPr/>
        </p:nvSpPr>
        <p:spPr bwMode="gray">
          <a:xfrm>
            <a:off x="6562725" y="3096500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36" name="AutoShape 488"/>
          <p:cNvSpPr>
            <a:spLocks noChangeArrowheads="1"/>
          </p:cNvSpPr>
          <p:nvPr/>
        </p:nvSpPr>
        <p:spPr bwMode="gray">
          <a:xfrm>
            <a:off x="6267450" y="3639901"/>
            <a:ext cx="561975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137" name="AutoShape 489"/>
          <p:cNvSpPr>
            <a:spLocks noChangeArrowheads="1"/>
          </p:cNvSpPr>
          <p:nvPr/>
        </p:nvSpPr>
        <p:spPr bwMode="gray">
          <a:xfrm rot="5400000" flipH="1">
            <a:off x="6400800" y="3819359"/>
            <a:ext cx="128587" cy="216396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38" name="Text Box 490"/>
          <p:cNvSpPr txBox="1">
            <a:spLocks noChangeArrowheads="1"/>
          </p:cNvSpPr>
          <p:nvPr/>
        </p:nvSpPr>
        <p:spPr bwMode="gray">
          <a:xfrm>
            <a:off x="6789144" y="4004550"/>
            <a:ext cx="286937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latin typeface="+mn-lt"/>
              </a:rPr>
              <a:t>Loop:1</a:t>
            </a:r>
          </a:p>
        </p:txBody>
      </p:sp>
      <p:sp>
        <p:nvSpPr>
          <p:cNvPr id="139" name="Rectangle 491"/>
          <p:cNvSpPr>
            <a:spLocks noChangeArrowheads="1"/>
          </p:cNvSpPr>
          <p:nvPr/>
        </p:nvSpPr>
        <p:spPr bwMode="gray">
          <a:xfrm>
            <a:off x="6581775" y="3866001"/>
            <a:ext cx="123825" cy="12311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latin typeface="+mn-lt"/>
              </a:rPr>
              <a:t>+</a:t>
            </a:r>
          </a:p>
        </p:txBody>
      </p:sp>
      <p:grpSp>
        <p:nvGrpSpPr>
          <p:cNvPr id="140" name="Group 492"/>
          <p:cNvGrpSpPr>
            <a:grpSpLocks/>
          </p:cNvGrpSpPr>
          <p:nvPr/>
        </p:nvGrpSpPr>
        <p:grpSpPr bwMode="auto">
          <a:xfrm>
            <a:off x="6126163" y="4156950"/>
            <a:ext cx="914400" cy="266700"/>
            <a:chOff x="3643" y="2402"/>
            <a:chExt cx="660" cy="168"/>
          </a:xfrm>
        </p:grpSpPr>
        <p:sp>
          <p:nvSpPr>
            <p:cNvPr id="141" name="Rectangle 493"/>
            <p:cNvSpPr>
              <a:spLocks noChangeArrowheads="1"/>
            </p:cNvSpPr>
            <p:nvPr/>
          </p:nvSpPr>
          <p:spPr bwMode="auto">
            <a:xfrm>
              <a:off x="3643" y="2402"/>
              <a:ext cx="66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42" name="Rectangle 494"/>
            <p:cNvSpPr>
              <a:spLocks noChangeArrowheads="1"/>
            </p:cNvSpPr>
            <p:nvPr/>
          </p:nvSpPr>
          <p:spPr bwMode="auto">
            <a:xfrm>
              <a:off x="3643" y="2402"/>
              <a:ext cx="66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43" name="Oval 495"/>
            <p:cNvSpPr>
              <a:spLocks noChangeArrowheads="1"/>
            </p:cNvSpPr>
            <p:nvPr/>
          </p:nvSpPr>
          <p:spPr bwMode="auto">
            <a:xfrm>
              <a:off x="3672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S</a:t>
              </a:r>
            </a:p>
          </p:txBody>
        </p:sp>
        <p:sp>
          <p:nvSpPr>
            <p:cNvPr id="144" name="Oval 496"/>
            <p:cNvSpPr>
              <a:spLocks noChangeArrowheads="1"/>
            </p:cNvSpPr>
            <p:nvPr/>
          </p:nvSpPr>
          <p:spPr bwMode="auto">
            <a:xfrm>
              <a:off x="4196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145" name="Line 497"/>
            <p:cNvSpPr>
              <a:spLocks noChangeShapeType="1"/>
            </p:cNvSpPr>
            <p:nvPr/>
          </p:nvSpPr>
          <p:spPr bwMode="auto">
            <a:xfrm>
              <a:off x="3735" y="2495"/>
              <a:ext cx="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46" name="Line 498"/>
            <p:cNvSpPr>
              <a:spLocks noChangeShapeType="1"/>
            </p:cNvSpPr>
            <p:nvPr/>
          </p:nvSpPr>
          <p:spPr bwMode="auto">
            <a:xfrm>
              <a:off x="4133" y="2495"/>
              <a:ext cx="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47" name="AutoShape 499"/>
            <p:cNvSpPr>
              <a:spLocks noChangeArrowheads="1"/>
            </p:cNvSpPr>
            <p:nvPr/>
          </p:nvSpPr>
          <p:spPr bwMode="auto">
            <a:xfrm>
              <a:off x="3815" y="2454"/>
              <a:ext cx="128" cy="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48" name="AutoShape 500"/>
            <p:cNvSpPr>
              <a:spLocks noChangeArrowheads="1"/>
            </p:cNvSpPr>
            <p:nvPr/>
          </p:nvSpPr>
          <p:spPr bwMode="auto">
            <a:xfrm>
              <a:off x="4009" y="2454"/>
              <a:ext cx="128" cy="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49" name="Line 501"/>
            <p:cNvSpPr>
              <a:spLocks noChangeShapeType="1"/>
            </p:cNvSpPr>
            <p:nvPr/>
          </p:nvSpPr>
          <p:spPr bwMode="auto">
            <a:xfrm>
              <a:off x="3946" y="2492"/>
              <a:ext cx="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50" name="Oval 502"/>
            <p:cNvSpPr>
              <a:spLocks noChangeArrowheads="1"/>
            </p:cNvSpPr>
            <p:nvPr/>
          </p:nvSpPr>
          <p:spPr bwMode="auto">
            <a:xfrm>
              <a:off x="3672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S</a:t>
              </a:r>
            </a:p>
          </p:txBody>
        </p:sp>
      </p:grpSp>
      <p:sp>
        <p:nvSpPr>
          <p:cNvPr id="151" name="Line 503"/>
          <p:cNvSpPr>
            <a:spLocks noChangeShapeType="1"/>
          </p:cNvSpPr>
          <p:nvPr/>
        </p:nvSpPr>
        <p:spPr bwMode="gray">
          <a:xfrm>
            <a:off x="6524625" y="4020425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52" name="Line 533"/>
          <p:cNvSpPr>
            <a:spLocks noChangeShapeType="1"/>
          </p:cNvSpPr>
          <p:nvPr/>
        </p:nvSpPr>
        <p:spPr bwMode="gray">
          <a:xfrm>
            <a:off x="6524625" y="4020425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53" name="Line 573"/>
          <p:cNvSpPr>
            <a:spLocks noChangeShapeType="1"/>
          </p:cNvSpPr>
          <p:nvPr/>
        </p:nvSpPr>
        <p:spPr bwMode="gray">
          <a:xfrm>
            <a:off x="7639050" y="4029950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54" name="AutoShape 632"/>
          <p:cNvSpPr>
            <a:spLocks noChangeArrowheads="1"/>
          </p:cNvSpPr>
          <p:nvPr/>
        </p:nvSpPr>
        <p:spPr bwMode="gray">
          <a:xfrm>
            <a:off x="7358063" y="3639901"/>
            <a:ext cx="561975" cy="408623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155" name="AutoShape 633"/>
          <p:cNvSpPr>
            <a:spLocks noChangeArrowheads="1"/>
          </p:cNvSpPr>
          <p:nvPr/>
        </p:nvSpPr>
        <p:spPr bwMode="gray">
          <a:xfrm rot="5400000" flipH="1">
            <a:off x="7491413" y="3819358"/>
            <a:ext cx="128587" cy="216396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56" name="Rectangle 634"/>
          <p:cNvSpPr>
            <a:spLocks noChangeArrowheads="1"/>
          </p:cNvSpPr>
          <p:nvPr/>
        </p:nvSpPr>
        <p:spPr bwMode="gray">
          <a:xfrm>
            <a:off x="7672388" y="3866001"/>
            <a:ext cx="123825" cy="12311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latin typeface="+mn-lt"/>
              </a:rPr>
              <a:t>+</a:t>
            </a:r>
          </a:p>
        </p:txBody>
      </p:sp>
      <p:grpSp>
        <p:nvGrpSpPr>
          <p:cNvPr id="157" name="Group 635"/>
          <p:cNvGrpSpPr>
            <a:grpSpLocks/>
          </p:cNvGrpSpPr>
          <p:nvPr/>
        </p:nvGrpSpPr>
        <p:grpSpPr bwMode="auto">
          <a:xfrm>
            <a:off x="7345363" y="4147425"/>
            <a:ext cx="914400" cy="266700"/>
            <a:chOff x="3643" y="2402"/>
            <a:chExt cx="660" cy="168"/>
          </a:xfrm>
        </p:grpSpPr>
        <p:sp>
          <p:nvSpPr>
            <p:cNvPr id="158" name="Rectangle 636"/>
            <p:cNvSpPr>
              <a:spLocks noChangeArrowheads="1"/>
            </p:cNvSpPr>
            <p:nvPr/>
          </p:nvSpPr>
          <p:spPr bwMode="auto">
            <a:xfrm>
              <a:off x="3643" y="2402"/>
              <a:ext cx="66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59" name="Rectangle 637"/>
            <p:cNvSpPr>
              <a:spLocks noChangeArrowheads="1"/>
            </p:cNvSpPr>
            <p:nvPr/>
          </p:nvSpPr>
          <p:spPr bwMode="auto">
            <a:xfrm>
              <a:off x="3643" y="2402"/>
              <a:ext cx="66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60" name="Oval 638"/>
            <p:cNvSpPr>
              <a:spLocks noChangeArrowheads="1"/>
            </p:cNvSpPr>
            <p:nvPr/>
          </p:nvSpPr>
          <p:spPr bwMode="auto">
            <a:xfrm>
              <a:off x="3672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S</a:t>
              </a:r>
            </a:p>
          </p:txBody>
        </p:sp>
        <p:sp>
          <p:nvSpPr>
            <p:cNvPr id="161" name="Oval 639"/>
            <p:cNvSpPr>
              <a:spLocks noChangeArrowheads="1"/>
            </p:cNvSpPr>
            <p:nvPr/>
          </p:nvSpPr>
          <p:spPr bwMode="auto">
            <a:xfrm>
              <a:off x="4196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162" name="Line 640"/>
            <p:cNvSpPr>
              <a:spLocks noChangeShapeType="1"/>
            </p:cNvSpPr>
            <p:nvPr/>
          </p:nvSpPr>
          <p:spPr bwMode="auto">
            <a:xfrm>
              <a:off x="3735" y="2495"/>
              <a:ext cx="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63" name="Line 641"/>
            <p:cNvSpPr>
              <a:spLocks noChangeShapeType="1"/>
            </p:cNvSpPr>
            <p:nvPr/>
          </p:nvSpPr>
          <p:spPr bwMode="auto">
            <a:xfrm>
              <a:off x="4133" y="2495"/>
              <a:ext cx="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64" name="AutoShape 642"/>
            <p:cNvSpPr>
              <a:spLocks noChangeArrowheads="1"/>
            </p:cNvSpPr>
            <p:nvPr/>
          </p:nvSpPr>
          <p:spPr bwMode="auto">
            <a:xfrm>
              <a:off x="3815" y="2454"/>
              <a:ext cx="128" cy="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65" name="AutoShape 643"/>
            <p:cNvSpPr>
              <a:spLocks noChangeArrowheads="1"/>
            </p:cNvSpPr>
            <p:nvPr/>
          </p:nvSpPr>
          <p:spPr bwMode="auto">
            <a:xfrm>
              <a:off x="4009" y="2454"/>
              <a:ext cx="128" cy="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>
              <a:off x="3946" y="2492"/>
              <a:ext cx="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67" name="Oval 645"/>
            <p:cNvSpPr>
              <a:spLocks noChangeArrowheads="1"/>
            </p:cNvSpPr>
            <p:nvPr/>
          </p:nvSpPr>
          <p:spPr bwMode="auto">
            <a:xfrm>
              <a:off x="3672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S</a:t>
              </a:r>
            </a:p>
          </p:txBody>
        </p:sp>
      </p:grpSp>
      <p:sp>
        <p:nvSpPr>
          <p:cNvPr id="168" name="Rectangle 646"/>
          <p:cNvSpPr>
            <a:spLocks noChangeArrowheads="1"/>
          </p:cNvSpPr>
          <p:nvPr/>
        </p:nvSpPr>
        <p:spPr bwMode="gray">
          <a:xfrm>
            <a:off x="8172450" y="4893550"/>
            <a:ext cx="76200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solidFill>
                  <a:srgbClr val="0033CC"/>
                </a:solidFill>
                <a:latin typeface="+mn-lt"/>
              </a:rPr>
              <a:t>false</a:t>
            </a:r>
          </a:p>
        </p:txBody>
      </p:sp>
      <p:sp>
        <p:nvSpPr>
          <p:cNvPr id="169" name="Line 647"/>
          <p:cNvSpPr>
            <a:spLocks noChangeShapeType="1"/>
          </p:cNvSpPr>
          <p:nvPr/>
        </p:nvSpPr>
        <p:spPr bwMode="gray">
          <a:xfrm flipV="1">
            <a:off x="8367713" y="5415838"/>
            <a:ext cx="388937" cy="31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170" name="Rectangle 648"/>
          <p:cNvSpPr>
            <a:spLocks noChangeArrowheads="1"/>
          </p:cNvSpPr>
          <p:nvPr/>
        </p:nvSpPr>
        <p:spPr bwMode="gray">
          <a:xfrm>
            <a:off x="5991225" y="5199501"/>
            <a:ext cx="123825" cy="12311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latin typeface="+mn-lt"/>
              </a:rPr>
              <a:t>+</a:t>
            </a:r>
          </a:p>
        </p:txBody>
      </p:sp>
      <p:sp>
        <p:nvSpPr>
          <p:cNvPr id="171" name="Rectangle 649"/>
          <p:cNvSpPr>
            <a:spLocks noChangeArrowheads="1"/>
          </p:cNvSpPr>
          <p:nvPr/>
        </p:nvSpPr>
        <p:spPr bwMode="gray">
          <a:xfrm>
            <a:off x="6753225" y="5199501"/>
            <a:ext cx="123825" cy="12311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latin typeface="+mn-lt"/>
              </a:rPr>
              <a:t>+</a:t>
            </a:r>
          </a:p>
        </p:txBody>
      </p:sp>
      <p:sp>
        <p:nvSpPr>
          <p:cNvPr id="172" name="Rectangle 650"/>
          <p:cNvSpPr>
            <a:spLocks noChangeArrowheads="1"/>
          </p:cNvSpPr>
          <p:nvPr/>
        </p:nvSpPr>
        <p:spPr bwMode="gray">
          <a:xfrm>
            <a:off x="7896225" y="5189976"/>
            <a:ext cx="123825" cy="12311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latin typeface="+mn-lt"/>
              </a:rPr>
              <a:t>+</a:t>
            </a:r>
          </a:p>
        </p:txBody>
      </p:sp>
      <p:grpSp>
        <p:nvGrpSpPr>
          <p:cNvPr id="173" name="Group 651"/>
          <p:cNvGrpSpPr>
            <a:grpSpLocks/>
          </p:cNvGrpSpPr>
          <p:nvPr/>
        </p:nvGrpSpPr>
        <p:grpSpPr bwMode="auto">
          <a:xfrm>
            <a:off x="5487988" y="5499975"/>
            <a:ext cx="914400" cy="266700"/>
            <a:chOff x="3643" y="2402"/>
            <a:chExt cx="660" cy="168"/>
          </a:xfrm>
        </p:grpSpPr>
        <p:sp>
          <p:nvSpPr>
            <p:cNvPr id="174" name="Rectangle 652"/>
            <p:cNvSpPr>
              <a:spLocks noChangeArrowheads="1"/>
            </p:cNvSpPr>
            <p:nvPr/>
          </p:nvSpPr>
          <p:spPr bwMode="auto">
            <a:xfrm>
              <a:off x="3643" y="2402"/>
              <a:ext cx="66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75" name="Rectangle 653"/>
            <p:cNvSpPr>
              <a:spLocks noChangeArrowheads="1"/>
            </p:cNvSpPr>
            <p:nvPr/>
          </p:nvSpPr>
          <p:spPr bwMode="auto">
            <a:xfrm>
              <a:off x="3643" y="2402"/>
              <a:ext cx="66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76" name="Oval 654"/>
            <p:cNvSpPr>
              <a:spLocks noChangeArrowheads="1"/>
            </p:cNvSpPr>
            <p:nvPr/>
          </p:nvSpPr>
          <p:spPr bwMode="auto">
            <a:xfrm>
              <a:off x="3672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S</a:t>
              </a:r>
            </a:p>
          </p:txBody>
        </p:sp>
        <p:sp>
          <p:nvSpPr>
            <p:cNvPr id="177" name="Oval 655"/>
            <p:cNvSpPr>
              <a:spLocks noChangeArrowheads="1"/>
            </p:cNvSpPr>
            <p:nvPr/>
          </p:nvSpPr>
          <p:spPr bwMode="auto">
            <a:xfrm>
              <a:off x="4196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178" name="Line 656"/>
            <p:cNvSpPr>
              <a:spLocks noChangeShapeType="1"/>
            </p:cNvSpPr>
            <p:nvPr/>
          </p:nvSpPr>
          <p:spPr bwMode="auto">
            <a:xfrm>
              <a:off x="3735" y="2495"/>
              <a:ext cx="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79" name="Line 657"/>
            <p:cNvSpPr>
              <a:spLocks noChangeShapeType="1"/>
            </p:cNvSpPr>
            <p:nvPr/>
          </p:nvSpPr>
          <p:spPr bwMode="auto">
            <a:xfrm>
              <a:off x="4133" y="2495"/>
              <a:ext cx="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80" name="AutoShape 658"/>
            <p:cNvSpPr>
              <a:spLocks noChangeArrowheads="1"/>
            </p:cNvSpPr>
            <p:nvPr/>
          </p:nvSpPr>
          <p:spPr bwMode="auto">
            <a:xfrm>
              <a:off x="3815" y="2454"/>
              <a:ext cx="128" cy="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81" name="AutoShape 659"/>
            <p:cNvSpPr>
              <a:spLocks noChangeArrowheads="1"/>
            </p:cNvSpPr>
            <p:nvPr/>
          </p:nvSpPr>
          <p:spPr bwMode="auto">
            <a:xfrm>
              <a:off x="4009" y="2454"/>
              <a:ext cx="128" cy="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82" name="Line 660"/>
            <p:cNvSpPr>
              <a:spLocks noChangeShapeType="1"/>
            </p:cNvSpPr>
            <p:nvPr/>
          </p:nvSpPr>
          <p:spPr bwMode="auto">
            <a:xfrm>
              <a:off x="3946" y="2492"/>
              <a:ext cx="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83" name="Oval 661"/>
            <p:cNvSpPr>
              <a:spLocks noChangeArrowheads="1"/>
            </p:cNvSpPr>
            <p:nvPr/>
          </p:nvSpPr>
          <p:spPr bwMode="auto">
            <a:xfrm>
              <a:off x="3672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S</a:t>
              </a:r>
            </a:p>
          </p:txBody>
        </p:sp>
      </p:grpSp>
      <p:sp>
        <p:nvSpPr>
          <p:cNvPr id="184" name="Line 662"/>
          <p:cNvSpPr>
            <a:spLocks noChangeShapeType="1"/>
          </p:cNvSpPr>
          <p:nvPr/>
        </p:nvSpPr>
        <p:spPr bwMode="gray">
          <a:xfrm>
            <a:off x="5943600" y="5363450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grpSp>
        <p:nvGrpSpPr>
          <p:cNvPr id="185" name="Group 663"/>
          <p:cNvGrpSpPr>
            <a:grpSpLocks/>
          </p:cNvGrpSpPr>
          <p:nvPr/>
        </p:nvGrpSpPr>
        <p:grpSpPr bwMode="auto">
          <a:xfrm>
            <a:off x="6430963" y="5499975"/>
            <a:ext cx="914400" cy="266700"/>
            <a:chOff x="3643" y="2402"/>
            <a:chExt cx="660" cy="168"/>
          </a:xfrm>
        </p:grpSpPr>
        <p:sp>
          <p:nvSpPr>
            <p:cNvPr id="186" name="Rectangle 664"/>
            <p:cNvSpPr>
              <a:spLocks noChangeArrowheads="1"/>
            </p:cNvSpPr>
            <p:nvPr/>
          </p:nvSpPr>
          <p:spPr bwMode="auto">
            <a:xfrm>
              <a:off x="3643" y="2402"/>
              <a:ext cx="66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87" name="Rectangle 665"/>
            <p:cNvSpPr>
              <a:spLocks noChangeArrowheads="1"/>
            </p:cNvSpPr>
            <p:nvPr/>
          </p:nvSpPr>
          <p:spPr bwMode="auto">
            <a:xfrm>
              <a:off x="3643" y="2402"/>
              <a:ext cx="66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88" name="Oval 666"/>
            <p:cNvSpPr>
              <a:spLocks noChangeArrowheads="1"/>
            </p:cNvSpPr>
            <p:nvPr/>
          </p:nvSpPr>
          <p:spPr bwMode="auto">
            <a:xfrm>
              <a:off x="3672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S</a:t>
              </a:r>
            </a:p>
          </p:txBody>
        </p:sp>
        <p:sp>
          <p:nvSpPr>
            <p:cNvPr id="189" name="Oval 667"/>
            <p:cNvSpPr>
              <a:spLocks noChangeArrowheads="1"/>
            </p:cNvSpPr>
            <p:nvPr/>
          </p:nvSpPr>
          <p:spPr bwMode="auto">
            <a:xfrm>
              <a:off x="4196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190" name="Line 668"/>
            <p:cNvSpPr>
              <a:spLocks noChangeShapeType="1"/>
            </p:cNvSpPr>
            <p:nvPr/>
          </p:nvSpPr>
          <p:spPr bwMode="auto">
            <a:xfrm>
              <a:off x="3735" y="2495"/>
              <a:ext cx="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91" name="Line 669"/>
            <p:cNvSpPr>
              <a:spLocks noChangeShapeType="1"/>
            </p:cNvSpPr>
            <p:nvPr/>
          </p:nvSpPr>
          <p:spPr bwMode="auto">
            <a:xfrm>
              <a:off x="4133" y="2495"/>
              <a:ext cx="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92" name="AutoShape 670"/>
            <p:cNvSpPr>
              <a:spLocks noChangeArrowheads="1"/>
            </p:cNvSpPr>
            <p:nvPr/>
          </p:nvSpPr>
          <p:spPr bwMode="auto">
            <a:xfrm>
              <a:off x="3815" y="2454"/>
              <a:ext cx="128" cy="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93" name="AutoShape 671"/>
            <p:cNvSpPr>
              <a:spLocks noChangeArrowheads="1"/>
            </p:cNvSpPr>
            <p:nvPr/>
          </p:nvSpPr>
          <p:spPr bwMode="auto">
            <a:xfrm>
              <a:off x="4009" y="2454"/>
              <a:ext cx="128" cy="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94" name="Line 672"/>
            <p:cNvSpPr>
              <a:spLocks noChangeShapeType="1"/>
            </p:cNvSpPr>
            <p:nvPr/>
          </p:nvSpPr>
          <p:spPr bwMode="auto">
            <a:xfrm>
              <a:off x="3946" y="2492"/>
              <a:ext cx="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95" name="Oval 673"/>
            <p:cNvSpPr>
              <a:spLocks noChangeArrowheads="1"/>
            </p:cNvSpPr>
            <p:nvPr/>
          </p:nvSpPr>
          <p:spPr bwMode="auto">
            <a:xfrm>
              <a:off x="3672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S</a:t>
              </a:r>
            </a:p>
          </p:txBody>
        </p:sp>
      </p:grpSp>
      <p:sp>
        <p:nvSpPr>
          <p:cNvPr id="196" name="Line 674"/>
          <p:cNvSpPr>
            <a:spLocks noChangeShapeType="1"/>
          </p:cNvSpPr>
          <p:nvPr/>
        </p:nvSpPr>
        <p:spPr bwMode="gray">
          <a:xfrm>
            <a:off x="6715125" y="5372975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grpSp>
        <p:nvGrpSpPr>
          <p:cNvPr id="197" name="Group 675"/>
          <p:cNvGrpSpPr>
            <a:grpSpLocks/>
          </p:cNvGrpSpPr>
          <p:nvPr/>
        </p:nvGrpSpPr>
        <p:grpSpPr bwMode="auto">
          <a:xfrm>
            <a:off x="7421563" y="5499975"/>
            <a:ext cx="914400" cy="266700"/>
            <a:chOff x="3643" y="2402"/>
            <a:chExt cx="660" cy="168"/>
          </a:xfrm>
        </p:grpSpPr>
        <p:sp>
          <p:nvSpPr>
            <p:cNvPr id="198" name="Rectangle 676"/>
            <p:cNvSpPr>
              <a:spLocks noChangeArrowheads="1"/>
            </p:cNvSpPr>
            <p:nvPr/>
          </p:nvSpPr>
          <p:spPr bwMode="auto">
            <a:xfrm>
              <a:off x="3643" y="2402"/>
              <a:ext cx="66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99" name="Rectangle 677"/>
            <p:cNvSpPr>
              <a:spLocks noChangeArrowheads="1"/>
            </p:cNvSpPr>
            <p:nvPr/>
          </p:nvSpPr>
          <p:spPr bwMode="auto">
            <a:xfrm>
              <a:off x="3643" y="2402"/>
              <a:ext cx="66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200" name="Oval 678"/>
            <p:cNvSpPr>
              <a:spLocks noChangeArrowheads="1"/>
            </p:cNvSpPr>
            <p:nvPr/>
          </p:nvSpPr>
          <p:spPr bwMode="auto">
            <a:xfrm>
              <a:off x="3672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S</a:t>
              </a:r>
            </a:p>
          </p:txBody>
        </p:sp>
        <p:sp>
          <p:nvSpPr>
            <p:cNvPr id="201" name="Oval 679"/>
            <p:cNvSpPr>
              <a:spLocks noChangeArrowheads="1"/>
            </p:cNvSpPr>
            <p:nvPr/>
          </p:nvSpPr>
          <p:spPr bwMode="auto">
            <a:xfrm>
              <a:off x="4196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202" name="Line 680"/>
            <p:cNvSpPr>
              <a:spLocks noChangeShapeType="1"/>
            </p:cNvSpPr>
            <p:nvPr/>
          </p:nvSpPr>
          <p:spPr bwMode="auto">
            <a:xfrm>
              <a:off x="3735" y="2495"/>
              <a:ext cx="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203" name="Line 681"/>
            <p:cNvSpPr>
              <a:spLocks noChangeShapeType="1"/>
            </p:cNvSpPr>
            <p:nvPr/>
          </p:nvSpPr>
          <p:spPr bwMode="auto">
            <a:xfrm>
              <a:off x="4133" y="2495"/>
              <a:ext cx="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204" name="AutoShape 682"/>
            <p:cNvSpPr>
              <a:spLocks noChangeArrowheads="1"/>
            </p:cNvSpPr>
            <p:nvPr/>
          </p:nvSpPr>
          <p:spPr bwMode="auto">
            <a:xfrm>
              <a:off x="3815" y="2454"/>
              <a:ext cx="128" cy="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205" name="AutoShape 683"/>
            <p:cNvSpPr>
              <a:spLocks noChangeArrowheads="1"/>
            </p:cNvSpPr>
            <p:nvPr/>
          </p:nvSpPr>
          <p:spPr bwMode="auto">
            <a:xfrm>
              <a:off x="4009" y="2454"/>
              <a:ext cx="128" cy="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206" name="Line 684"/>
            <p:cNvSpPr>
              <a:spLocks noChangeShapeType="1"/>
            </p:cNvSpPr>
            <p:nvPr/>
          </p:nvSpPr>
          <p:spPr bwMode="auto">
            <a:xfrm>
              <a:off x="3946" y="2492"/>
              <a:ext cx="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207" name="Oval 685"/>
            <p:cNvSpPr>
              <a:spLocks noChangeArrowheads="1"/>
            </p:cNvSpPr>
            <p:nvPr/>
          </p:nvSpPr>
          <p:spPr bwMode="auto">
            <a:xfrm>
              <a:off x="3672" y="2466"/>
              <a:ext cx="64" cy="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800" dirty="0">
                  <a:solidFill>
                    <a:schemeClr val="tx1"/>
                  </a:solidFill>
                  <a:latin typeface="+mn-lt"/>
                </a:rPr>
                <a:t>S</a:t>
              </a:r>
            </a:p>
          </p:txBody>
        </p:sp>
      </p:grpSp>
      <p:sp>
        <p:nvSpPr>
          <p:cNvPr id="208" name="Line 686"/>
          <p:cNvSpPr>
            <a:spLocks noChangeShapeType="1"/>
          </p:cNvSpPr>
          <p:nvPr/>
        </p:nvSpPr>
        <p:spPr bwMode="gray">
          <a:xfrm>
            <a:off x="7867650" y="5353925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09" name="Text Box 687"/>
          <p:cNvSpPr txBox="1">
            <a:spLocks noChangeArrowheads="1"/>
          </p:cNvSpPr>
          <p:nvPr/>
        </p:nvSpPr>
        <p:spPr bwMode="gray">
          <a:xfrm>
            <a:off x="7913094" y="4004550"/>
            <a:ext cx="286937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latin typeface="+mn-lt"/>
              </a:rPr>
              <a:t>Loop:2</a:t>
            </a:r>
          </a:p>
        </p:txBody>
      </p:sp>
      <p:sp>
        <p:nvSpPr>
          <p:cNvPr id="210" name="AutoShape 331"/>
          <p:cNvSpPr>
            <a:spLocks noChangeArrowheads="1"/>
          </p:cNvSpPr>
          <p:nvPr/>
        </p:nvSpPr>
        <p:spPr bwMode="gray">
          <a:xfrm>
            <a:off x="1655138" y="2762377"/>
            <a:ext cx="542925" cy="408623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9525" algn="ctr">
            <a:solidFill>
              <a:srgbClr val="33CC33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18" name="Rectangle 159"/>
          <p:cNvSpPr>
            <a:spLocks noChangeArrowheads="1"/>
          </p:cNvSpPr>
          <p:nvPr/>
        </p:nvSpPr>
        <p:spPr bwMode="gray">
          <a:xfrm>
            <a:off x="1190625" y="2979025"/>
            <a:ext cx="76200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solidFill>
                  <a:srgbClr val="0033CC"/>
                </a:solidFill>
                <a:latin typeface="+mn-lt"/>
              </a:rPr>
              <a:t>true</a:t>
            </a:r>
          </a:p>
        </p:txBody>
      </p:sp>
      <p:sp>
        <p:nvSpPr>
          <p:cNvPr id="26" name="Text Box 306"/>
          <p:cNvSpPr txBox="1">
            <a:spLocks noChangeArrowheads="1"/>
          </p:cNvSpPr>
          <p:nvPr/>
        </p:nvSpPr>
        <p:spPr bwMode="gray">
          <a:xfrm>
            <a:off x="2055219" y="3052050"/>
            <a:ext cx="286937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latin typeface="+mn-lt"/>
              </a:rPr>
              <a:t>Loop:1</a:t>
            </a:r>
          </a:p>
        </p:txBody>
      </p:sp>
      <p:sp>
        <p:nvSpPr>
          <p:cNvPr id="20" name="Rectangle 287"/>
          <p:cNvSpPr>
            <a:spLocks noChangeArrowheads="1"/>
          </p:cNvSpPr>
          <p:nvPr/>
        </p:nvSpPr>
        <p:spPr bwMode="gray">
          <a:xfrm>
            <a:off x="1495425" y="2671050"/>
            <a:ext cx="542925" cy="254000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>
                <a:solidFill>
                  <a:srgbClr val="0000FF"/>
                </a:solidFill>
                <a:latin typeface="+mn-lt"/>
              </a:rPr>
              <a:t>Evaluate </a:t>
            </a:r>
          </a:p>
          <a:p>
            <a:r>
              <a:rPr lang="en-US" altLang="ja-JP" sz="800" dirty="0">
                <a:solidFill>
                  <a:srgbClr val="0000FF"/>
                </a:solidFill>
                <a:latin typeface="+mn-lt"/>
              </a:rPr>
              <a:t>condition</a:t>
            </a:r>
          </a:p>
        </p:txBody>
      </p:sp>
      <p:sp>
        <p:nvSpPr>
          <p:cNvPr id="211" name="Text Box 221"/>
          <p:cNvSpPr txBox="1">
            <a:spLocks noChangeArrowheads="1"/>
          </p:cNvSpPr>
          <p:nvPr/>
        </p:nvSpPr>
        <p:spPr bwMode="gray">
          <a:xfrm>
            <a:off x="4166573" y="5901070"/>
            <a:ext cx="4786041" cy="6001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altLang="ja-JP" sz="1100" dirty="0">
                <a:solidFill>
                  <a:srgbClr val="FF0000"/>
                </a:solidFill>
                <a:latin typeface="+mn-lt"/>
              </a:rPr>
              <a:t>While a specified condition is true, new Sub-process is created. If the first evaluating </a:t>
            </a:r>
            <a:r>
              <a:rPr lang="en-US" altLang="ja-JP" sz="1100" dirty="0" smtClean="0">
                <a:solidFill>
                  <a:srgbClr val="FF0000"/>
                </a:solidFill>
                <a:latin typeface="+mn-lt"/>
              </a:rPr>
              <a:t> condition </a:t>
            </a:r>
            <a:r>
              <a:rPr lang="en-US" altLang="ja-JP" sz="1100" dirty="0">
                <a:solidFill>
                  <a:srgbClr val="FF0000"/>
                </a:solidFill>
                <a:latin typeface="+mn-lt"/>
              </a:rPr>
              <a:t>is false, no sub process is created and the sub-process node instance </a:t>
            </a:r>
            <a:r>
              <a:rPr lang="en-US" altLang="ja-JP" sz="1100" dirty="0" smtClean="0">
                <a:solidFill>
                  <a:srgbClr val="FF0000"/>
                </a:solidFill>
                <a:latin typeface="+mn-lt"/>
              </a:rPr>
              <a:t> will </a:t>
            </a:r>
            <a:r>
              <a:rPr lang="en-US" altLang="ja-JP" sz="1100" dirty="0">
                <a:solidFill>
                  <a:srgbClr val="FF0000"/>
                </a:solidFill>
                <a:latin typeface="+mn-lt"/>
              </a:rPr>
              <a:t>be “Closed” state.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Looping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iterations or “max loop count” can be specified using a UDA or a constant value.</a:t>
            </a:r>
          </a:p>
          <a:p>
            <a:r>
              <a:rPr lang="en-US" dirty="0" smtClean="0"/>
              <a:t>Increment or decrement counter specified is evaluated after every loop instance completes to check if more needs to be created.</a:t>
            </a:r>
          </a:p>
          <a:p>
            <a:endParaRPr lang="en-US" dirty="0" smtClean="0"/>
          </a:p>
          <a:p>
            <a:r>
              <a:rPr lang="en-US" dirty="0" smtClean="0"/>
              <a:t>Conditions can be used to control the instance creation</a:t>
            </a:r>
          </a:p>
          <a:p>
            <a:pPr lvl="1"/>
            <a:r>
              <a:rPr lang="en-US" dirty="0" smtClean="0"/>
              <a:t>Complex condition can be created using UDAs and constants</a:t>
            </a:r>
          </a:p>
          <a:p>
            <a:pPr lvl="1"/>
            <a:r>
              <a:rPr lang="en-US" dirty="0" smtClean="0"/>
              <a:t>If condition evaluates to false, instance is not created and next loop count is evaluated.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Example: </a:t>
            </a:r>
            <a:r>
              <a:rPr lang="en-US" i="1" dirty="0" smtClean="0"/>
              <a:t>if uda.EmpType == “temp”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Looping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Exception handling allows to control the behavior if one of the loop instance fails.</a:t>
            </a:r>
          </a:p>
          <a:p>
            <a:pPr lvl="1"/>
            <a:r>
              <a:rPr lang="en-US" dirty="0" smtClean="0"/>
              <a:t>None</a:t>
            </a:r>
          </a:p>
          <a:p>
            <a:pPr lvl="2"/>
            <a:r>
              <a:rPr lang="en-US" dirty="0" smtClean="0"/>
              <a:t>no exception handling will be done and process will go to error state</a:t>
            </a:r>
          </a:p>
          <a:p>
            <a:pPr lvl="1"/>
            <a:r>
              <a:rPr lang="en-US" dirty="0" smtClean="0"/>
              <a:t>Ignore and continue the loop</a:t>
            </a:r>
          </a:p>
          <a:p>
            <a:pPr lvl="2"/>
            <a:r>
              <a:rPr lang="en-US" dirty="0" smtClean="0"/>
              <a:t>error instance will be ignored and next instance in the loop will be activated</a:t>
            </a:r>
          </a:p>
          <a:p>
            <a:pPr lvl="1"/>
            <a:r>
              <a:rPr lang="en-US" dirty="0" smtClean="0"/>
              <a:t>Break the loop</a:t>
            </a:r>
          </a:p>
          <a:p>
            <a:pPr lvl="2"/>
            <a:r>
              <a:rPr lang="en-US" dirty="0" smtClean="0"/>
              <a:t>loop is broken and process moves to next step.</a:t>
            </a:r>
          </a:p>
          <a:p>
            <a:pPr lvl="1"/>
            <a:endParaRPr lang="en-US" altLang="ja-JP" i="1" dirty="0" smtClean="0"/>
          </a:p>
          <a:p>
            <a:pPr lvl="1">
              <a:buNone/>
            </a:pPr>
            <a:r>
              <a:rPr lang="en-US" altLang="ja-JP" i="1" dirty="0" smtClean="0"/>
              <a:t>These options will work only for loop-node if an error occurs in prologue, Role, </a:t>
            </a:r>
          </a:p>
          <a:p>
            <a:pPr lvl="1">
              <a:buNone/>
            </a:pPr>
            <a:r>
              <a:rPr lang="en-US" altLang="ja-JP" i="1" dirty="0" smtClean="0"/>
              <a:t>Epilogue Actions or Agent execution</a:t>
            </a:r>
            <a:endParaRPr lang="en-US" i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Looping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1" y="766764"/>
            <a:ext cx="9018588" cy="5634036"/>
          </a:xfrm>
        </p:spPr>
        <p:txBody>
          <a:bodyPr/>
          <a:lstStyle/>
          <a:p>
            <a:r>
              <a:rPr lang="en-US" dirty="0" smtClean="0"/>
              <a:t>If sequential loop node has more than one incoming arrows, closed instances are reused.</a:t>
            </a:r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Act1 activity has sequential node setting </a:t>
            </a:r>
          </a:p>
          <a:p>
            <a:pPr lvl="1"/>
            <a:r>
              <a:rPr lang="en-US" dirty="0" smtClean="0"/>
              <a:t>Max count = 10</a:t>
            </a:r>
          </a:p>
          <a:p>
            <a:pPr lvl="1"/>
            <a:r>
              <a:rPr lang="en-US" dirty="0" smtClean="0"/>
              <a:t>3 instances are created and loop was broken, count UDA is updated to 7</a:t>
            </a:r>
          </a:p>
          <a:p>
            <a:pPr lvl="1"/>
            <a:r>
              <a:rPr lang="en-US" dirty="0" smtClean="0"/>
              <a:t>On “Returned” Act1 gets activated again and this time it tries to create 7 instances</a:t>
            </a:r>
          </a:p>
          <a:p>
            <a:pPr lvl="1"/>
            <a:r>
              <a:rPr lang="en-US" dirty="0" smtClean="0"/>
              <a:t>3 completed instances are reactivated and 4 new are created (unless loop is broken before that)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5584372" y="1502228"/>
            <a:ext cx="3069771" cy="1001486"/>
            <a:chOff x="1143000" y="1785257"/>
            <a:chExt cx="3069771" cy="1001486"/>
          </a:xfrm>
        </p:grpSpPr>
        <p:sp>
          <p:nvSpPr>
            <p:cNvPr id="18" name="Rectangle 17"/>
            <p:cNvSpPr/>
            <p:nvPr/>
          </p:nvSpPr>
          <p:spPr>
            <a:xfrm>
              <a:off x="1143000" y="1785257"/>
              <a:ext cx="3069771" cy="10014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AutoShape 22"/>
            <p:cNvSpPr>
              <a:spLocks noChangeArrowheads="1"/>
            </p:cNvSpPr>
            <p:nvPr/>
          </p:nvSpPr>
          <p:spPr bwMode="gray">
            <a:xfrm>
              <a:off x="2176463" y="2181225"/>
              <a:ext cx="452437" cy="3429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6" name="AutoShape 23"/>
            <p:cNvSpPr>
              <a:spLocks noChangeArrowheads="1"/>
            </p:cNvSpPr>
            <p:nvPr/>
          </p:nvSpPr>
          <p:spPr bwMode="gray">
            <a:xfrm rot="5400000" flipH="1">
              <a:off x="2357438" y="2405063"/>
              <a:ext cx="109537" cy="109537"/>
            </a:xfrm>
            <a:custGeom>
              <a:avLst/>
              <a:gdLst>
                <a:gd name="G0" fmla="+- 10492055 0 0"/>
                <a:gd name="G1" fmla="+- -10993359 0 0"/>
                <a:gd name="G2" fmla="+- 10492055 0 -10993359"/>
                <a:gd name="G3" fmla="+- 10800 0 0"/>
                <a:gd name="G4" fmla="+- 0 0 10492055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9954 0 0"/>
                <a:gd name="G9" fmla="+- 0 0 -10993359"/>
                <a:gd name="G10" fmla="+- 9954 0 2700"/>
                <a:gd name="G11" fmla="cos G10 10492055"/>
                <a:gd name="G12" fmla="sin G10 10492055"/>
                <a:gd name="G13" fmla="cos 13500 10492055"/>
                <a:gd name="G14" fmla="sin 13500 10492055"/>
                <a:gd name="G15" fmla="+- G11 10800 0"/>
                <a:gd name="G16" fmla="+- G12 10800 0"/>
                <a:gd name="G17" fmla="+- G13 10800 0"/>
                <a:gd name="G18" fmla="+- G14 10800 0"/>
                <a:gd name="G19" fmla="*/ 9954 1 2"/>
                <a:gd name="G20" fmla="+- G19 5400 0"/>
                <a:gd name="G21" fmla="cos G20 10492055"/>
                <a:gd name="G22" fmla="sin G20 10492055"/>
                <a:gd name="G23" fmla="+- G21 10800 0"/>
                <a:gd name="G24" fmla="+- G12 G23 G22"/>
                <a:gd name="G25" fmla="+- G22 G23 G11"/>
                <a:gd name="G26" fmla="cos 10800 10492055"/>
                <a:gd name="G27" fmla="sin 10800 10492055"/>
                <a:gd name="G28" fmla="cos 9954 10492055"/>
                <a:gd name="G29" fmla="sin 9954 10492055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10993359"/>
                <a:gd name="G36" fmla="sin G34 -10993359"/>
                <a:gd name="G37" fmla="+/ -10993359 10492055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9954 G39"/>
                <a:gd name="G43" fmla="sin 9954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21575 w 21600"/>
                <a:gd name="T5" fmla="*/ 10079 h 21600"/>
                <a:gd name="T6" fmla="*/ 659 w 21600"/>
                <a:gd name="T7" fmla="*/ 8597 h 21600"/>
                <a:gd name="T8" fmla="*/ 20731 w 21600"/>
                <a:gd name="T9" fmla="*/ 10136 h 21600"/>
                <a:gd name="T10" fmla="*/ -1894 w 21600"/>
                <a:gd name="T11" fmla="*/ 15395 h 21600"/>
                <a:gd name="T12" fmla="*/ -21 w 21600"/>
                <a:gd name="T13" fmla="*/ 11395 h 21600"/>
                <a:gd name="T14" fmla="*/ 3979 w 21600"/>
                <a:gd name="T15" fmla="*/ 13269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440" y="14188"/>
                  </a:moveTo>
                  <a:cubicBezTo>
                    <a:pt x="2867" y="18129"/>
                    <a:pt x="6609" y="20754"/>
                    <a:pt x="10800" y="20754"/>
                  </a:cubicBezTo>
                  <a:cubicBezTo>
                    <a:pt x="16297" y="20754"/>
                    <a:pt x="20754" y="16297"/>
                    <a:pt x="20754" y="10800"/>
                  </a:cubicBezTo>
                  <a:cubicBezTo>
                    <a:pt x="20754" y="5302"/>
                    <a:pt x="16297" y="846"/>
                    <a:pt x="10800" y="846"/>
                  </a:cubicBezTo>
                  <a:cubicBezTo>
                    <a:pt x="6116" y="845"/>
                    <a:pt x="2066" y="4110"/>
                    <a:pt x="1072" y="8687"/>
                  </a:cubicBezTo>
                  <a:lnTo>
                    <a:pt x="246" y="8507"/>
                  </a:lnTo>
                  <a:cubicBezTo>
                    <a:pt x="1324" y="3542"/>
                    <a:pt x="5718" y="-1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6764"/>
                    <a:pt x="16764" y="21600"/>
                    <a:pt x="10800" y="21600"/>
                  </a:cubicBezTo>
                  <a:cubicBezTo>
                    <a:pt x="6253" y="21600"/>
                    <a:pt x="2193" y="18752"/>
                    <a:pt x="645" y="14476"/>
                  </a:cubicBezTo>
                  <a:lnTo>
                    <a:pt x="-1894" y="15395"/>
                  </a:lnTo>
                  <a:lnTo>
                    <a:pt x="-21" y="11395"/>
                  </a:lnTo>
                  <a:lnTo>
                    <a:pt x="3979" y="13269"/>
                  </a:lnTo>
                  <a:lnTo>
                    <a:pt x="1440" y="14188"/>
                  </a:lnTo>
                  <a:close/>
                </a:path>
              </a:pathLst>
            </a:custGeom>
            <a:solidFill>
              <a:schemeClr val="tx2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Line 24"/>
            <p:cNvSpPr>
              <a:spLocks noChangeShapeType="1"/>
            </p:cNvSpPr>
            <p:nvPr/>
          </p:nvSpPr>
          <p:spPr bwMode="gray">
            <a:xfrm flipV="1">
              <a:off x="2638425" y="23622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0" tIns="0" rIns="0" bIns="0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8" name="Oval 25"/>
            <p:cNvSpPr>
              <a:spLocks noChangeArrowheads="1"/>
            </p:cNvSpPr>
            <p:nvPr/>
          </p:nvSpPr>
          <p:spPr bwMode="auto">
            <a:xfrm>
              <a:off x="1841500" y="2262188"/>
              <a:ext cx="184150" cy="1619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1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9" name="Line 26"/>
            <p:cNvSpPr>
              <a:spLocks noChangeShapeType="1"/>
            </p:cNvSpPr>
            <p:nvPr/>
          </p:nvSpPr>
          <p:spPr bwMode="auto">
            <a:xfrm>
              <a:off x="2025650" y="2352675"/>
              <a:ext cx="144462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Oval 27"/>
            <p:cNvSpPr>
              <a:spLocks noChangeArrowheads="1"/>
            </p:cNvSpPr>
            <p:nvPr/>
          </p:nvSpPr>
          <p:spPr bwMode="auto">
            <a:xfrm>
              <a:off x="3641725" y="2289175"/>
              <a:ext cx="184150" cy="1619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/>
              <a:r>
                <a:rPr lang="en-US" altLang="ja-JP" sz="1200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11" name="AutoShape 28"/>
            <p:cNvSpPr>
              <a:spLocks noChangeArrowheads="1"/>
            </p:cNvSpPr>
            <p:nvPr/>
          </p:nvSpPr>
          <p:spPr bwMode="gray">
            <a:xfrm>
              <a:off x="2852738" y="2190750"/>
              <a:ext cx="452437" cy="3429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2" name="Line 30"/>
            <p:cNvSpPr>
              <a:spLocks noChangeShapeType="1"/>
            </p:cNvSpPr>
            <p:nvPr/>
          </p:nvSpPr>
          <p:spPr bwMode="gray">
            <a:xfrm flipV="1">
              <a:off x="3314700" y="2371725"/>
              <a:ext cx="3143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0" tIns="0" rIns="0" bIns="0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3" name="Freeform 40"/>
            <p:cNvSpPr>
              <a:spLocks/>
            </p:cNvSpPr>
            <p:nvPr/>
          </p:nvSpPr>
          <p:spPr bwMode="gray">
            <a:xfrm>
              <a:off x="2400300" y="2066925"/>
              <a:ext cx="685800" cy="123825"/>
            </a:xfrm>
            <a:custGeom>
              <a:avLst/>
              <a:gdLst/>
              <a:ahLst/>
              <a:cxnLst>
                <a:cxn ang="0">
                  <a:pos x="432" y="78"/>
                </a:cxn>
                <a:cxn ang="0">
                  <a:pos x="432" y="0"/>
                </a:cxn>
                <a:cxn ang="0">
                  <a:pos x="0" y="0"/>
                </a:cxn>
                <a:cxn ang="0">
                  <a:pos x="0" y="72"/>
                </a:cxn>
              </a:cxnLst>
              <a:rect l="0" t="0" r="r" b="b"/>
              <a:pathLst>
                <a:path w="432" h="78">
                  <a:moveTo>
                    <a:pt x="432" y="78"/>
                  </a:moveTo>
                  <a:lnTo>
                    <a:pt x="432" y="0"/>
                  </a:lnTo>
                  <a:lnTo>
                    <a:pt x="0" y="0"/>
                  </a:lnTo>
                  <a:lnTo>
                    <a:pt x="0" y="7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4" name="Text Box 57"/>
            <p:cNvSpPr txBox="1">
              <a:spLocks noChangeArrowheads="1"/>
            </p:cNvSpPr>
            <p:nvPr/>
          </p:nvSpPr>
          <p:spPr bwMode="gray">
            <a:xfrm>
              <a:off x="2476478" y="1909763"/>
              <a:ext cx="496931" cy="153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000" dirty="0">
                  <a:latin typeface="+mn-lt"/>
                </a:rPr>
                <a:t>Returned</a:t>
              </a:r>
            </a:p>
          </p:txBody>
        </p:sp>
        <p:sp>
          <p:nvSpPr>
            <p:cNvPr id="15" name="Text Box 70"/>
            <p:cNvSpPr txBox="1">
              <a:spLocks noChangeArrowheads="1"/>
            </p:cNvSpPr>
            <p:nvPr/>
          </p:nvSpPr>
          <p:spPr bwMode="gray">
            <a:xfrm>
              <a:off x="1366205" y="2205038"/>
              <a:ext cx="29495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600" dirty="0">
                  <a:latin typeface="+mn-lt"/>
                </a:rPr>
                <a:t>PD:</a:t>
              </a:r>
            </a:p>
          </p:txBody>
        </p:sp>
        <p:sp>
          <p:nvSpPr>
            <p:cNvPr id="16" name="Text Box 96"/>
            <p:cNvSpPr txBox="1">
              <a:spLocks noChangeArrowheads="1"/>
            </p:cNvSpPr>
            <p:nvPr/>
          </p:nvSpPr>
          <p:spPr bwMode="gray">
            <a:xfrm>
              <a:off x="2279281" y="2205038"/>
              <a:ext cx="240450" cy="153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000" dirty="0">
                  <a:latin typeface="+mn-lt"/>
                </a:rPr>
                <a:t>Act1</a:t>
              </a:r>
            </a:p>
          </p:txBody>
        </p:sp>
        <p:sp>
          <p:nvSpPr>
            <p:cNvPr id="17" name="Text Box 98"/>
            <p:cNvSpPr txBox="1">
              <a:spLocks noChangeArrowheads="1"/>
            </p:cNvSpPr>
            <p:nvPr/>
          </p:nvSpPr>
          <p:spPr bwMode="gray">
            <a:xfrm>
              <a:off x="2965081" y="2214563"/>
              <a:ext cx="240450" cy="153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000" dirty="0">
                  <a:latin typeface="+mn-lt"/>
                </a:rPr>
                <a:t>Act2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/>
          <p:cNvSpPr/>
          <p:nvPr/>
        </p:nvSpPr>
        <p:spPr>
          <a:xfrm>
            <a:off x="0" y="1698171"/>
            <a:ext cx="9144000" cy="3668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Looping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1" y="766763"/>
            <a:ext cx="9018588" cy="604837"/>
          </a:xfrm>
        </p:spPr>
        <p:txBody>
          <a:bodyPr/>
          <a:lstStyle/>
          <a:p>
            <a:r>
              <a:rPr lang="en-US" dirty="0" smtClean="0"/>
              <a:t>Transaction Management</a:t>
            </a:r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gray">
          <a:xfrm>
            <a:off x="624951" y="1970088"/>
            <a:ext cx="1625060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200" dirty="0">
                <a:latin typeface="+mn-lt"/>
              </a:rPr>
              <a:t>Case 1: No error occurred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gray">
          <a:xfrm>
            <a:off x="3613564" y="1893888"/>
            <a:ext cx="162794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200" dirty="0">
                <a:latin typeface="+mn-lt"/>
              </a:rPr>
              <a:t>Case 2: Prologue JA error </a:t>
            </a:r>
          </a:p>
          <a:p>
            <a:r>
              <a:rPr lang="en-US" altLang="ja-JP" sz="1200" dirty="0">
                <a:latin typeface="+mn-lt"/>
              </a:rPr>
              <a:t>with Ignore/break option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>
            <a:off x="1295400" y="2247901"/>
            <a:ext cx="628650" cy="476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gray">
          <a:xfrm>
            <a:off x="76200" y="3038476"/>
            <a:ext cx="2371725" cy="1028700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889000" y="2405063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927350" y="2393951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1073150" y="2476501"/>
            <a:ext cx="220663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2790825" y="2455863"/>
            <a:ext cx="1460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 rot="5400000" flipH="1">
            <a:off x="1543050" y="2533651"/>
            <a:ext cx="157163" cy="166688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gray">
          <a:xfrm>
            <a:off x="919163" y="3324226"/>
            <a:ext cx="509588" cy="4191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gray">
          <a:xfrm rot="5400000" flipH="1">
            <a:off x="1119188" y="3595688"/>
            <a:ext cx="109538" cy="109538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gray">
          <a:xfrm>
            <a:off x="1690688" y="3324226"/>
            <a:ext cx="509588" cy="4191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gray">
          <a:xfrm rot="5400000" flipH="1">
            <a:off x="1890713" y="3605213"/>
            <a:ext cx="109538" cy="109538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gray">
          <a:xfrm>
            <a:off x="1428750" y="3524251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gray">
          <a:xfrm flipV="1">
            <a:off x="2190750" y="3552826"/>
            <a:ext cx="161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gray">
          <a:xfrm flipH="1">
            <a:off x="104775" y="2466976"/>
            <a:ext cx="1209675" cy="590550"/>
          </a:xfrm>
          <a:prstGeom prst="line">
            <a:avLst/>
          </a:prstGeom>
          <a:noFill/>
          <a:ln w="28575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gray">
          <a:xfrm>
            <a:off x="1895475" y="2457451"/>
            <a:ext cx="533400" cy="600075"/>
          </a:xfrm>
          <a:prstGeom prst="line">
            <a:avLst/>
          </a:prstGeom>
          <a:noFill/>
          <a:ln w="28575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gray">
          <a:xfrm>
            <a:off x="1343025" y="3314701"/>
            <a:ext cx="9525" cy="942975"/>
          </a:xfrm>
          <a:prstGeom prst="line">
            <a:avLst/>
          </a:prstGeom>
          <a:noFill/>
          <a:ln w="28575">
            <a:solidFill>
              <a:srgbClr val="0033CC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gray">
          <a:xfrm>
            <a:off x="1762125" y="3305176"/>
            <a:ext cx="0" cy="952500"/>
          </a:xfrm>
          <a:prstGeom prst="line">
            <a:avLst/>
          </a:prstGeom>
          <a:noFill/>
          <a:ln w="28575">
            <a:solidFill>
              <a:srgbClr val="0033CC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gray">
          <a:xfrm>
            <a:off x="723900" y="4605437"/>
            <a:ext cx="7143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latin typeface="+mn-lt"/>
              </a:rPr>
              <a:t>Make</a:t>
            </a:r>
          </a:p>
          <a:p>
            <a:r>
              <a:rPr lang="en-US" altLang="ja-JP" sz="1000" dirty="0">
                <a:latin typeface="+mn-lt"/>
              </a:rPr>
              <a:t>Choice</a:t>
            </a: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gray">
          <a:xfrm>
            <a:off x="1352550" y="3905251"/>
            <a:ext cx="4191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triangle" w="med" len="med"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gray">
          <a:xfrm>
            <a:off x="1467507" y="3986213"/>
            <a:ext cx="192360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b="1" dirty="0">
                <a:solidFill>
                  <a:srgbClr val="0033CC"/>
                </a:solidFill>
                <a:latin typeface="+mn-lt"/>
              </a:rPr>
              <a:t>Txn</a:t>
            </a: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gray">
          <a:xfrm>
            <a:off x="1362075" y="4653013"/>
            <a:ext cx="714375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latin typeface="+mn-lt"/>
              </a:rPr>
              <a:t>Activation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V="1">
            <a:off x="1914525" y="2455863"/>
            <a:ext cx="27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9" name="AutoShape 29"/>
          <p:cNvSpPr>
            <a:spLocks noChangeArrowheads="1"/>
          </p:cNvSpPr>
          <p:nvPr/>
        </p:nvSpPr>
        <p:spPr bwMode="gray">
          <a:xfrm>
            <a:off x="2171700" y="2247901"/>
            <a:ext cx="628650" cy="476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gray">
          <a:xfrm>
            <a:off x="2133600" y="3295651"/>
            <a:ext cx="0" cy="9525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gray">
          <a:xfrm flipH="1">
            <a:off x="2257425" y="2228851"/>
            <a:ext cx="0" cy="74295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gray">
          <a:xfrm flipH="1">
            <a:off x="1095375" y="4286251"/>
            <a:ext cx="2381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gray">
          <a:xfrm>
            <a:off x="1752600" y="4286251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gray">
          <a:xfrm>
            <a:off x="1933575" y="4586387"/>
            <a:ext cx="7143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latin typeface="+mn-lt"/>
              </a:rPr>
              <a:t>Make</a:t>
            </a:r>
          </a:p>
          <a:p>
            <a:r>
              <a:rPr lang="en-US" altLang="ja-JP" sz="1000" dirty="0">
                <a:latin typeface="+mn-lt"/>
              </a:rPr>
              <a:t>Choice</a:t>
            </a:r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gray">
          <a:xfrm>
            <a:off x="2143125" y="4257676"/>
            <a:ext cx="1333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gray">
          <a:xfrm>
            <a:off x="2247900" y="2919463"/>
            <a:ext cx="714375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latin typeface="+mn-lt"/>
              </a:rPr>
              <a:t>Activation</a:t>
            </a:r>
          </a:p>
        </p:txBody>
      </p:sp>
      <p:sp>
        <p:nvSpPr>
          <p:cNvPr id="37" name="Line 37"/>
          <p:cNvSpPr>
            <a:spLocks noChangeShapeType="1"/>
          </p:cNvSpPr>
          <p:nvPr/>
        </p:nvSpPr>
        <p:spPr bwMode="gray">
          <a:xfrm>
            <a:off x="2247900" y="2781301"/>
            <a:ext cx="1905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38" name="Line 38"/>
          <p:cNvSpPr>
            <a:spLocks noChangeShapeType="1"/>
          </p:cNvSpPr>
          <p:nvPr/>
        </p:nvSpPr>
        <p:spPr bwMode="gray">
          <a:xfrm flipV="1">
            <a:off x="2114550" y="2790826"/>
            <a:ext cx="9525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39" name="Text Box 39"/>
          <p:cNvSpPr txBox="1">
            <a:spLocks noChangeArrowheads="1"/>
          </p:cNvSpPr>
          <p:nvPr/>
        </p:nvSpPr>
        <p:spPr bwMode="gray">
          <a:xfrm>
            <a:off x="1877082" y="2890838"/>
            <a:ext cx="192360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b="1" dirty="0">
                <a:solidFill>
                  <a:srgbClr val="FF0000"/>
                </a:solidFill>
                <a:latin typeface="+mn-lt"/>
              </a:rPr>
              <a:t>Txn</a:t>
            </a: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gray">
          <a:xfrm>
            <a:off x="147638" y="3314701"/>
            <a:ext cx="509588" cy="4191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41" name="AutoShape 41"/>
          <p:cNvSpPr>
            <a:spLocks noChangeArrowheads="1"/>
          </p:cNvSpPr>
          <p:nvPr/>
        </p:nvSpPr>
        <p:spPr bwMode="gray">
          <a:xfrm rot="5400000" flipH="1">
            <a:off x="347663" y="3586163"/>
            <a:ext cx="109538" cy="109538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42" name="Line 42"/>
          <p:cNvSpPr>
            <a:spLocks noChangeShapeType="1"/>
          </p:cNvSpPr>
          <p:nvPr/>
        </p:nvSpPr>
        <p:spPr bwMode="gray">
          <a:xfrm>
            <a:off x="657225" y="3514726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43" name="AutoShape 43"/>
          <p:cNvSpPr>
            <a:spLocks noChangeArrowheads="1"/>
          </p:cNvSpPr>
          <p:nvPr/>
        </p:nvSpPr>
        <p:spPr bwMode="gray">
          <a:xfrm>
            <a:off x="4219575" y="2295526"/>
            <a:ext cx="628650" cy="476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44" name="Rectangle 44"/>
          <p:cNvSpPr>
            <a:spLocks noChangeArrowheads="1"/>
          </p:cNvSpPr>
          <p:nvPr/>
        </p:nvSpPr>
        <p:spPr bwMode="gray">
          <a:xfrm>
            <a:off x="3162300" y="3086101"/>
            <a:ext cx="2371725" cy="1028700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45" name="Oval 45"/>
          <p:cNvSpPr>
            <a:spLocks noChangeArrowheads="1"/>
          </p:cNvSpPr>
          <p:nvPr/>
        </p:nvSpPr>
        <p:spPr bwMode="auto">
          <a:xfrm>
            <a:off x="3813175" y="2452688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46" name="Oval 46"/>
          <p:cNvSpPr>
            <a:spLocks noChangeArrowheads="1"/>
          </p:cNvSpPr>
          <p:nvPr/>
        </p:nvSpPr>
        <p:spPr bwMode="auto">
          <a:xfrm>
            <a:off x="5851525" y="2441576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V="1">
            <a:off x="3997325" y="2524126"/>
            <a:ext cx="220663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 flipV="1">
            <a:off x="5715000" y="2503488"/>
            <a:ext cx="1460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9" name="AutoShape 49"/>
          <p:cNvSpPr>
            <a:spLocks noChangeArrowheads="1"/>
          </p:cNvSpPr>
          <p:nvPr/>
        </p:nvSpPr>
        <p:spPr bwMode="gray">
          <a:xfrm>
            <a:off x="4005263" y="3371851"/>
            <a:ext cx="509588" cy="4191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50" name="AutoShape 50"/>
          <p:cNvSpPr>
            <a:spLocks noChangeArrowheads="1"/>
          </p:cNvSpPr>
          <p:nvPr/>
        </p:nvSpPr>
        <p:spPr bwMode="gray">
          <a:xfrm rot="5400000" flipH="1">
            <a:off x="4205288" y="3643313"/>
            <a:ext cx="109538" cy="109538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51" name="AutoShape 51"/>
          <p:cNvSpPr>
            <a:spLocks noChangeArrowheads="1"/>
          </p:cNvSpPr>
          <p:nvPr/>
        </p:nvSpPr>
        <p:spPr bwMode="gray">
          <a:xfrm>
            <a:off x="4776788" y="3371851"/>
            <a:ext cx="509588" cy="4191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52" name="AutoShape 52"/>
          <p:cNvSpPr>
            <a:spLocks noChangeArrowheads="1"/>
          </p:cNvSpPr>
          <p:nvPr/>
        </p:nvSpPr>
        <p:spPr bwMode="gray">
          <a:xfrm rot="5400000" flipH="1">
            <a:off x="4976813" y="3652838"/>
            <a:ext cx="109538" cy="109538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53" name="Line 53"/>
          <p:cNvSpPr>
            <a:spLocks noChangeShapeType="1"/>
          </p:cNvSpPr>
          <p:nvPr/>
        </p:nvSpPr>
        <p:spPr bwMode="gray">
          <a:xfrm>
            <a:off x="4514850" y="3571876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54" name="Line 54"/>
          <p:cNvSpPr>
            <a:spLocks noChangeShapeType="1"/>
          </p:cNvSpPr>
          <p:nvPr/>
        </p:nvSpPr>
        <p:spPr bwMode="gray">
          <a:xfrm flipV="1">
            <a:off x="5276850" y="3600451"/>
            <a:ext cx="161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55" name="Line 55"/>
          <p:cNvSpPr>
            <a:spLocks noChangeShapeType="1"/>
          </p:cNvSpPr>
          <p:nvPr/>
        </p:nvSpPr>
        <p:spPr bwMode="gray">
          <a:xfrm flipH="1">
            <a:off x="3190875" y="2533651"/>
            <a:ext cx="1019175" cy="571500"/>
          </a:xfrm>
          <a:prstGeom prst="line">
            <a:avLst/>
          </a:prstGeom>
          <a:noFill/>
          <a:ln w="28575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56" name="Line 56"/>
          <p:cNvSpPr>
            <a:spLocks noChangeShapeType="1"/>
          </p:cNvSpPr>
          <p:nvPr/>
        </p:nvSpPr>
        <p:spPr bwMode="gray">
          <a:xfrm>
            <a:off x="4857750" y="2495551"/>
            <a:ext cx="657225" cy="609600"/>
          </a:xfrm>
          <a:prstGeom prst="line">
            <a:avLst/>
          </a:prstGeom>
          <a:noFill/>
          <a:ln w="28575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57" name="Line 57"/>
          <p:cNvSpPr>
            <a:spLocks noChangeShapeType="1"/>
          </p:cNvSpPr>
          <p:nvPr/>
        </p:nvSpPr>
        <p:spPr bwMode="gray">
          <a:xfrm>
            <a:off x="4848225" y="3352801"/>
            <a:ext cx="0" cy="952500"/>
          </a:xfrm>
          <a:prstGeom prst="line">
            <a:avLst/>
          </a:prstGeom>
          <a:noFill/>
          <a:ln w="28575">
            <a:solidFill>
              <a:srgbClr val="0033CC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58" name="Rectangle 58"/>
          <p:cNvSpPr>
            <a:spLocks noChangeArrowheads="1"/>
          </p:cNvSpPr>
          <p:nvPr/>
        </p:nvSpPr>
        <p:spPr bwMode="gray">
          <a:xfrm>
            <a:off x="3105150" y="4662587"/>
            <a:ext cx="7143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latin typeface="+mn-lt"/>
              </a:rPr>
              <a:t>Make</a:t>
            </a:r>
          </a:p>
          <a:p>
            <a:r>
              <a:rPr lang="en-US" altLang="ja-JP" sz="1000" dirty="0">
                <a:latin typeface="+mn-lt"/>
              </a:rPr>
              <a:t>Choice</a:t>
            </a:r>
          </a:p>
        </p:txBody>
      </p:sp>
      <p:sp>
        <p:nvSpPr>
          <p:cNvPr id="59" name="Line 59"/>
          <p:cNvSpPr>
            <a:spLocks noChangeShapeType="1"/>
          </p:cNvSpPr>
          <p:nvPr/>
        </p:nvSpPr>
        <p:spPr bwMode="gray">
          <a:xfrm flipV="1">
            <a:off x="3657600" y="3943351"/>
            <a:ext cx="1200150" cy="9525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triangle" w="med" len="med"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60" name="Text Box 60"/>
          <p:cNvSpPr txBox="1">
            <a:spLocks noChangeArrowheads="1"/>
          </p:cNvSpPr>
          <p:nvPr/>
        </p:nvSpPr>
        <p:spPr bwMode="gray">
          <a:xfrm>
            <a:off x="3954122" y="3976688"/>
            <a:ext cx="562655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b="1" dirty="0">
                <a:solidFill>
                  <a:srgbClr val="0033CC"/>
                </a:solidFill>
                <a:latin typeface="+mn-lt"/>
              </a:rPr>
              <a:t>Ignore Txn</a:t>
            </a:r>
          </a:p>
        </p:txBody>
      </p:sp>
      <p:sp>
        <p:nvSpPr>
          <p:cNvPr id="61" name="Rectangle 61"/>
          <p:cNvSpPr>
            <a:spLocks noChangeArrowheads="1"/>
          </p:cNvSpPr>
          <p:nvPr/>
        </p:nvSpPr>
        <p:spPr bwMode="gray">
          <a:xfrm>
            <a:off x="4448175" y="4595863"/>
            <a:ext cx="714375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latin typeface="+mn-lt"/>
              </a:rPr>
              <a:t>Activation</a:t>
            </a:r>
          </a:p>
        </p:txBody>
      </p:sp>
      <p:sp>
        <p:nvSpPr>
          <p:cNvPr id="62" name="Line 62"/>
          <p:cNvSpPr>
            <a:spLocks noChangeShapeType="1"/>
          </p:cNvSpPr>
          <p:nvPr/>
        </p:nvSpPr>
        <p:spPr bwMode="auto">
          <a:xfrm flipV="1">
            <a:off x="4838700" y="2503488"/>
            <a:ext cx="27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3" name="AutoShape 63"/>
          <p:cNvSpPr>
            <a:spLocks noChangeArrowheads="1"/>
          </p:cNvSpPr>
          <p:nvPr/>
        </p:nvSpPr>
        <p:spPr bwMode="gray">
          <a:xfrm>
            <a:off x="5095875" y="2295526"/>
            <a:ext cx="628650" cy="476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64" name="Line 64"/>
          <p:cNvSpPr>
            <a:spLocks noChangeShapeType="1"/>
          </p:cNvSpPr>
          <p:nvPr/>
        </p:nvSpPr>
        <p:spPr bwMode="gray">
          <a:xfrm flipH="1">
            <a:off x="5162550" y="2276476"/>
            <a:ext cx="0" cy="74295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65" name="Line 65"/>
          <p:cNvSpPr>
            <a:spLocks noChangeShapeType="1"/>
          </p:cNvSpPr>
          <p:nvPr/>
        </p:nvSpPr>
        <p:spPr bwMode="gray">
          <a:xfrm flipH="1">
            <a:off x="3438525" y="4324351"/>
            <a:ext cx="2381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gray">
          <a:xfrm flipH="1">
            <a:off x="4838700" y="4305301"/>
            <a:ext cx="0" cy="257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67" name="Rectangle 67"/>
          <p:cNvSpPr>
            <a:spLocks noChangeArrowheads="1"/>
          </p:cNvSpPr>
          <p:nvPr/>
        </p:nvSpPr>
        <p:spPr bwMode="gray">
          <a:xfrm>
            <a:off x="5334000" y="2982913"/>
            <a:ext cx="714375" cy="122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800" dirty="0"/>
              <a:t>Activation</a:t>
            </a:r>
          </a:p>
        </p:txBody>
      </p:sp>
      <p:sp>
        <p:nvSpPr>
          <p:cNvPr id="68" name="Line 68"/>
          <p:cNvSpPr>
            <a:spLocks noChangeShapeType="1"/>
          </p:cNvSpPr>
          <p:nvPr/>
        </p:nvSpPr>
        <p:spPr bwMode="gray">
          <a:xfrm>
            <a:off x="5162550" y="2924176"/>
            <a:ext cx="190500" cy="12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69" name="Text Box 69"/>
          <p:cNvSpPr txBox="1">
            <a:spLocks noChangeArrowheads="1"/>
          </p:cNvSpPr>
          <p:nvPr/>
        </p:nvSpPr>
        <p:spPr bwMode="gray">
          <a:xfrm>
            <a:off x="4105114" y="2900363"/>
            <a:ext cx="525785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b="1" dirty="0">
                <a:solidFill>
                  <a:srgbClr val="FF0000"/>
                </a:solidFill>
                <a:latin typeface="+mn-lt"/>
              </a:rPr>
              <a:t>Break Txn</a:t>
            </a:r>
          </a:p>
        </p:txBody>
      </p:sp>
      <p:sp>
        <p:nvSpPr>
          <p:cNvPr id="70" name="AutoShape 70"/>
          <p:cNvSpPr>
            <a:spLocks noChangeArrowheads="1"/>
          </p:cNvSpPr>
          <p:nvPr/>
        </p:nvSpPr>
        <p:spPr bwMode="gray">
          <a:xfrm>
            <a:off x="3233738" y="3362326"/>
            <a:ext cx="509588" cy="4191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71" name="AutoShape 71"/>
          <p:cNvSpPr>
            <a:spLocks noChangeArrowheads="1"/>
          </p:cNvSpPr>
          <p:nvPr/>
        </p:nvSpPr>
        <p:spPr bwMode="gray">
          <a:xfrm rot="5400000" flipH="1">
            <a:off x="3433763" y="3633788"/>
            <a:ext cx="109538" cy="109538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72" name="Line 72"/>
          <p:cNvSpPr>
            <a:spLocks noChangeShapeType="1"/>
          </p:cNvSpPr>
          <p:nvPr/>
        </p:nvSpPr>
        <p:spPr bwMode="gray">
          <a:xfrm>
            <a:off x="3743325" y="3562351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73" name="Line 73"/>
          <p:cNvSpPr>
            <a:spLocks noChangeShapeType="1"/>
          </p:cNvSpPr>
          <p:nvPr/>
        </p:nvSpPr>
        <p:spPr bwMode="gray">
          <a:xfrm>
            <a:off x="3648075" y="3324226"/>
            <a:ext cx="9525" cy="942975"/>
          </a:xfrm>
          <a:prstGeom prst="line">
            <a:avLst/>
          </a:prstGeom>
          <a:noFill/>
          <a:ln w="28575">
            <a:solidFill>
              <a:srgbClr val="0033CC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74" name="Line 74"/>
          <p:cNvSpPr>
            <a:spLocks noChangeShapeType="1"/>
          </p:cNvSpPr>
          <p:nvPr/>
        </p:nvSpPr>
        <p:spPr bwMode="gray">
          <a:xfrm flipV="1">
            <a:off x="4019550" y="3790951"/>
            <a:ext cx="9525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75" name="AutoShape 75"/>
          <p:cNvSpPr>
            <a:spLocks noChangeArrowheads="1"/>
          </p:cNvSpPr>
          <p:nvPr/>
        </p:nvSpPr>
        <p:spPr bwMode="gray">
          <a:xfrm>
            <a:off x="3886200" y="3562351"/>
            <a:ext cx="266700" cy="266700"/>
          </a:xfrm>
          <a:prstGeom prst="irregularSeal1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76" name="Rectangle 76"/>
          <p:cNvSpPr>
            <a:spLocks noChangeArrowheads="1"/>
          </p:cNvSpPr>
          <p:nvPr/>
        </p:nvSpPr>
        <p:spPr bwMode="gray">
          <a:xfrm>
            <a:off x="3695700" y="4462562"/>
            <a:ext cx="7143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latin typeface="+mn-lt"/>
              </a:rPr>
              <a:t>Error in prologue JA</a:t>
            </a:r>
          </a:p>
        </p:txBody>
      </p:sp>
      <p:sp>
        <p:nvSpPr>
          <p:cNvPr id="77" name="Line 77"/>
          <p:cNvSpPr>
            <a:spLocks noChangeShapeType="1"/>
          </p:cNvSpPr>
          <p:nvPr/>
        </p:nvSpPr>
        <p:spPr bwMode="gray">
          <a:xfrm flipV="1">
            <a:off x="3648075" y="2914651"/>
            <a:ext cx="1524000" cy="476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78" name="Line 78"/>
          <p:cNvSpPr>
            <a:spLocks noChangeShapeType="1"/>
          </p:cNvSpPr>
          <p:nvPr/>
        </p:nvSpPr>
        <p:spPr bwMode="gray">
          <a:xfrm>
            <a:off x="3676650" y="3324226"/>
            <a:ext cx="9525" cy="942975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79" name="Freeform 79"/>
          <p:cNvSpPr>
            <a:spLocks/>
          </p:cNvSpPr>
          <p:nvPr/>
        </p:nvSpPr>
        <p:spPr bwMode="gray">
          <a:xfrm>
            <a:off x="4057650" y="3368676"/>
            <a:ext cx="771525" cy="184150"/>
          </a:xfrm>
          <a:custGeom>
            <a:avLst/>
            <a:gdLst/>
            <a:ahLst/>
            <a:cxnLst>
              <a:cxn ang="0">
                <a:pos x="0" y="110"/>
              </a:cxn>
              <a:cxn ang="0">
                <a:pos x="156" y="14"/>
              </a:cxn>
              <a:cxn ang="0">
                <a:pos x="360" y="26"/>
              </a:cxn>
              <a:cxn ang="0">
                <a:pos x="486" y="116"/>
              </a:cxn>
            </a:cxnLst>
            <a:rect l="0" t="0" r="r" b="b"/>
            <a:pathLst>
              <a:path w="486" h="116">
                <a:moveTo>
                  <a:pt x="0" y="110"/>
                </a:moveTo>
                <a:cubicBezTo>
                  <a:pt x="48" y="69"/>
                  <a:pt x="96" y="28"/>
                  <a:pt x="156" y="14"/>
                </a:cubicBezTo>
                <a:cubicBezTo>
                  <a:pt x="216" y="0"/>
                  <a:pt x="305" y="9"/>
                  <a:pt x="360" y="26"/>
                </a:cubicBezTo>
                <a:cubicBezTo>
                  <a:pt x="415" y="43"/>
                  <a:pt x="465" y="101"/>
                  <a:pt x="486" y="116"/>
                </a:cubicBezTo>
              </a:path>
            </a:pathLst>
          </a:custGeom>
          <a:noFill/>
          <a:ln w="38100" cap="flat" cmpd="sng">
            <a:solidFill>
              <a:srgbClr val="3399FF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80" name="Freeform 80"/>
          <p:cNvSpPr>
            <a:spLocks/>
          </p:cNvSpPr>
          <p:nvPr/>
        </p:nvSpPr>
        <p:spPr bwMode="gray">
          <a:xfrm>
            <a:off x="4114800" y="2809876"/>
            <a:ext cx="962025" cy="733425"/>
          </a:xfrm>
          <a:custGeom>
            <a:avLst/>
            <a:gdLst/>
            <a:ahLst/>
            <a:cxnLst>
              <a:cxn ang="0">
                <a:pos x="0" y="462"/>
              </a:cxn>
              <a:cxn ang="0">
                <a:pos x="228" y="420"/>
              </a:cxn>
              <a:cxn ang="0">
                <a:pos x="366" y="312"/>
              </a:cxn>
              <a:cxn ang="0">
                <a:pos x="534" y="114"/>
              </a:cxn>
              <a:cxn ang="0">
                <a:pos x="606" y="0"/>
              </a:cxn>
            </a:cxnLst>
            <a:rect l="0" t="0" r="r" b="b"/>
            <a:pathLst>
              <a:path w="606" h="462">
                <a:moveTo>
                  <a:pt x="0" y="462"/>
                </a:moveTo>
                <a:cubicBezTo>
                  <a:pt x="83" y="453"/>
                  <a:pt x="167" y="445"/>
                  <a:pt x="228" y="420"/>
                </a:cubicBezTo>
                <a:cubicBezTo>
                  <a:pt x="289" y="395"/>
                  <a:pt x="315" y="363"/>
                  <a:pt x="366" y="312"/>
                </a:cubicBezTo>
                <a:cubicBezTo>
                  <a:pt x="417" y="261"/>
                  <a:pt x="494" y="166"/>
                  <a:pt x="534" y="114"/>
                </a:cubicBezTo>
                <a:cubicBezTo>
                  <a:pt x="574" y="62"/>
                  <a:pt x="590" y="31"/>
                  <a:pt x="606" y="0"/>
                </a:cubicBezTo>
              </a:path>
            </a:pathLst>
          </a:custGeom>
          <a:noFill/>
          <a:ln w="38100" cap="flat" cmpd="sng">
            <a:solidFill>
              <a:srgbClr val="FF99CC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81" name="AutoShape 81"/>
          <p:cNvSpPr>
            <a:spLocks noChangeArrowheads="1"/>
          </p:cNvSpPr>
          <p:nvPr/>
        </p:nvSpPr>
        <p:spPr bwMode="gray">
          <a:xfrm>
            <a:off x="7258050" y="2305051"/>
            <a:ext cx="628650" cy="476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82" name="Rectangle 82"/>
          <p:cNvSpPr>
            <a:spLocks noChangeArrowheads="1"/>
          </p:cNvSpPr>
          <p:nvPr/>
        </p:nvSpPr>
        <p:spPr bwMode="gray">
          <a:xfrm>
            <a:off x="6200775" y="3095626"/>
            <a:ext cx="2371725" cy="1028700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83" name="Oval 83"/>
          <p:cNvSpPr>
            <a:spLocks noChangeArrowheads="1"/>
          </p:cNvSpPr>
          <p:nvPr/>
        </p:nvSpPr>
        <p:spPr bwMode="auto">
          <a:xfrm>
            <a:off x="6851650" y="2462213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4" name="Oval 84"/>
          <p:cNvSpPr>
            <a:spLocks noChangeArrowheads="1"/>
          </p:cNvSpPr>
          <p:nvPr/>
        </p:nvSpPr>
        <p:spPr bwMode="auto">
          <a:xfrm>
            <a:off x="8890000" y="2451101"/>
            <a:ext cx="184150" cy="161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/>
            <a:r>
              <a:rPr lang="en-US" altLang="ja-JP" sz="1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5" name="Line 85"/>
          <p:cNvSpPr>
            <a:spLocks noChangeShapeType="1"/>
          </p:cNvSpPr>
          <p:nvPr/>
        </p:nvSpPr>
        <p:spPr bwMode="auto">
          <a:xfrm flipV="1">
            <a:off x="7035800" y="2533651"/>
            <a:ext cx="220663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86" name="Line 86"/>
          <p:cNvSpPr>
            <a:spLocks noChangeShapeType="1"/>
          </p:cNvSpPr>
          <p:nvPr/>
        </p:nvSpPr>
        <p:spPr bwMode="auto">
          <a:xfrm flipV="1">
            <a:off x="8753475" y="2513013"/>
            <a:ext cx="1460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87" name="AutoShape 87"/>
          <p:cNvSpPr>
            <a:spLocks noChangeArrowheads="1"/>
          </p:cNvSpPr>
          <p:nvPr/>
        </p:nvSpPr>
        <p:spPr bwMode="gray">
          <a:xfrm rot="5400000" flipH="1">
            <a:off x="7488238" y="2570163"/>
            <a:ext cx="182563" cy="176213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lIns="0" tIns="0" rIns="0" bIns="0" anchor="ctr">
            <a:spAutoFit/>
          </a:bodyPr>
          <a:lstStyle/>
          <a:p>
            <a:endParaRPr lang="en-US" sz="800" dirty="0"/>
          </a:p>
        </p:txBody>
      </p:sp>
      <p:sp>
        <p:nvSpPr>
          <p:cNvPr id="88" name="AutoShape 88"/>
          <p:cNvSpPr>
            <a:spLocks noChangeArrowheads="1"/>
          </p:cNvSpPr>
          <p:nvPr/>
        </p:nvSpPr>
        <p:spPr bwMode="gray">
          <a:xfrm>
            <a:off x="7043738" y="3381376"/>
            <a:ext cx="509588" cy="4191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89" name="AutoShape 89"/>
          <p:cNvSpPr>
            <a:spLocks noChangeArrowheads="1"/>
          </p:cNvSpPr>
          <p:nvPr/>
        </p:nvSpPr>
        <p:spPr bwMode="gray">
          <a:xfrm rot="5400000" flipH="1">
            <a:off x="7243763" y="3652838"/>
            <a:ext cx="109538" cy="109538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0" name="AutoShape 90"/>
          <p:cNvSpPr>
            <a:spLocks noChangeArrowheads="1"/>
          </p:cNvSpPr>
          <p:nvPr/>
        </p:nvSpPr>
        <p:spPr bwMode="gray">
          <a:xfrm>
            <a:off x="7815263" y="3381376"/>
            <a:ext cx="509588" cy="4191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1" name="AutoShape 91"/>
          <p:cNvSpPr>
            <a:spLocks noChangeArrowheads="1"/>
          </p:cNvSpPr>
          <p:nvPr/>
        </p:nvSpPr>
        <p:spPr bwMode="gray">
          <a:xfrm rot="5400000" flipH="1">
            <a:off x="8015288" y="3662363"/>
            <a:ext cx="109538" cy="109538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2" name="Line 92"/>
          <p:cNvSpPr>
            <a:spLocks noChangeShapeType="1"/>
          </p:cNvSpPr>
          <p:nvPr/>
        </p:nvSpPr>
        <p:spPr bwMode="gray">
          <a:xfrm>
            <a:off x="7553325" y="3581401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3" name="Line 93"/>
          <p:cNvSpPr>
            <a:spLocks noChangeShapeType="1"/>
          </p:cNvSpPr>
          <p:nvPr/>
        </p:nvSpPr>
        <p:spPr bwMode="gray">
          <a:xfrm flipV="1">
            <a:off x="8315325" y="3609976"/>
            <a:ext cx="161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4" name="Line 94"/>
          <p:cNvSpPr>
            <a:spLocks noChangeShapeType="1"/>
          </p:cNvSpPr>
          <p:nvPr/>
        </p:nvSpPr>
        <p:spPr bwMode="gray">
          <a:xfrm flipH="1">
            <a:off x="6229350" y="2543176"/>
            <a:ext cx="1019175" cy="571500"/>
          </a:xfrm>
          <a:prstGeom prst="line">
            <a:avLst/>
          </a:prstGeom>
          <a:noFill/>
          <a:ln w="28575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5" name="Line 95"/>
          <p:cNvSpPr>
            <a:spLocks noChangeShapeType="1"/>
          </p:cNvSpPr>
          <p:nvPr/>
        </p:nvSpPr>
        <p:spPr bwMode="gray">
          <a:xfrm>
            <a:off x="7896225" y="2505076"/>
            <a:ext cx="657225" cy="609600"/>
          </a:xfrm>
          <a:prstGeom prst="line">
            <a:avLst/>
          </a:prstGeom>
          <a:noFill/>
          <a:ln w="28575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6" name="Line 96"/>
          <p:cNvSpPr>
            <a:spLocks noChangeShapeType="1"/>
          </p:cNvSpPr>
          <p:nvPr/>
        </p:nvSpPr>
        <p:spPr bwMode="gray">
          <a:xfrm>
            <a:off x="7143750" y="3343276"/>
            <a:ext cx="0" cy="952500"/>
          </a:xfrm>
          <a:prstGeom prst="line">
            <a:avLst/>
          </a:prstGeom>
          <a:noFill/>
          <a:ln w="28575">
            <a:solidFill>
              <a:srgbClr val="0033CC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7" name="Rectangle 97"/>
          <p:cNvSpPr>
            <a:spLocks noChangeArrowheads="1"/>
          </p:cNvSpPr>
          <p:nvPr/>
        </p:nvSpPr>
        <p:spPr bwMode="gray">
          <a:xfrm>
            <a:off x="6143625" y="4672112"/>
            <a:ext cx="7143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latin typeface="+mn-lt"/>
              </a:rPr>
              <a:t>Make</a:t>
            </a:r>
          </a:p>
          <a:p>
            <a:r>
              <a:rPr lang="en-US" altLang="ja-JP" sz="1000" dirty="0">
                <a:latin typeface="+mn-lt"/>
              </a:rPr>
              <a:t>Choice</a:t>
            </a:r>
          </a:p>
        </p:txBody>
      </p:sp>
      <p:sp>
        <p:nvSpPr>
          <p:cNvPr id="98" name="Line 98"/>
          <p:cNvSpPr>
            <a:spLocks noChangeShapeType="1"/>
          </p:cNvSpPr>
          <p:nvPr/>
        </p:nvSpPr>
        <p:spPr bwMode="gray">
          <a:xfrm flipV="1">
            <a:off x="6696075" y="3962401"/>
            <a:ext cx="43815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triangle" w="med" len="med"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99" name="Text Box 99"/>
          <p:cNvSpPr txBox="1">
            <a:spLocks noChangeArrowheads="1"/>
          </p:cNvSpPr>
          <p:nvPr/>
        </p:nvSpPr>
        <p:spPr bwMode="gray">
          <a:xfrm>
            <a:off x="6878297" y="3986213"/>
            <a:ext cx="562655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b="1" dirty="0">
                <a:solidFill>
                  <a:srgbClr val="0033CC"/>
                </a:solidFill>
                <a:latin typeface="+mn-lt"/>
              </a:rPr>
              <a:t>Ignore Txn</a:t>
            </a:r>
          </a:p>
        </p:txBody>
      </p:sp>
      <p:sp>
        <p:nvSpPr>
          <p:cNvPr id="100" name="Rectangle 100"/>
          <p:cNvSpPr>
            <a:spLocks noChangeArrowheads="1"/>
          </p:cNvSpPr>
          <p:nvPr/>
        </p:nvSpPr>
        <p:spPr bwMode="gray">
          <a:xfrm>
            <a:off x="7400925" y="4567288"/>
            <a:ext cx="714375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latin typeface="+mn-lt"/>
              </a:rPr>
              <a:t>Activation</a:t>
            </a:r>
          </a:p>
        </p:txBody>
      </p:sp>
      <p:sp>
        <p:nvSpPr>
          <p:cNvPr id="101" name="Line 101"/>
          <p:cNvSpPr>
            <a:spLocks noChangeShapeType="1"/>
          </p:cNvSpPr>
          <p:nvPr/>
        </p:nvSpPr>
        <p:spPr bwMode="auto">
          <a:xfrm flipV="1">
            <a:off x="7877175" y="2513013"/>
            <a:ext cx="27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2" name="AutoShape 102"/>
          <p:cNvSpPr>
            <a:spLocks noChangeArrowheads="1"/>
          </p:cNvSpPr>
          <p:nvPr/>
        </p:nvSpPr>
        <p:spPr bwMode="gray">
          <a:xfrm>
            <a:off x="8134350" y="2305051"/>
            <a:ext cx="628650" cy="476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03" name="Line 103"/>
          <p:cNvSpPr>
            <a:spLocks noChangeShapeType="1"/>
          </p:cNvSpPr>
          <p:nvPr/>
        </p:nvSpPr>
        <p:spPr bwMode="gray">
          <a:xfrm flipH="1">
            <a:off x="8201025" y="2286001"/>
            <a:ext cx="0" cy="74295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04" name="Line 104"/>
          <p:cNvSpPr>
            <a:spLocks noChangeShapeType="1"/>
          </p:cNvSpPr>
          <p:nvPr/>
        </p:nvSpPr>
        <p:spPr bwMode="gray">
          <a:xfrm flipH="1">
            <a:off x="6477000" y="4333876"/>
            <a:ext cx="2381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05" name="Line 105"/>
          <p:cNvSpPr>
            <a:spLocks noChangeShapeType="1"/>
          </p:cNvSpPr>
          <p:nvPr/>
        </p:nvSpPr>
        <p:spPr bwMode="gray">
          <a:xfrm>
            <a:off x="7191375" y="4324351"/>
            <a:ext cx="2286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06" name="Rectangle 106"/>
          <p:cNvSpPr>
            <a:spLocks noChangeArrowheads="1"/>
          </p:cNvSpPr>
          <p:nvPr/>
        </p:nvSpPr>
        <p:spPr bwMode="gray">
          <a:xfrm>
            <a:off x="8372475" y="2976613"/>
            <a:ext cx="714375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latin typeface="+mn-lt"/>
              </a:rPr>
              <a:t>Activation</a:t>
            </a:r>
          </a:p>
        </p:txBody>
      </p:sp>
      <p:sp>
        <p:nvSpPr>
          <p:cNvPr id="107" name="Line 107"/>
          <p:cNvSpPr>
            <a:spLocks noChangeShapeType="1"/>
          </p:cNvSpPr>
          <p:nvPr/>
        </p:nvSpPr>
        <p:spPr bwMode="gray">
          <a:xfrm>
            <a:off x="8201025" y="2933701"/>
            <a:ext cx="190500" cy="12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08" name="Text Box 108"/>
          <p:cNvSpPr txBox="1">
            <a:spLocks noChangeArrowheads="1"/>
          </p:cNvSpPr>
          <p:nvPr/>
        </p:nvSpPr>
        <p:spPr bwMode="gray">
          <a:xfrm>
            <a:off x="7143589" y="2909888"/>
            <a:ext cx="525785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b="1" dirty="0">
                <a:solidFill>
                  <a:srgbClr val="FF0000"/>
                </a:solidFill>
                <a:latin typeface="+mn-lt"/>
              </a:rPr>
              <a:t>Break Txn</a:t>
            </a:r>
          </a:p>
        </p:txBody>
      </p:sp>
      <p:sp>
        <p:nvSpPr>
          <p:cNvPr id="109" name="AutoShape 109"/>
          <p:cNvSpPr>
            <a:spLocks noChangeArrowheads="1"/>
          </p:cNvSpPr>
          <p:nvPr/>
        </p:nvSpPr>
        <p:spPr bwMode="gray">
          <a:xfrm>
            <a:off x="6272213" y="3371851"/>
            <a:ext cx="509588" cy="4191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10" name="AutoShape 110"/>
          <p:cNvSpPr>
            <a:spLocks noChangeArrowheads="1"/>
          </p:cNvSpPr>
          <p:nvPr/>
        </p:nvSpPr>
        <p:spPr bwMode="gray">
          <a:xfrm rot="5400000" flipH="1">
            <a:off x="6472238" y="3643313"/>
            <a:ext cx="109538" cy="109538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11" name="Line 111"/>
          <p:cNvSpPr>
            <a:spLocks noChangeShapeType="1"/>
          </p:cNvSpPr>
          <p:nvPr/>
        </p:nvSpPr>
        <p:spPr bwMode="gray">
          <a:xfrm>
            <a:off x="6781800" y="3571876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12" name="Line 112"/>
          <p:cNvSpPr>
            <a:spLocks noChangeShapeType="1"/>
          </p:cNvSpPr>
          <p:nvPr/>
        </p:nvSpPr>
        <p:spPr bwMode="gray">
          <a:xfrm>
            <a:off x="6686550" y="3333751"/>
            <a:ext cx="9525" cy="942975"/>
          </a:xfrm>
          <a:prstGeom prst="line">
            <a:avLst/>
          </a:prstGeom>
          <a:noFill/>
          <a:ln w="28575">
            <a:solidFill>
              <a:srgbClr val="0033CC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13" name="Line 113"/>
          <p:cNvSpPr>
            <a:spLocks noChangeShapeType="1"/>
          </p:cNvSpPr>
          <p:nvPr/>
        </p:nvSpPr>
        <p:spPr bwMode="gray">
          <a:xfrm flipV="1">
            <a:off x="6838950" y="3829051"/>
            <a:ext cx="9525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14" name="AutoShape 114"/>
          <p:cNvSpPr>
            <a:spLocks noChangeArrowheads="1"/>
          </p:cNvSpPr>
          <p:nvPr/>
        </p:nvSpPr>
        <p:spPr bwMode="gray">
          <a:xfrm>
            <a:off x="6667500" y="3581401"/>
            <a:ext cx="266700" cy="266700"/>
          </a:xfrm>
          <a:prstGeom prst="irregularSeal1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15" name="Rectangle 115"/>
          <p:cNvSpPr>
            <a:spLocks noChangeArrowheads="1"/>
          </p:cNvSpPr>
          <p:nvPr/>
        </p:nvSpPr>
        <p:spPr bwMode="gray">
          <a:xfrm>
            <a:off x="6629400" y="4481612"/>
            <a:ext cx="7143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altLang="ja-JP" sz="1000" dirty="0">
                <a:latin typeface="+mn-lt"/>
              </a:rPr>
              <a:t>Error in epilogue JA</a:t>
            </a:r>
          </a:p>
        </p:txBody>
      </p:sp>
      <p:sp>
        <p:nvSpPr>
          <p:cNvPr id="116" name="Line 116"/>
          <p:cNvSpPr>
            <a:spLocks noChangeShapeType="1"/>
          </p:cNvSpPr>
          <p:nvPr/>
        </p:nvSpPr>
        <p:spPr bwMode="gray">
          <a:xfrm flipV="1">
            <a:off x="6686550" y="2924176"/>
            <a:ext cx="1524000" cy="476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17" name="Line 117"/>
          <p:cNvSpPr>
            <a:spLocks noChangeShapeType="1"/>
          </p:cNvSpPr>
          <p:nvPr/>
        </p:nvSpPr>
        <p:spPr bwMode="gray">
          <a:xfrm>
            <a:off x="6715125" y="3333751"/>
            <a:ext cx="9525" cy="942975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18" name="Freeform 118"/>
          <p:cNvSpPr>
            <a:spLocks/>
          </p:cNvSpPr>
          <p:nvPr/>
        </p:nvSpPr>
        <p:spPr bwMode="gray">
          <a:xfrm>
            <a:off x="6781800" y="3435351"/>
            <a:ext cx="333375" cy="146050"/>
          </a:xfrm>
          <a:custGeom>
            <a:avLst/>
            <a:gdLst/>
            <a:ahLst/>
            <a:cxnLst>
              <a:cxn ang="0">
                <a:pos x="0" y="110"/>
              </a:cxn>
              <a:cxn ang="0">
                <a:pos x="156" y="14"/>
              </a:cxn>
              <a:cxn ang="0">
                <a:pos x="360" y="26"/>
              </a:cxn>
              <a:cxn ang="0">
                <a:pos x="486" y="116"/>
              </a:cxn>
            </a:cxnLst>
            <a:rect l="0" t="0" r="r" b="b"/>
            <a:pathLst>
              <a:path w="486" h="116">
                <a:moveTo>
                  <a:pt x="0" y="110"/>
                </a:moveTo>
                <a:cubicBezTo>
                  <a:pt x="48" y="69"/>
                  <a:pt x="96" y="28"/>
                  <a:pt x="156" y="14"/>
                </a:cubicBezTo>
                <a:cubicBezTo>
                  <a:pt x="216" y="0"/>
                  <a:pt x="305" y="9"/>
                  <a:pt x="360" y="26"/>
                </a:cubicBezTo>
                <a:cubicBezTo>
                  <a:pt x="415" y="43"/>
                  <a:pt x="465" y="101"/>
                  <a:pt x="486" y="116"/>
                </a:cubicBezTo>
              </a:path>
            </a:pathLst>
          </a:custGeom>
          <a:noFill/>
          <a:ln w="38100" cap="flat" cmpd="sng">
            <a:solidFill>
              <a:srgbClr val="3399FF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19" name="Freeform 119"/>
          <p:cNvSpPr>
            <a:spLocks/>
          </p:cNvSpPr>
          <p:nvPr/>
        </p:nvSpPr>
        <p:spPr bwMode="gray">
          <a:xfrm>
            <a:off x="6838950" y="2886076"/>
            <a:ext cx="1304925" cy="733425"/>
          </a:xfrm>
          <a:custGeom>
            <a:avLst/>
            <a:gdLst/>
            <a:ahLst/>
            <a:cxnLst>
              <a:cxn ang="0">
                <a:pos x="0" y="462"/>
              </a:cxn>
              <a:cxn ang="0">
                <a:pos x="228" y="420"/>
              </a:cxn>
              <a:cxn ang="0">
                <a:pos x="366" y="312"/>
              </a:cxn>
              <a:cxn ang="0">
                <a:pos x="534" y="114"/>
              </a:cxn>
              <a:cxn ang="0">
                <a:pos x="606" y="0"/>
              </a:cxn>
            </a:cxnLst>
            <a:rect l="0" t="0" r="r" b="b"/>
            <a:pathLst>
              <a:path w="606" h="462">
                <a:moveTo>
                  <a:pt x="0" y="462"/>
                </a:moveTo>
                <a:cubicBezTo>
                  <a:pt x="83" y="453"/>
                  <a:pt x="167" y="445"/>
                  <a:pt x="228" y="420"/>
                </a:cubicBezTo>
                <a:cubicBezTo>
                  <a:pt x="289" y="395"/>
                  <a:pt x="315" y="363"/>
                  <a:pt x="366" y="312"/>
                </a:cubicBezTo>
                <a:cubicBezTo>
                  <a:pt x="417" y="261"/>
                  <a:pt x="494" y="166"/>
                  <a:pt x="534" y="114"/>
                </a:cubicBezTo>
                <a:cubicBezTo>
                  <a:pt x="574" y="62"/>
                  <a:pt x="590" y="31"/>
                  <a:pt x="606" y="0"/>
                </a:cubicBezTo>
              </a:path>
            </a:pathLst>
          </a:custGeom>
          <a:noFill/>
          <a:ln w="38100" cap="flat" cmpd="sng">
            <a:solidFill>
              <a:srgbClr val="FF99CC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 dirty="0"/>
          </a:p>
        </p:txBody>
      </p:sp>
      <p:sp>
        <p:nvSpPr>
          <p:cNvPr id="120" name="Text Box 120"/>
          <p:cNvSpPr txBox="1">
            <a:spLocks noChangeArrowheads="1"/>
          </p:cNvSpPr>
          <p:nvPr/>
        </p:nvSpPr>
        <p:spPr bwMode="gray">
          <a:xfrm>
            <a:off x="6646564" y="1922463"/>
            <a:ext cx="162461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200" dirty="0">
                <a:latin typeface="+mn-lt"/>
              </a:rPr>
              <a:t>Case 3: Epilogue JA error </a:t>
            </a:r>
          </a:p>
          <a:p>
            <a:r>
              <a:rPr lang="en-US" altLang="ja-JP" sz="1200" dirty="0">
                <a:latin typeface="+mn-lt"/>
              </a:rPr>
              <a:t>with Ignore/break option</a:t>
            </a:r>
          </a:p>
        </p:txBody>
      </p:sp>
      <p:sp>
        <p:nvSpPr>
          <p:cNvPr id="121" name="Text Box 121"/>
          <p:cNvSpPr txBox="1">
            <a:spLocks noChangeArrowheads="1"/>
          </p:cNvSpPr>
          <p:nvPr/>
        </p:nvSpPr>
        <p:spPr bwMode="gray">
          <a:xfrm>
            <a:off x="1323682" y="2270126"/>
            <a:ext cx="553037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>
                <a:solidFill>
                  <a:schemeClr val="hlink"/>
                </a:solidFill>
                <a:latin typeface="+mn-lt"/>
              </a:rPr>
              <a:t>InTxn:true</a:t>
            </a:r>
          </a:p>
        </p:txBody>
      </p:sp>
      <p:sp>
        <p:nvSpPr>
          <p:cNvPr id="122" name="Text Box 122"/>
          <p:cNvSpPr txBox="1">
            <a:spLocks noChangeArrowheads="1"/>
          </p:cNvSpPr>
          <p:nvPr/>
        </p:nvSpPr>
        <p:spPr bwMode="gray">
          <a:xfrm>
            <a:off x="133057" y="3355976"/>
            <a:ext cx="553037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>
                <a:solidFill>
                  <a:schemeClr val="hlink"/>
                </a:solidFill>
                <a:latin typeface="+mn-lt"/>
              </a:rPr>
              <a:t>InTxn:true</a:t>
            </a:r>
          </a:p>
        </p:txBody>
      </p:sp>
      <p:sp>
        <p:nvSpPr>
          <p:cNvPr id="123" name="Text Box 123"/>
          <p:cNvSpPr txBox="1">
            <a:spLocks noChangeArrowheads="1"/>
          </p:cNvSpPr>
          <p:nvPr/>
        </p:nvSpPr>
        <p:spPr bwMode="gray">
          <a:xfrm>
            <a:off x="895057" y="3355976"/>
            <a:ext cx="553037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>
                <a:solidFill>
                  <a:schemeClr val="hlink"/>
                </a:solidFill>
                <a:latin typeface="+mn-lt"/>
              </a:rPr>
              <a:t>InTxn:true</a:t>
            </a:r>
          </a:p>
        </p:txBody>
      </p:sp>
      <p:sp>
        <p:nvSpPr>
          <p:cNvPr id="124" name="Text Box 124"/>
          <p:cNvSpPr txBox="1">
            <a:spLocks noChangeArrowheads="1"/>
          </p:cNvSpPr>
          <p:nvPr/>
        </p:nvSpPr>
        <p:spPr bwMode="gray">
          <a:xfrm>
            <a:off x="1666582" y="3355976"/>
            <a:ext cx="553037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>
                <a:solidFill>
                  <a:schemeClr val="hlink"/>
                </a:solidFill>
                <a:latin typeface="+mn-lt"/>
              </a:rPr>
              <a:t>InTxn:true</a:t>
            </a:r>
          </a:p>
        </p:txBody>
      </p:sp>
      <p:sp>
        <p:nvSpPr>
          <p:cNvPr id="125" name="Text Box 125"/>
          <p:cNvSpPr txBox="1">
            <a:spLocks noChangeArrowheads="1"/>
          </p:cNvSpPr>
          <p:nvPr/>
        </p:nvSpPr>
        <p:spPr bwMode="gray">
          <a:xfrm>
            <a:off x="4247857" y="2327276"/>
            <a:ext cx="553037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>
                <a:solidFill>
                  <a:schemeClr val="hlink"/>
                </a:solidFill>
                <a:latin typeface="+mn-lt"/>
              </a:rPr>
              <a:t>InTxn:true</a:t>
            </a:r>
          </a:p>
        </p:txBody>
      </p:sp>
      <p:sp>
        <p:nvSpPr>
          <p:cNvPr id="126" name="Text Box 126"/>
          <p:cNvSpPr txBox="1">
            <a:spLocks noChangeArrowheads="1"/>
          </p:cNvSpPr>
          <p:nvPr/>
        </p:nvSpPr>
        <p:spPr bwMode="gray">
          <a:xfrm>
            <a:off x="3228682" y="3384551"/>
            <a:ext cx="553037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>
                <a:solidFill>
                  <a:schemeClr val="hlink"/>
                </a:solidFill>
                <a:latin typeface="+mn-lt"/>
              </a:rPr>
              <a:t>InTxn:true</a:t>
            </a:r>
          </a:p>
        </p:txBody>
      </p:sp>
      <p:sp>
        <p:nvSpPr>
          <p:cNvPr id="127" name="Text Box 127"/>
          <p:cNvSpPr txBox="1">
            <a:spLocks noChangeArrowheads="1"/>
          </p:cNvSpPr>
          <p:nvPr/>
        </p:nvSpPr>
        <p:spPr bwMode="gray">
          <a:xfrm>
            <a:off x="3981157" y="3403601"/>
            <a:ext cx="553037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>
                <a:solidFill>
                  <a:schemeClr val="hlink"/>
                </a:solidFill>
                <a:latin typeface="+mn-lt"/>
              </a:rPr>
              <a:t>InTxn:true</a:t>
            </a:r>
          </a:p>
        </p:txBody>
      </p:sp>
      <p:sp>
        <p:nvSpPr>
          <p:cNvPr id="128" name="Text Box 128"/>
          <p:cNvSpPr txBox="1">
            <a:spLocks noChangeArrowheads="1"/>
          </p:cNvSpPr>
          <p:nvPr/>
        </p:nvSpPr>
        <p:spPr bwMode="gray">
          <a:xfrm>
            <a:off x="4762207" y="3394076"/>
            <a:ext cx="553037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>
                <a:solidFill>
                  <a:schemeClr val="hlink"/>
                </a:solidFill>
                <a:latin typeface="+mn-lt"/>
              </a:rPr>
              <a:t>InTxn:true</a:t>
            </a:r>
          </a:p>
        </p:txBody>
      </p:sp>
      <p:sp>
        <p:nvSpPr>
          <p:cNvPr id="129" name="Text Box 129"/>
          <p:cNvSpPr txBox="1">
            <a:spLocks noChangeArrowheads="1"/>
          </p:cNvSpPr>
          <p:nvPr/>
        </p:nvSpPr>
        <p:spPr bwMode="gray">
          <a:xfrm>
            <a:off x="7321506" y="2336801"/>
            <a:ext cx="501740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800" dirty="0">
                <a:solidFill>
                  <a:schemeClr val="hlink"/>
                </a:solidFill>
              </a:rPr>
              <a:t>InTxn:true</a:t>
            </a:r>
          </a:p>
        </p:txBody>
      </p:sp>
      <p:sp>
        <p:nvSpPr>
          <p:cNvPr id="130" name="Text Box 130"/>
          <p:cNvSpPr txBox="1">
            <a:spLocks noChangeArrowheads="1"/>
          </p:cNvSpPr>
          <p:nvPr/>
        </p:nvSpPr>
        <p:spPr bwMode="gray">
          <a:xfrm>
            <a:off x="6257632" y="3403601"/>
            <a:ext cx="553037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>
                <a:solidFill>
                  <a:schemeClr val="hlink"/>
                </a:solidFill>
                <a:latin typeface="+mn-lt"/>
              </a:rPr>
              <a:t>InTxn:true</a:t>
            </a:r>
          </a:p>
        </p:txBody>
      </p:sp>
      <p:sp>
        <p:nvSpPr>
          <p:cNvPr id="131" name="Text Box 131"/>
          <p:cNvSpPr txBox="1">
            <a:spLocks noChangeArrowheads="1"/>
          </p:cNvSpPr>
          <p:nvPr/>
        </p:nvSpPr>
        <p:spPr bwMode="gray">
          <a:xfrm>
            <a:off x="7019632" y="3413126"/>
            <a:ext cx="553037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>
                <a:solidFill>
                  <a:schemeClr val="hlink"/>
                </a:solidFill>
                <a:latin typeface="+mn-lt"/>
              </a:rPr>
              <a:t>InTxn:true</a:t>
            </a:r>
          </a:p>
        </p:txBody>
      </p:sp>
      <p:sp>
        <p:nvSpPr>
          <p:cNvPr id="132" name="Text Box 132"/>
          <p:cNvSpPr txBox="1">
            <a:spLocks noChangeArrowheads="1"/>
          </p:cNvSpPr>
          <p:nvPr/>
        </p:nvSpPr>
        <p:spPr bwMode="gray">
          <a:xfrm>
            <a:off x="7781632" y="3413126"/>
            <a:ext cx="553037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000" dirty="0">
                <a:solidFill>
                  <a:schemeClr val="hlink"/>
                </a:solidFill>
                <a:latin typeface="+mn-lt"/>
              </a:rPr>
              <a:t>InTxn:true</a:t>
            </a:r>
          </a:p>
        </p:txBody>
      </p:sp>
      <p:sp>
        <p:nvSpPr>
          <p:cNvPr id="133" name="AutoShape 133"/>
          <p:cNvSpPr>
            <a:spLocks noChangeArrowheads="1"/>
          </p:cNvSpPr>
          <p:nvPr/>
        </p:nvSpPr>
        <p:spPr bwMode="gray">
          <a:xfrm rot="5400000" flipH="1">
            <a:off x="4449763" y="2551113"/>
            <a:ext cx="182563" cy="176213"/>
          </a:xfrm>
          <a:custGeom>
            <a:avLst/>
            <a:gdLst>
              <a:gd name="G0" fmla="+- 10492055 0 0"/>
              <a:gd name="G1" fmla="+- -10993359 0 0"/>
              <a:gd name="G2" fmla="+- 10492055 0 -10993359"/>
              <a:gd name="G3" fmla="+- 10800 0 0"/>
              <a:gd name="G4" fmla="+- 0 0 104920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954 0 0"/>
              <a:gd name="G9" fmla="+- 0 0 -10993359"/>
              <a:gd name="G10" fmla="+- 9954 0 2700"/>
              <a:gd name="G11" fmla="cos G10 10492055"/>
              <a:gd name="G12" fmla="sin G10 10492055"/>
              <a:gd name="G13" fmla="cos 13500 10492055"/>
              <a:gd name="G14" fmla="sin 13500 10492055"/>
              <a:gd name="G15" fmla="+- G11 10800 0"/>
              <a:gd name="G16" fmla="+- G12 10800 0"/>
              <a:gd name="G17" fmla="+- G13 10800 0"/>
              <a:gd name="G18" fmla="+- G14 10800 0"/>
              <a:gd name="G19" fmla="*/ 9954 1 2"/>
              <a:gd name="G20" fmla="+- G19 5400 0"/>
              <a:gd name="G21" fmla="cos G20 10492055"/>
              <a:gd name="G22" fmla="sin G20 10492055"/>
              <a:gd name="G23" fmla="+- G21 10800 0"/>
              <a:gd name="G24" fmla="+- G12 G23 G22"/>
              <a:gd name="G25" fmla="+- G22 G23 G11"/>
              <a:gd name="G26" fmla="cos 10800 10492055"/>
              <a:gd name="G27" fmla="sin 10800 10492055"/>
              <a:gd name="G28" fmla="cos 9954 10492055"/>
              <a:gd name="G29" fmla="sin 9954 104920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93359"/>
              <a:gd name="G36" fmla="sin G34 -10993359"/>
              <a:gd name="G37" fmla="+/ -10993359 104920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954 G39"/>
              <a:gd name="G43" fmla="sin 99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575 w 21600"/>
              <a:gd name="T5" fmla="*/ 10079 h 21600"/>
              <a:gd name="T6" fmla="*/ 659 w 21600"/>
              <a:gd name="T7" fmla="*/ 8597 h 21600"/>
              <a:gd name="T8" fmla="*/ 20731 w 21600"/>
              <a:gd name="T9" fmla="*/ 10136 h 21600"/>
              <a:gd name="T10" fmla="*/ -1894 w 21600"/>
              <a:gd name="T11" fmla="*/ 15395 h 21600"/>
              <a:gd name="T12" fmla="*/ -21 w 21600"/>
              <a:gd name="T13" fmla="*/ 11395 h 21600"/>
              <a:gd name="T14" fmla="*/ 3979 w 21600"/>
              <a:gd name="T15" fmla="*/ 1326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440" y="14188"/>
                </a:moveTo>
                <a:cubicBezTo>
                  <a:pt x="2867" y="18129"/>
                  <a:pt x="6609" y="20754"/>
                  <a:pt x="10800" y="20754"/>
                </a:cubicBezTo>
                <a:cubicBezTo>
                  <a:pt x="16297" y="20754"/>
                  <a:pt x="20754" y="16297"/>
                  <a:pt x="20754" y="10800"/>
                </a:cubicBezTo>
                <a:cubicBezTo>
                  <a:pt x="20754" y="5302"/>
                  <a:pt x="16297" y="846"/>
                  <a:pt x="10800" y="846"/>
                </a:cubicBezTo>
                <a:cubicBezTo>
                  <a:pt x="6116" y="845"/>
                  <a:pt x="2066" y="4110"/>
                  <a:pt x="1072" y="8687"/>
                </a:cubicBezTo>
                <a:lnTo>
                  <a:pt x="246" y="8507"/>
                </a:lnTo>
                <a:cubicBezTo>
                  <a:pt x="1324" y="3542"/>
                  <a:pt x="571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253" y="21600"/>
                  <a:pt x="2193" y="18752"/>
                  <a:pt x="645" y="14476"/>
                </a:cubicBezTo>
                <a:lnTo>
                  <a:pt x="-1894" y="15395"/>
                </a:lnTo>
                <a:lnTo>
                  <a:pt x="-21" y="11395"/>
                </a:lnTo>
                <a:lnTo>
                  <a:pt x="3979" y="13269"/>
                </a:lnTo>
                <a:lnTo>
                  <a:pt x="1440" y="14188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lIns="0" tIns="0" rIns="0" bIns="0" anchor="ctr">
            <a:spAutoFit/>
          </a:bodyPr>
          <a:lstStyle/>
          <a:p>
            <a:endParaRPr lang="en-US" sz="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Remote Subprocess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Remote Subprocess node allows to execute/invoke a process outside the BPM system boundary.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BPM Process can be invoked on another BPM server</a:t>
            </a:r>
          </a:p>
          <a:p>
            <a:r>
              <a:rPr lang="en-US" dirty="0" smtClean="0"/>
              <a:t>Interstage BPM supports two open protocols for communication between workflow servers, these protocols pass XML messages over HTTP between workflow servers</a:t>
            </a:r>
          </a:p>
          <a:p>
            <a:pPr lvl="1"/>
            <a:r>
              <a:rPr lang="en-US" dirty="0" smtClean="0"/>
              <a:t>ASAP: Asynchronous Service Access Protocol (</a:t>
            </a:r>
            <a:r>
              <a:rPr lang="en-US" b="1" i="1" dirty="0" smtClean="0"/>
              <a:t>recommended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SWAP: Simple Workflow Access Protocol</a:t>
            </a:r>
            <a:endParaRPr lang="en-US" dirty="0" smtClean="0">
              <a:cs typeface="Arial" charset="0"/>
            </a:endParaRP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r>
              <a:rPr lang="en-US" dirty="0" smtClean="0">
                <a:cs typeface="Arial" charset="0"/>
              </a:rPr>
              <a:t>To invoke Remote process, provide the ASAP access URL for the remote process in the “Data Mapping” settings.</a:t>
            </a: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Looping Restrictions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1" y="766763"/>
            <a:ext cx="9018588" cy="5699351"/>
          </a:xfrm>
        </p:spPr>
        <p:txBody>
          <a:bodyPr/>
          <a:lstStyle/>
          <a:p>
            <a:r>
              <a:rPr lang="en-US" altLang="ja-JP" sz="2200" dirty="0" smtClean="0"/>
              <a:t>Future work items not supported</a:t>
            </a:r>
          </a:p>
          <a:p>
            <a:r>
              <a:rPr lang="en-US" altLang="ja-JP" sz="2200" dirty="0" smtClean="0"/>
              <a:t>Recalling work items work as normal</a:t>
            </a:r>
          </a:p>
          <a:p>
            <a:r>
              <a:rPr lang="en-US" altLang="en-US" sz="2000" dirty="0" smtClean="0"/>
              <a:t>Timer or Due Date cannot be used on Sequential Loop Node</a:t>
            </a:r>
          </a:p>
          <a:p>
            <a:r>
              <a:rPr lang="en-US" altLang="en-US" sz="2000" dirty="0" smtClean="0"/>
              <a:t>Process definitions and instances which have Sequential Loop Nodes, cannot be archived or migrated.</a:t>
            </a:r>
            <a:endParaRPr lang="en-US" altLang="ja-JP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Iterator Node – Example</a:t>
            </a:r>
          </a:p>
        </p:txBody>
      </p:sp>
      <p:sp>
        <p:nvSpPr>
          <p:cNvPr id="22532" name="AutoShape 28"/>
          <p:cNvSpPr>
            <a:spLocks noChangeArrowheads="1"/>
          </p:cNvSpPr>
          <p:nvPr/>
        </p:nvSpPr>
        <p:spPr bwMode="gray">
          <a:xfrm>
            <a:off x="2324101" y="3886180"/>
            <a:ext cx="2047875" cy="366832"/>
          </a:xfrm>
          <a:prstGeom prst="rightArrow">
            <a:avLst>
              <a:gd name="adj1" fmla="val 50000"/>
              <a:gd name="adj2" fmla="val 24941"/>
            </a:avLst>
          </a:prstGeom>
          <a:gradFill rotWithShape="1">
            <a:gsLst>
              <a:gs pos="0">
                <a:schemeClr val="bg1"/>
              </a:gs>
              <a:gs pos="100000">
                <a:srgbClr val="CCFFCC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>
            <a:spAutoFit/>
          </a:bodyPr>
          <a:lstStyle/>
          <a:p>
            <a:pPr>
              <a:buFont typeface="Wingdings" pitchFamily="2" charset="2"/>
              <a:buNone/>
              <a:defRPr/>
            </a:pPr>
            <a:endParaRPr lang="en-US" sz="1200" dirty="0">
              <a:latin typeface="+mn-lt"/>
            </a:endParaRPr>
          </a:p>
        </p:txBody>
      </p:sp>
      <p:sp>
        <p:nvSpPr>
          <p:cNvPr id="22533" name="AutoShape 25"/>
          <p:cNvSpPr>
            <a:spLocks noChangeArrowheads="1"/>
          </p:cNvSpPr>
          <p:nvPr/>
        </p:nvSpPr>
        <p:spPr bwMode="gray">
          <a:xfrm>
            <a:off x="835025" y="3257552"/>
            <a:ext cx="1085850" cy="1400175"/>
          </a:xfrm>
          <a:prstGeom prst="upDownArrow">
            <a:avLst>
              <a:gd name="adj1" fmla="val 50000"/>
              <a:gd name="adj2" fmla="val 25789"/>
            </a:avLst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buFont typeface="Wingdings" pitchFamily="2" charset="2"/>
              <a:buNone/>
            </a:pPr>
            <a:r>
              <a:rPr lang="en-US" altLang="ja-JP" sz="1200" dirty="0">
                <a:latin typeface="+mn-lt"/>
              </a:rPr>
              <a:t>UDA Mapping</a:t>
            </a:r>
          </a:p>
          <a:p>
            <a:pPr>
              <a:buFont typeface="Wingdings" pitchFamily="2" charset="2"/>
              <a:buNone/>
            </a:pPr>
            <a:endParaRPr lang="en-US" altLang="ja-JP" sz="1200" dirty="0">
              <a:latin typeface="+mn-lt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561976" y="1647827"/>
            <a:ext cx="1628774" cy="1444963"/>
            <a:chOff x="276" y="3129"/>
            <a:chExt cx="1026" cy="631"/>
          </a:xfrm>
        </p:grpSpPr>
        <p:sp>
          <p:nvSpPr>
            <p:cNvPr id="23591" name="Rectangle 7"/>
            <p:cNvSpPr>
              <a:spLocks noChangeArrowheads="1"/>
            </p:cNvSpPr>
            <p:nvPr/>
          </p:nvSpPr>
          <p:spPr bwMode="gray">
            <a:xfrm>
              <a:off x="335" y="3129"/>
              <a:ext cx="586" cy="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Variable1:XML</a:t>
              </a:r>
            </a:p>
          </p:txBody>
        </p:sp>
        <p:sp>
          <p:nvSpPr>
            <p:cNvPr id="23592" name="Rectangle 9"/>
            <p:cNvSpPr>
              <a:spLocks noChangeArrowheads="1"/>
            </p:cNvSpPr>
            <p:nvPr/>
          </p:nvSpPr>
          <p:spPr bwMode="gray">
            <a:xfrm>
              <a:off x="834" y="3679"/>
              <a:ext cx="406" cy="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Parent-PD</a:t>
              </a:r>
            </a:p>
          </p:txBody>
        </p:sp>
        <p:sp>
          <p:nvSpPr>
            <p:cNvPr id="47147" name="Rectangle 18"/>
            <p:cNvSpPr>
              <a:spLocks noChangeArrowheads="1"/>
            </p:cNvSpPr>
            <p:nvPr/>
          </p:nvSpPr>
          <p:spPr bwMode="gray">
            <a:xfrm>
              <a:off x="276" y="3266"/>
              <a:ext cx="1026" cy="40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buFont typeface="Wingdings" pitchFamily="2" charset="2"/>
                <a:buNone/>
                <a:defRPr/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3594" name="Rectangle 5"/>
            <p:cNvSpPr>
              <a:spLocks noChangeArrowheads="1"/>
            </p:cNvSpPr>
            <p:nvPr/>
          </p:nvSpPr>
          <p:spPr bwMode="gray">
            <a:xfrm>
              <a:off x="306" y="3271"/>
              <a:ext cx="880" cy="4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&lt;items&gt;</a:t>
              </a:r>
            </a:p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  &lt;item&gt;item1&lt;/item&gt;</a:t>
              </a:r>
            </a:p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  &lt;item&gt;item2&lt;/item&gt;</a:t>
              </a:r>
            </a:p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  &lt;item&gt;item3&lt;/item&gt;</a:t>
              </a:r>
            </a:p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&lt;/items</a:t>
              </a:r>
              <a:r>
                <a:rPr lang="en-US" altLang="ja-JP" sz="1200" dirty="0" smtClean="0">
                  <a:latin typeface="+mn-lt"/>
                </a:rPr>
                <a:t>&gt;</a:t>
              </a:r>
              <a:endParaRPr lang="en-US" altLang="ja-JP" sz="1200" dirty="0">
                <a:latin typeface="+mn-lt"/>
              </a:endParaRP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571501" y="4633915"/>
            <a:ext cx="1628775" cy="808037"/>
            <a:chOff x="306" y="2265"/>
            <a:chExt cx="1026" cy="509"/>
          </a:xfrm>
        </p:grpSpPr>
        <p:sp>
          <p:nvSpPr>
            <p:cNvPr id="23587" name="Rectangle 8"/>
            <p:cNvSpPr>
              <a:spLocks noChangeArrowheads="1"/>
            </p:cNvSpPr>
            <p:nvPr/>
          </p:nvSpPr>
          <p:spPr bwMode="gray">
            <a:xfrm>
              <a:off x="347" y="2265"/>
              <a:ext cx="586" cy="11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Variable1:XML</a:t>
              </a:r>
            </a:p>
          </p:txBody>
        </p:sp>
        <p:sp>
          <p:nvSpPr>
            <p:cNvPr id="23588" name="Rectangle 10"/>
            <p:cNvSpPr>
              <a:spLocks noChangeArrowheads="1"/>
            </p:cNvSpPr>
            <p:nvPr/>
          </p:nvSpPr>
          <p:spPr bwMode="gray">
            <a:xfrm>
              <a:off x="906" y="2658"/>
              <a:ext cx="347" cy="116"/>
            </a:xfrm>
            <a:prstGeom prst="rect">
              <a:avLst/>
            </a:prstGeom>
            <a:noFill/>
            <a:ln w="9525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Child-PD</a:t>
              </a:r>
            </a:p>
          </p:txBody>
        </p:sp>
        <p:sp>
          <p:nvSpPr>
            <p:cNvPr id="47143" name="Rectangle 19"/>
            <p:cNvSpPr>
              <a:spLocks noChangeArrowheads="1"/>
            </p:cNvSpPr>
            <p:nvPr/>
          </p:nvSpPr>
          <p:spPr bwMode="gray">
            <a:xfrm>
              <a:off x="306" y="2456"/>
              <a:ext cx="1026" cy="11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anchor="ctr">
              <a:spAutoFit/>
            </a:bodyPr>
            <a:lstStyle/>
            <a:p>
              <a:pPr>
                <a:buFont typeface="Wingdings" pitchFamily="2" charset="2"/>
                <a:buNone/>
                <a:defRPr/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3590" name="Rectangle 6"/>
            <p:cNvSpPr>
              <a:spLocks noChangeArrowheads="1"/>
            </p:cNvSpPr>
            <p:nvPr/>
          </p:nvSpPr>
          <p:spPr bwMode="gray">
            <a:xfrm>
              <a:off x="444" y="2454"/>
              <a:ext cx="779" cy="11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&lt;item&gt;blah&lt;/item&gt;</a:t>
              </a:r>
            </a:p>
          </p:txBody>
        </p:sp>
      </p:grpSp>
      <p:sp>
        <p:nvSpPr>
          <p:cNvPr id="22536" name="Rectangle 22"/>
          <p:cNvSpPr>
            <a:spLocks noChangeArrowheads="1"/>
          </p:cNvSpPr>
          <p:nvPr/>
        </p:nvSpPr>
        <p:spPr bwMode="gray">
          <a:xfrm>
            <a:off x="602018" y="3402013"/>
            <a:ext cx="2021763" cy="184666"/>
          </a:xfrm>
          <a:prstGeom prst="rect">
            <a:avLst/>
          </a:prstGeom>
          <a:solidFill>
            <a:schemeClr val="bg1">
              <a:alpha val="79999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36000" tIns="0" rIns="36000" bIns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ja-JP" sz="1200" dirty="0">
                <a:solidFill>
                  <a:srgbClr val="0033CC"/>
                </a:solidFill>
                <a:latin typeface="+mn-lt"/>
              </a:rPr>
              <a:t>Variable1:/items/item[$index]</a:t>
            </a:r>
          </a:p>
        </p:txBody>
      </p:sp>
      <p:sp>
        <p:nvSpPr>
          <p:cNvPr id="22537" name="Rectangle 23"/>
          <p:cNvSpPr>
            <a:spLocks noChangeArrowheads="1"/>
          </p:cNvSpPr>
          <p:nvPr/>
        </p:nvSpPr>
        <p:spPr bwMode="gray">
          <a:xfrm>
            <a:off x="1028700" y="4037015"/>
            <a:ext cx="704850" cy="1846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altLang="ja-JP" sz="1200" dirty="0">
                <a:solidFill>
                  <a:srgbClr val="0033CC"/>
                </a:solidFill>
              </a:rPr>
              <a:t>INOUT</a:t>
            </a:r>
          </a:p>
        </p:txBody>
      </p:sp>
      <p:sp>
        <p:nvSpPr>
          <p:cNvPr id="22538" name="Rectangle 24"/>
          <p:cNvSpPr>
            <a:spLocks noChangeArrowheads="1"/>
          </p:cNvSpPr>
          <p:nvPr/>
        </p:nvSpPr>
        <p:spPr bwMode="gray">
          <a:xfrm>
            <a:off x="918792" y="4287838"/>
            <a:ext cx="1075478" cy="184666"/>
          </a:xfrm>
          <a:prstGeom prst="rect">
            <a:avLst/>
          </a:prstGeom>
          <a:solidFill>
            <a:schemeClr val="bg1">
              <a:alpha val="79999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36000" tIns="0" rIns="36000" bIns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ja-JP" sz="1200" dirty="0">
                <a:solidFill>
                  <a:srgbClr val="0033CC"/>
                </a:solidFill>
                <a:latin typeface="+mn-lt"/>
              </a:rPr>
              <a:t>Variable1:/item</a:t>
            </a:r>
          </a:p>
        </p:txBody>
      </p:sp>
      <p:sp>
        <p:nvSpPr>
          <p:cNvPr id="22539" name="AutoShape 27"/>
          <p:cNvSpPr>
            <a:spLocks noChangeArrowheads="1"/>
          </p:cNvSpPr>
          <p:nvPr/>
        </p:nvSpPr>
        <p:spPr bwMode="gray">
          <a:xfrm>
            <a:off x="2667001" y="1981202"/>
            <a:ext cx="2190750" cy="962025"/>
          </a:xfrm>
          <a:prstGeom prst="wedgeEllipseCallout">
            <a:avLst>
              <a:gd name="adj1" fmla="val -64375"/>
              <a:gd name="adj2" fmla="val 4754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>
              <a:buFont typeface="Wingdings" pitchFamily="2" charset="2"/>
              <a:buNone/>
              <a:defRPr/>
            </a:pPr>
            <a:r>
              <a:rPr lang="en-US" altLang="ja-JP" sz="1200" dirty="0"/>
              <a:t>Contains a Subprocess Iterator Node.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ja-JP" sz="1200" dirty="0"/>
              <a:t>Iteration Count = 3</a:t>
            </a:r>
          </a:p>
        </p:txBody>
      </p: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5553076" y="2290757"/>
            <a:ext cx="1749425" cy="1317621"/>
            <a:chOff x="2580" y="1263"/>
            <a:chExt cx="1102" cy="830"/>
          </a:xfrm>
        </p:grpSpPr>
        <p:sp>
          <p:nvSpPr>
            <p:cNvPr id="47136" name="AutoShape 44"/>
            <p:cNvSpPr>
              <a:spLocks noChangeArrowheads="1"/>
            </p:cNvSpPr>
            <p:nvPr/>
          </p:nvSpPr>
          <p:spPr bwMode="gray">
            <a:xfrm>
              <a:off x="2580" y="1392"/>
              <a:ext cx="1074" cy="60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buFont typeface="Wingdings" pitchFamily="2" charset="2"/>
                <a:buNone/>
                <a:defRPr/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3584" name="Rectangle 45"/>
            <p:cNvSpPr>
              <a:spLocks noChangeArrowheads="1"/>
            </p:cNvSpPr>
            <p:nvPr/>
          </p:nvSpPr>
          <p:spPr bwMode="gray">
            <a:xfrm>
              <a:off x="2748" y="1263"/>
              <a:ext cx="586" cy="11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Variable1:XML</a:t>
              </a:r>
            </a:p>
          </p:txBody>
        </p:sp>
        <p:sp>
          <p:nvSpPr>
            <p:cNvPr id="23585" name="Rectangle 46"/>
            <p:cNvSpPr>
              <a:spLocks noChangeArrowheads="1"/>
            </p:cNvSpPr>
            <p:nvPr/>
          </p:nvSpPr>
          <p:spPr bwMode="gray">
            <a:xfrm>
              <a:off x="3372" y="1977"/>
              <a:ext cx="310" cy="11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36000" tIns="0" rIns="36000" bIns="0">
              <a:spAutoFit/>
            </a:bodyPr>
            <a:lstStyle/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Parent</a:t>
              </a:r>
            </a:p>
          </p:txBody>
        </p:sp>
        <p:sp>
          <p:nvSpPr>
            <p:cNvPr id="23586" name="Rectangle 48"/>
            <p:cNvSpPr>
              <a:spLocks noChangeArrowheads="1"/>
            </p:cNvSpPr>
            <p:nvPr/>
          </p:nvSpPr>
          <p:spPr bwMode="gray">
            <a:xfrm>
              <a:off x="2611" y="1403"/>
              <a:ext cx="880" cy="5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&lt;items&gt;</a:t>
              </a:r>
            </a:p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  &lt;item&gt;</a:t>
              </a:r>
              <a:r>
                <a:rPr lang="en-US" altLang="ja-JP" sz="1200" dirty="0">
                  <a:solidFill>
                    <a:schemeClr val="accent2"/>
                  </a:solidFill>
                  <a:latin typeface="+mn-lt"/>
                </a:rPr>
                <a:t>item1</a:t>
              </a:r>
              <a:r>
                <a:rPr lang="en-US" altLang="ja-JP" sz="1200" dirty="0">
                  <a:latin typeface="+mn-lt"/>
                </a:rPr>
                <a:t>&lt;/item&gt;</a:t>
              </a:r>
            </a:p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  &lt;item&gt;</a:t>
              </a:r>
              <a:r>
                <a:rPr lang="en-US" altLang="ja-JP" sz="1200" dirty="0">
                  <a:solidFill>
                    <a:schemeClr val="accent2"/>
                  </a:solidFill>
                  <a:latin typeface="+mn-lt"/>
                </a:rPr>
                <a:t>item2</a:t>
              </a:r>
              <a:r>
                <a:rPr lang="en-US" altLang="ja-JP" sz="1200" dirty="0">
                  <a:latin typeface="+mn-lt"/>
                </a:rPr>
                <a:t>&lt;/item&gt;</a:t>
              </a:r>
            </a:p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  &lt;item&gt;</a:t>
              </a:r>
              <a:r>
                <a:rPr lang="en-US" altLang="ja-JP" sz="1200" dirty="0">
                  <a:solidFill>
                    <a:schemeClr val="accent2"/>
                  </a:solidFill>
                  <a:latin typeface="+mn-lt"/>
                </a:rPr>
                <a:t>item3</a:t>
              </a:r>
              <a:r>
                <a:rPr lang="en-US" altLang="ja-JP" sz="1200" dirty="0">
                  <a:latin typeface="+mn-lt"/>
                </a:rPr>
                <a:t>&lt;/item&gt;</a:t>
              </a:r>
            </a:p>
            <a:p>
              <a:pPr algn="l">
                <a:buFont typeface="Wingdings" pitchFamily="2" charset="2"/>
                <a:buNone/>
              </a:pPr>
              <a:r>
                <a:rPr lang="en-US" altLang="ja-JP" sz="1200" dirty="0">
                  <a:latin typeface="+mn-lt"/>
                </a:rPr>
                <a:t>&lt;/items&gt;</a:t>
              </a:r>
            </a:p>
          </p:txBody>
        </p:sp>
      </p:grpSp>
      <p:sp>
        <p:nvSpPr>
          <p:cNvPr id="22541" name="AutoShape 34"/>
          <p:cNvSpPr>
            <a:spLocks noChangeArrowheads="1"/>
          </p:cNvSpPr>
          <p:nvPr/>
        </p:nvSpPr>
        <p:spPr bwMode="gray">
          <a:xfrm>
            <a:off x="3952876" y="5127072"/>
            <a:ext cx="1704975" cy="20431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spAutoFit/>
          </a:bodyPr>
          <a:lstStyle/>
          <a:p>
            <a:pPr>
              <a:buFont typeface="Wingdings" pitchFamily="2" charset="2"/>
              <a:buNone/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2542" name="Rectangle 35"/>
          <p:cNvSpPr>
            <a:spLocks noChangeArrowheads="1"/>
          </p:cNvSpPr>
          <p:nvPr/>
        </p:nvSpPr>
        <p:spPr bwMode="gray">
          <a:xfrm>
            <a:off x="4258953" y="4710113"/>
            <a:ext cx="93089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ja-JP" sz="1200" dirty="0">
                <a:latin typeface="+mn-lt"/>
              </a:rPr>
              <a:t>Variable1:XML</a:t>
            </a:r>
          </a:p>
        </p:txBody>
      </p:sp>
      <p:sp>
        <p:nvSpPr>
          <p:cNvPr id="22543" name="Rectangle 39"/>
          <p:cNvSpPr>
            <a:spLocks noChangeArrowheads="1"/>
          </p:cNvSpPr>
          <p:nvPr/>
        </p:nvSpPr>
        <p:spPr bwMode="gray">
          <a:xfrm>
            <a:off x="4303714" y="5486400"/>
            <a:ext cx="1211262" cy="184150"/>
          </a:xfrm>
          <a:prstGeom prst="rect">
            <a:avLst/>
          </a:prstGeom>
          <a:noFill/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lIns="36000" tIns="0" rIns="36000" bIns="0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en-US" altLang="ja-JP" sz="1200" dirty="0">
                <a:latin typeface="+mn-lt"/>
              </a:rPr>
              <a:t>Subprocess #1</a:t>
            </a:r>
          </a:p>
        </p:txBody>
      </p:sp>
      <p:sp>
        <p:nvSpPr>
          <p:cNvPr id="22545" name="AutoShape 54"/>
          <p:cNvSpPr>
            <a:spLocks noChangeArrowheads="1"/>
          </p:cNvSpPr>
          <p:nvPr/>
        </p:nvSpPr>
        <p:spPr bwMode="gray">
          <a:xfrm>
            <a:off x="7439025" y="5117547"/>
            <a:ext cx="1704975" cy="20431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spAutoFit/>
          </a:bodyPr>
          <a:lstStyle/>
          <a:p>
            <a:pPr>
              <a:buFont typeface="Wingdings" pitchFamily="2" charset="2"/>
              <a:buNone/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2546" name="Rectangle 16"/>
          <p:cNvSpPr>
            <a:spLocks noChangeArrowheads="1"/>
          </p:cNvSpPr>
          <p:nvPr/>
        </p:nvSpPr>
        <p:spPr bwMode="gray">
          <a:xfrm>
            <a:off x="7672389" y="5145089"/>
            <a:ext cx="132651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en-US" altLang="ja-JP" sz="1200" dirty="0">
                <a:latin typeface="+mn-lt"/>
              </a:rPr>
              <a:t>&lt;item&gt;</a:t>
            </a:r>
            <a:r>
              <a:rPr lang="en-US" altLang="ja-JP" sz="1200" dirty="0">
                <a:solidFill>
                  <a:schemeClr val="accent2"/>
                </a:solidFill>
                <a:latin typeface="+mn-lt"/>
              </a:rPr>
              <a:t>item3</a:t>
            </a:r>
            <a:r>
              <a:rPr lang="en-US" altLang="ja-JP" sz="1200" dirty="0">
                <a:latin typeface="+mn-lt"/>
              </a:rPr>
              <a:t>&lt;/item&gt;</a:t>
            </a:r>
          </a:p>
        </p:txBody>
      </p:sp>
      <p:sp>
        <p:nvSpPr>
          <p:cNvPr id="22547" name="Rectangle 42"/>
          <p:cNvSpPr>
            <a:spLocks noChangeArrowheads="1"/>
          </p:cNvSpPr>
          <p:nvPr/>
        </p:nvSpPr>
        <p:spPr bwMode="gray">
          <a:xfrm>
            <a:off x="7808914" y="5486400"/>
            <a:ext cx="1287462" cy="184150"/>
          </a:xfrm>
          <a:prstGeom prst="rect">
            <a:avLst/>
          </a:prstGeom>
          <a:noFill/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lIns="36000" tIns="0" rIns="36000" bIns="0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en-US" altLang="ja-JP" sz="1200" dirty="0">
                <a:latin typeface="+mn-lt"/>
              </a:rPr>
              <a:t>Subprocess #3</a:t>
            </a:r>
          </a:p>
        </p:txBody>
      </p:sp>
      <p:sp>
        <p:nvSpPr>
          <p:cNvPr id="22544" name="Rectangle 14"/>
          <p:cNvSpPr>
            <a:spLocks noChangeArrowheads="1"/>
          </p:cNvSpPr>
          <p:nvPr/>
        </p:nvSpPr>
        <p:spPr bwMode="gray">
          <a:xfrm>
            <a:off x="4127646" y="5156201"/>
            <a:ext cx="1361783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ja-JP" sz="1200" dirty="0">
                <a:latin typeface="+mn-lt"/>
              </a:rPr>
              <a:t> &lt;item&gt;</a:t>
            </a:r>
            <a:r>
              <a:rPr lang="en-US" altLang="ja-JP" sz="1200" dirty="0">
                <a:solidFill>
                  <a:schemeClr val="accent2"/>
                </a:solidFill>
                <a:latin typeface="+mn-lt"/>
              </a:rPr>
              <a:t>item1</a:t>
            </a:r>
            <a:r>
              <a:rPr lang="en-US" altLang="ja-JP" sz="1200" dirty="0">
                <a:latin typeface="+mn-lt"/>
              </a:rPr>
              <a:t>&lt;/item&gt;</a:t>
            </a:r>
          </a:p>
        </p:txBody>
      </p:sp>
      <p:sp>
        <p:nvSpPr>
          <p:cNvPr id="22548" name="Rectangle 55"/>
          <p:cNvSpPr>
            <a:spLocks noChangeArrowheads="1"/>
          </p:cNvSpPr>
          <p:nvPr/>
        </p:nvSpPr>
        <p:spPr bwMode="gray">
          <a:xfrm>
            <a:off x="7735578" y="4681538"/>
            <a:ext cx="93089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ja-JP" sz="1200" dirty="0">
                <a:latin typeface="+mn-lt"/>
              </a:rPr>
              <a:t>Variable1:XML</a:t>
            </a:r>
          </a:p>
        </p:txBody>
      </p:sp>
      <p:sp>
        <p:nvSpPr>
          <p:cNvPr id="22549" name="AutoShape 53"/>
          <p:cNvSpPr>
            <a:spLocks noChangeArrowheads="1"/>
          </p:cNvSpPr>
          <p:nvPr/>
        </p:nvSpPr>
        <p:spPr bwMode="gray">
          <a:xfrm>
            <a:off x="5695950" y="5117547"/>
            <a:ext cx="1704975" cy="20431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spAutoFit/>
          </a:bodyPr>
          <a:lstStyle/>
          <a:p>
            <a:pPr>
              <a:buFont typeface="Wingdings" pitchFamily="2" charset="2"/>
              <a:buNone/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2550" name="Rectangle 15"/>
          <p:cNvSpPr>
            <a:spLocks noChangeArrowheads="1"/>
          </p:cNvSpPr>
          <p:nvPr/>
        </p:nvSpPr>
        <p:spPr bwMode="gray">
          <a:xfrm>
            <a:off x="5895975" y="5145089"/>
            <a:ext cx="132651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en-US" altLang="ja-JP" sz="1200" dirty="0">
                <a:latin typeface="+mn-lt"/>
              </a:rPr>
              <a:t>&lt;item&gt;</a:t>
            </a:r>
            <a:r>
              <a:rPr lang="en-US" altLang="ja-JP" sz="1200" dirty="0">
                <a:solidFill>
                  <a:schemeClr val="accent2"/>
                </a:solidFill>
                <a:latin typeface="+mn-lt"/>
              </a:rPr>
              <a:t>item2</a:t>
            </a:r>
            <a:r>
              <a:rPr lang="en-US" altLang="ja-JP" sz="1200" dirty="0">
                <a:latin typeface="+mn-lt"/>
              </a:rPr>
              <a:t>&lt;/item&gt;</a:t>
            </a:r>
          </a:p>
        </p:txBody>
      </p:sp>
      <p:sp>
        <p:nvSpPr>
          <p:cNvPr id="22551" name="Rectangle 41"/>
          <p:cNvSpPr>
            <a:spLocks noChangeArrowheads="1"/>
          </p:cNvSpPr>
          <p:nvPr/>
        </p:nvSpPr>
        <p:spPr bwMode="gray">
          <a:xfrm>
            <a:off x="6037263" y="5486400"/>
            <a:ext cx="1306512" cy="184150"/>
          </a:xfrm>
          <a:prstGeom prst="rect">
            <a:avLst/>
          </a:prstGeom>
          <a:noFill/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lIns="36000" tIns="0" rIns="36000" bIns="0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en-US" altLang="ja-JP" sz="1200" dirty="0">
                <a:latin typeface="+mn-lt"/>
              </a:rPr>
              <a:t>Subprocess #2</a:t>
            </a:r>
          </a:p>
        </p:txBody>
      </p:sp>
      <p:sp>
        <p:nvSpPr>
          <p:cNvPr id="22552" name="Rectangle 56"/>
          <p:cNvSpPr>
            <a:spLocks noChangeArrowheads="1"/>
          </p:cNvSpPr>
          <p:nvPr/>
        </p:nvSpPr>
        <p:spPr bwMode="gray">
          <a:xfrm>
            <a:off x="5973453" y="4691063"/>
            <a:ext cx="93089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ja-JP" sz="1200" dirty="0">
                <a:latin typeface="+mn-lt"/>
              </a:rPr>
              <a:t>Variable1:XML</a:t>
            </a:r>
          </a:p>
        </p:txBody>
      </p:sp>
      <p:sp>
        <p:nvSpPr>
          <p:cNvPr id="22553" name="Text Box 61"/>
          <p:cNvSpPr txBox="1">
            <a:spLocks noChangeArrowheads="1"/>
          </p:cNvSpPr>
          <p:nvPr/>
        </p:nvSpPr>
        <p:spPr bwMode="gray">
          <a:xfrm>
            <a:off x="2971800" y="3962401"/>
            <a:ext cx="501650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ja-JP" sz="1200" dirty="0">
                <a:solidFill>
                  <a:srgbClr val="006666"/>
                </a:solidFill>
                <a:latin typeface="+mn-lt"/>
              </a:rPr>
              <a:t>Run</a:t>
            </a:r>
          </a:p>
        </p:txBody>
      </p:sp>
      <p:sp>
        <p:nvSpPr>
          <p:cNvPr id="22554" name="Line 62"/>
          <p:cNvSpPr>
            <a:spLocks noChangeShapeType="1"/>
          </p:cNvSpPr>
          <p:nvPr/>
        </p:nvSpPr>
        <p:spPr bwMode="gray">
          <a:xfrm flipH="1">
            <a:off x="5105401" y="3429002"/>
            <a:ext cx="104775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>
            <a:spAutoFit/>
          </a:bodyPr>
          <a:lstStyle/>
          <a:p>
            <a:endParaRPr lang="en-AU" sz="1200" dirty="0">
              <a:latin typeface="+mn-lt"/>
            </a:endParaRPr>
          </a:p>
        </p:txBody>
      </p:sp>
      <p:sp>
        <p:nvSpPr>
          <p:cNvPr id="22555" name="Line 63"/>
          <p:cNvSpPr>
            <a:spLocks noChangeShapeType="1"/>
          </p:cNvSpPr>
          <p:nvPr/>
        </p:nvSpPr>
        <p:spPr bwMode="gray">
          <a:xfrm>
            <a:off x="6429375" y="3429002"/>
            <a:ext cx="0" cy="113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 anchor="ctr">
            <a:spAutoFit/>
          </a:bodyPr>
          <a:lstStyle/>
          <a:p>
            <a:endParaRPr lang="en-AU" sz="1200" dirty="0">
              <a:latin typeface="+mn-lt"/>
            </a:endParaRPr>
          </a:p>
        </p:txBody>
      </p:sp>
      <p:sp>
        <p:nvSpPr>
          <p:cNvPr id="22556" name="Line 64"/>
          <p:cNvSpPr>
            <a:spLocks noChangeShapeType="1"/>
          </p:cNvSpPr>
          <p:nvPr/>
        </p:nvSpPr>
        <p:spPr bwMode="gray">
          <a:xfrm>
            <a:off x="6705600" y="3448050"/>
            <a:ext cx="1495425" cy="1085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 anchor="ctr">
            <a:spAutoFit/>
          </a:bodyPr>
          <a:lstStyle/>
          <a:p>
            <a:endParaRPr lang="en-AU" sz="1200" dirty="0">
              <a:latin typeface="+mn-lt"/>
            </a:endParaRPr>
          </a:p>
        </p:txBody>
      </p:sp>
      <p:sp>
        <p:nvSpPr>
          <p:cNvPr id="22557" name="Text Box 65"/>
          <p:cNvSpPr txBox="1">
            <a:spLocks noChangeArrowheads="1"/>
          </p:cNvSpPr>
          <p:nvPr/>
        </p:nvSpPr>
        <p:spPr bwMode="gray">
          <a:xfrm>
            <a:off x="5101431" y="3698875"/>
            <a:ext cx="2843214" cy="1846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0" tIns="0" rIns="0" bIns="0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altLang="ja-JP" sz="1200" dirty="0"/>
              <a:t>3 iterated </a:t>
            </a:r>
            <a:r>
              <a:rPr lang="en-US" altLang="ja-JP" sz="1200" dirty="0" smtClean="0"/>
              <a:t>Subprocess </a:t>
            </a:r>
            <a:r>
              <a:rPr lang="en-US" altLang="ja-JP" sz="1200" dirty="0"/>
              <a:t>instances are spawned</a:t>
            </a:r>
          </a:p>
        </p:txBody>
      </p:sp>
      <p:sp>
        <p:nvSpPr>
          <p:cNvPr id="22558" name="Line 66"/>
          <p:cNvSpPr>
            <a:spLocks noChangeShapeType="1"/>
          </p:cNvSpPr>
          <p:nvPr/>
        </p:nvSpPr>
        <p:spPr bwMode="gray">
          <a:xfrm flipV="1">
            <a:off x="4572000" y="28956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en-AU" sz="1200" dirty="0">
              <a:latin typeface="+mn-lt"/>
            </a:endParaRPr>
          </a:p>
        </p:txBody>
      </p:sp>
      <p:sp>
        <p:nvSpPr>
          <p:cNvPr id="22559" name="Text Box 67"/>
          <p:cNvSpPr txBox="1">
            <a:spLocks noChangeArrowheads="1"/>
          </p:cNvSpPr>
          <p:nvPr/>
        </p:nvSpPr>
        <p:spPr bwMode="gray">
          <a:xfrm>
            <a:off x="4047947" y="3429001"/>
            <a:ext cx="104810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ja-JP" sz="1200" dirty="0">
                <a:latin typeface="+mn-lt"/>
              </a:rPr>
              <a:t>Process instance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1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25215" y="4351285"/>
            <a:ext cx="7598979" cy="8671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4" name="Picture 3" descr="Tag Slid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29" y="0"/>
            <a:ext cx="9139943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XML UDA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XML UDA allow to store xml data in process as process attribute.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XML data/UDA is useful when working with Web Services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Provides a way to add UDAs dynamically (XML attributes) in process without modifying/editing process.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XML UDAs can be displayed on the form using Table widgets, or XPath can also be used to display attributes separately. </a:t>
            </a: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r>
              <a:rPr lang="en-US" dirty="0" smtClean="0">
                <a:cs typeface="Arial" charset="0"/>
              </a:rPr>
              <a:t>XML UDA can be</a:t>
            </a:r>
          </a:p>
          <a:p>
            <a:pPr lvl="1"/>
            <a:r>
              <a:rPr lang="en-US" dirty="0" smtClean="0">
                <a:cs typeface="Arial" charset="0"/>
              </a:rPr>
              <a:t>Well formed XML: create an XML UDA and ensure to store valid XML structure</a:t>
            </a:r>
          </a:p>
          <a:p>
            <a:pPr lvl="1"/>
            <a:r>
              <a:rPr lang="en-US" dirty="0" smtClean="0">
                <a:cs typeface="Arial" charset="0"/>
              </a:rPr>
              <a:t>Valid XML: specify schema to validate XML structure against</a:t>
            </a:r>
          </a:p>
          <a:p>
            <a:pPr lvl="1"/>
            <a:endParaRPr lang="en-US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Studio generates XPath wherever applicable for easy mapping of XML (UDA) attributes with string (UDA) value and vice versa.</a:t>
            </a: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XML Actions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There are out-of-the-box XML actions to help working with XML UDAs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Available Actions:</a:t>
            </a:r>
          </a:p>
          <a:p>
            <a:pPr lvl="1"/>
            <a:r>
              <a:rPr lang="en-US" dirty="0" smtClean="0">
                <a:cs typeface="Arial" charset="0"/>
              </a:rPr>
              <a:t>Add Substructure in XML</a:t>
            </a:r>
          </a:p>
          <a:p>
            <a:pPr lvl="1"/>
            <a:r>
              <a:rPr lang="en-US" dirty="0" smtClean="0">
                <a:cs typeface="Arial" charset="0"/>
              </a:rPr>
              <a:t>Assign UDA from XPath</a:t>
            </a:r>
          </a:p>
          <a:p>
            <a:pPr lvl="1"/>
            <a:r>
              <a:rPr lang="en-US" dirty="0" smtClean="0">
                <a:cs typeface="Arial" charset="0"/>
              </a:rPr>
              <a:t>Assign XML to UDA</a:t>
            </a:r>
          </a:p>
          <a:p>
            <a:pPr lvl="1"/>
            <a:r>
              <a:rPr lang="en-US" dirty="0" smtClean="0">
                <a:cs typeface="Arial" charset="0"/>
              </a:rPr>
              <a:t>Delete from XML</a:t>
            </a:r>
          </a:p>
          <a:p>
            <a:pPr lvl="1"/>
            <a:r>
              <a:rPr lang="en-US" dirty="0" smtClean="0">
                <a:cs typeface="Arial" charset="0"/>
              </a:rPr>
              <a:t>Set Substructure in XML</a:t>
            </a:r>
          </a:p>
          <a:p>
            <a:pPr lvl="1"/>
            <a:r>
              <a:rPr lang="en-US" dirty="0" smtClean="0">
                <a:cs typeface="Arial" charset="0"/>
              </a:rPr>
              <a:t>Set Text or Attribute Value in XML</a:t>
            </a: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substructure in XML</a:t>
            </a:r>
            <a:endParaRPr lang="en-US" dirty="0" smtClean="0">
              <a:latin typeface="+mn-lt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4"/>
            <a:ext cx="9018588" cy="923814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This action allows to add/insert an XML part in an XML UDA at a specified location.</a:t>
            </a: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4798831" y="2449033"/>
            <a:ext cx="3179135" cy="3537096"/>
            <a:chOff x="4841361" y="1917405"/>
            <a:chExt cx="3179135" cy="3537096"/>
          </a:xfrm>
        </p:grpSpPr>
        <p:sp>
          <p:nvSpPr>
            <p:cNvPr id="8" name="Rectangle 7"/>
            <p:cNvSpPr/>
            <p:nvPr/>
          </p:nvSpPr>
          <p:spPr>
            <a:xfrm>
              <a:off x="4841361" y="2215114"/>
              <a:ext cx="3179135" cy="32393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bIns="91440" rtlCol="0" anchor="ctr"/>
            <a:lstStyle/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&lt;?xml version="1.0" encoding="UTF-8"?&gt;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&lt;Body&gt;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&lt;Customers&gt;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&lt;Customer&gt;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  &lt;id&gt;1234&lt;/id&gt;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  &lt;firstName&gt;John&lt;/firstName&gt;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  &lt;lastName&gt;Doe&lt;/lastName&gt;	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&lt;/Customer&gt;</a:t>
              </a:r>
            </a:p>
            <a:p>
              <a:pPr algn="l"/>
              <a:r>
                <a:rPr lang="en-US" sz="1400" i="1" dirty="0" smtClean="0">
                  <a:solidFill>
                    <a:schemeClr val="tx1"/>
                  </a:solidFill>
                </a:rPr>
                <a:t>    &lt;Customer&gt;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  </a:t>
              </a:r>
              <a:r>
                <a:rPr lang="en-US" sz="1400" i="1" dirty="0" smtClean="0">
                  <a:solidFill>
                    <a:schemeClr val="tx1"/>
                  </a:solidFill>
                </a:rPr>
                <a:t>&lt;id&gt;1234&lt;/id&gt;</a:t>
              </a:r>
            </a:p>
            <a:p>
              <a:pPr algn="l"/>
              <a:r>
                <a:rPr lang="en-US" sz="1400" i="1" dirty="0" smtClean="0">
                  <a:solidFill>
                    <a:schemeClr val="tx1"/>
                  </a:solidFill>
                </a:rPr>
                <a:t>      &lt;firstName&gt;Todd&lt;/firstName&gt;</a:t>
              </a:r>
            </a:p>
            <a:p>
              <a:pPr algn="l"/>
              <a:r>
                <a:rPr lang="en-US" sz="1400" i="1" dirty="0" smtClean="0">
                  <a:solidFill>
                    <a:schemeClr val="tx1"/>
                  </a:solidFill>
                </a:rPr>
                <a:t>      &lt;lastName&gt;Palmer&lt;/lastName&gt;	</a:t>
              </a:r>
            </a:p>
            <a:p>
              <a:pPr algn="l"/>
              <a:r>
                <a:rPr lang="en-US" sz="1400" i="1" dirty="0" smtClean="0">
                  <a:solidFill>
                    <a:schemeClr val="tx1"/>
                  </a:solidFill>
                </a:rPr>
                <a:t>    &lt;/Customer&gt;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&lt;/Customers&gt;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&lt;Body/&gt;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543106" y="1917405"/>
              <a:ext cx="2154866" cy="2764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Updated XML UDA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14"/>
          <p:cNvGrpSpPr/>
          <p:nvPr/>
        </p:nvGrpSpPr>
        <p:grpSpPr>
          <a:xfrm>
            <a:off x="489097" y="1743744"/>
            <a:ext cx="3225210" cy="4465675"/>
            <a:chOff x="659218" y="1988288"/>
            <a:chExt cx="3225210" cy="4465675"/>
          </a:xfrm>
        </p:grpSpPr>
        <p:sp>
          <p:nvSpPr>
            <p:cNvPr id="4" name="Rectangle 3"/>
            <p:cNvSpPr/>
            <p:nvPr/>
          </p:nvSpPr>
          <p:spPr>
            <a:xfrm>
              <a:off x="659218" y="2285999"/>
              <a:ext cx="3179135" cy="22328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bIns="91440" rtlCol="0" anchor="ctr"/>
            <a:lstStyle/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&lt;?xml version="1.0" encoding="UTF-8"?&gt;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&lt;Body&gt;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&lt;Customers&gt;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&lt;Customer&gt;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  &lt;id&gt;1234&lt;/id&gt;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  &lt;firstName&gt;John&lt;/firstName&gt;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  &lt;lastName&gt;Doe&lt;/lastName&gt;	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&lt;/Customer&gt;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&lt;/Customers&gt;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&lt;Body/&gt;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705293" y="5277293"/>
              <a:ext cx="3179135" cy="1176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bIns="91440" rtlCol="0" anchor="ctr"/>
            <a:lstStyle/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&lt;Customer&gt;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  &lt;id&gt;1235&lt;/id&gt;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  &lt;firstName&gt;Todd&lt;/firstName&gt;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     &lt;lastName&gt;Palmer&lt;/lastName&gt;	</a:t>
              </a:r>
            </a:p>
            <a:p>
              <a:pPr algn="l"/>
              <a:r>
                <a:rPr lang="en-US" sz="1400" b="0" dirty="0" smtClean="0">
                  <a:solidFill>
                    <a:schemeClr val="tx1"/>
                  </a:solidFill>
                </a:rPr>
                <a:t> &lt;/Customer&gt;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467292" y="1988288"/>
              <a:ext cx="1552353" cy="2764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XML UDA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776" y="4990214"/>
              <a:ext cx="1552353" cy="2764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Substructure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Plus 9"/>
            <p:cNvSpPr/>
            <p:nvPr/>
          </p:nvSpPr>
          <p:spPr>
            <a:xfrm>
              <a:off x="1903226" y="4550735"/>
              <a:ext cx="595423" cy="45720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Equal 10"/>
          <p:cNvSpPr/>
          <p:nvPr/>
        </p:nvSpPr>
        <p:spPr>
          <a:xfrm>
            <a:off x="3859619" y="3795823"/>
            <a:ext cx="701748" cy="57415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substructure in XML</a:t>
            </a:r>
            <a:endParaRPr lang="en-US" dirty="0" smtClean="0">
              <a:latin typeface="+mn-lt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4"/>
            <a:ext cx="9018588" cy="923814"/>
          </a:xfrm>
        </p:spPr>
        <p:txBody>
          <a:bodyPr/>
          <a:lstStyle/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</p:txBody>
      </p:sp>
      <p:grpSp>
        <p:nvGrpSpPr>
          <p:cNvPr id="2" name="Group 20"/>
          <p:cNvGrpSpPr/>
          <p:nvPr/>
        </p:nvGrpSpPr>
        <p:grpSpPr>
          <a:xfrm>
            <a:off x="970093" y="1390984"/>
            <a:ext cx="5997775" cy="4456924"/>
            <a:chOff x="789340" y="1763124"/>
            <a:chExt cx="5997775" cy="4456924"/>
          </a:xfrm>
        </p:grpSpPr>
        <p:pic>
          <p:nvPicPr>
            <p:cNvPr id="186061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9340" y="1763124"/>
              <a:ext cx="5408888" cy="4456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Rectangular Callout 18"/>
            <p:cNvSpPr/>
            <p:nvPr/>
          </p:nvSpPr>
          <p:spPr>
            <a:xfrm>
              <a:off x="4965403" y="2647507"/>
              <a:ext cx="1318437" cy="446567"/>
            </a:xfrm>
            <a:prstGeom prst="wedgeRectCallout">
              <a:avLst>
                <a:gd name="adj1" fmla="val -48160"/>
                <a:gd name="adj2" fmla="val 18922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XPath Expression</a:t>
              </a:r>
              <a:endParaRPr lang="en-US" sz="1400" dirty="0"/>
            </a:p>
          </p:txBody>
        </p:sp>
        <p:sp>
          <p:nvSpPr>
            <p:cNvPr id="20" name="Rectangular Callout 19"/>
            <p:cNvSpPr/>
            <p:nvPr/>
          </p:nvSpPr>
          <p:spPr>
            <a:xfrm>
              <a:off x="5468678" y="4391248"/>
              <a:ext cx="1318437" cy="482008"/>
            </a:xfrm>
            <a:prstGeom prst="wedgeRectCallout">
              <a:avLst>
                <a:gd name="adj1" fmla="val -62676"/>
                <a:gd name="adj2" fmla="val 725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Substructure to add</a:t>
              </a:r>
              <a:endParaRPr lang="en-US" sz="14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 UDA from XPath </a:t>
            </a:r>
            <a:endParaRPr lang="en-US" dirty="0" smtClean="0">
              <a:latin typeface="+mn-lt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3"/>
            <a:ext cx="9018588" cy="2539963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Assign UDA value from an XML UDA using XPath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Source UDA is XML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Target UDA</a:t>
            </a:r>
          </a:p>
          <a:p>
            <a:pPr lvl="1"/>
            <a:r>
              <a:rPr lang="en-US" dirty="0" smtClean="0">
                <a:cs typeface="Arial" charset="0"/>
              </a:rPr>
              <a:t>XML – use XPath for source and target</a:t>
            </a:r>
          </a:p>
          <a:p>
            <a:pPr lvl="1"/>
            <a:r>
              <a:rPr lang="en-US" dirty="0" smtClean="0">
                <a:cs typeface="Arial" charset="0"/>
              </a:rPr>
              <a:t>String – use XPath to get value from Source UDA</a:t>
            </a: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</p:txBody>
      </p:sp>
      <p:pic>
        <p:nvPicPr>
          <p:cNvPr id="18616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423" y="3018982"/>
            <a:ext cx="5518076" cy="340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Actions</a:t>
            </a:r>
            <a:endParaRPr lang="en-US" dirty="0" smtClean="0">
              <a:latin typeface="+mn-lt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2"/>
            <a:ext cx="9018588" cy="5740363"/>
          </a:xfrm>
        </p:spPr>
        <p:txBody>
          <a:bodyPr/>
          <a:lstStyle/>
          <a:p>
            <a:r>
              <a:rPr lang="en-US" dirty="0" smtClean="0">
                <a:cs typeface="Arial" charset="0"/>
              </a:rPr>
              <a:t>Assign XML to UDA</a:t>
            </a:r>
          </a:p>
          <a:p>
            <a:pPr lvl="1"/>
            <a:r>
              <a:rPr lang="en-US" dirty="0" smtClean="0">
                <a:cs typeface="Arial" charset="0"/>
              </a:rPr>
              <a:t>Assign value to an XML UDA or update value</a:t>
            </a:r>
          </a:p>
          <a:p>
            <a:pPr lvl="1"/>
            <a:endParaRPr lang="en-US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Delete from XML</a:t>
            </a:r>
          </a:p>
          <a:p>
            <a:pPr lvl="1"/>
            <a:r>
              <a:rPr lang="en-US" dirty="0" smtClean="0">
                <a:cs typeface="Arial" charset="0"/>
              </a:rPr>
              <a:t>Delete value of an element, specified by XPath Expression</a:t>
            </a:r>
          </a:p>
          <a:p>
            <a:pPr lvl="1"/>
            <a:endParaRPr lang="en-US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Set Substructure in XML</a:t>
            </a:r>
          </a:p>
          <a:p>
            <a:pPr lvl="1"/>
            <a:r>
              <a:rPr lang="en-US" dirty="0" smtClean="0">
                <a:cs typeface="Arial" charset="0"/>
              </a:rPr>
              <a:t>Set a substructure in an XML UDA</a:t>
            </a:r>
          </a:p>
          <a:p>
            <a:pPr lvl="1"/>
            <a:r>
              <a:rPr lang="en-US" dirty="0" smtClean="0">
                <a:cs typeface="Arial" charset="0"/>
              </a:rPr>
              <a:t>As opposed to “Add Substructure..” action, this action replaces existing substructure with new one.</a:t>
            </a:r>
          </a:p>
          <a:p>
            <a:pPr lvl="1"/>
            <a:endParaRPr lang="en-US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Set Text or Attribute Value in XML</a:t>
            </a:r>
          </a:p>
          <a:p>
            <a:pPr lvl="1"/>
            <a:r>
              <a:rPr lang="en-US" dirty="0" smtClean="0">
                <a:cs typeface="Arial" charset="0"/>
              </a:rPr>
              <a:t>Set value of an element of attribute using XPath expression.</a:t>
            </a:r>
          </a:p>
          <a:p>
            <a:pPr lvl="1"/>
            <a:endParaRPr lang="en-US" dirty="0" smtClean="0">
              <a:cs typeface="Arial" charset="0"/>
            </a:endParaRP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  <a:p>
            <a:pPr lvl="1"/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heme/theme1.xml><?xml version="1.0" encoding="utf-8"?>
<a:theme xmlns:a="http://schemas.openxmlformats.org/drawingml/2006/main" name="IBPM INT 1 (FAST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9438</TotalTime>
  <Words>3581</Words>
  <Application>Microsoft Office PowerPoint</Application>
  <PresentationFormat>On-screen Show (4:3)</PresentationFormat>
  <Paragraphs>676</Paragraphs>
  <Slides>32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IBPM INT 1 (FAST)</vt:lpstr>
      <vt:lpstr>ビットマップ イメージ</vt:lpstr>
      <vt:lpstr>Advance features </vt:lpstr>
      <vt:lpstr>Chained Subprocess</vt:lpstr>
      <vt:lpstr>Remote Subprocess</vt:lpstr>
      <vt:lpstr>XML UDA</vt:lpstr>
      <vt:lpstr>XML Actions</vt:lpstr>
      <vt:lpstr>Add substructure in XML</vt:lpstr>
      <vt:lpstr>Add substructure in XML</vt:lpstr>
      <vt:lpstr>Assign UDA from XPath </vt:lpstr>
      <vt:lpstr>XML Actions</vt:lpstr>
      <vt:lpstr>Exception Handling Actions</vt:lpstr>
      <vt:lpstr>Error Handling</vt:lpstr>
      <vt:lpstr>Error Handling</vt:lpstr>
      <vt:lpstr>Error Action</vt:lpstr>
      <vt:lpstr>Application Variable</vt:lpstr>
      <vt:lpstr>Application Variable</vt:lpstr>
      <vt:lpstr>Process Scheduler</vt:lpstr>
      <vt:lpstr>Process Scheduler</vt:lpstr>
      <vt:lpstr>Looping Setting</vt:lpstr>
      <vt:lpstr>Looping Settings</vt:lpstr>
      <vt:lpstr>Parallel Looping Behavior</vt:lpstr>
      <vt:lpstr>Parallel Looping Behavior</vt:lpstr>
      <vt:lpstr>Parallel Looping Behavior</vt:lpstr>
      <vt:lpstr>Parallel Looping Behavior</vt:lpstr>
      <vt:lpstr>Parallel Looping Restriction</vt:lpstr>
      <vt:lpstr>Sequential Looping Behavior</vt:lpstr>
      <vt:lpstr>Sequential Looping Behavior</vt:lpstr>
      <vt:lpstr>Sequential Looping Behavior</vt:lpstr>
      <vt:lpstr>Sequential Looping Behavior</vt:lpstr>
      <vt:lpstr>Sequential Looping Behavior</vt:lpstr>
      <vt:lpstr>Sequential Looping Restrictions</vt:lpstr>
      <vt:lpstr>Iterator Node – Example</vt:lpstr>
      <vt:lpstr>Slide 32</vt:lpstr>
    </vt:vector>
  </TitlesOfParts>
  <Company>Fujitsu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BPM Concepts</dc:title>
  <dc:creator>Tony</dc:creator>
  <cp:lastModifiedBy>Fujitsu</cp:lastModifiedBy>
  <cp:revision>783</cp:revision>
  <cp:lastPrinted>2000-03-15T23:39:50Z</cp:lastPrinted>
  <dcterms:created xsi:type="dcterms:W3CDTF">1995-06-02T22:11:14Z</dcterms:created>
  <dcterms:modified xsi:type="dcterms:W3CDTF">2012-03-12T12:15:10Z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6/17/97</vt:lpwstr>
  </property>
</Properties>
</file>