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7" r:id="rId1"/>
  </p:sldMasterIdLst>
  <p:notesMasterIdLst>
    <p:notesMasterId r:id="rId17"/>
  </p:notesMasterIdLst>
  <p:handoutMasterIdLst>
    <p:handoutMasterId r:id="rId18"/>
  </p:handoutMasterIdLst>
  <p:sldIdLst>
    <p:sldId id="1214" r:id="rId2"/>
    <p:sldId id="546" r:id="rId3"/>
    <p:sldId id="547" r:id="rId4"/>
    <p:sldId id="543" r:id="rId5"/>
    <p:sldId id="544" r:id="rId6"/>
    <p:sldId id="548" r:id="rId7"/>
    <p:sldId id="549" r:id="rId8"/>
    <p:sldId id="550" r:id="rId9"/>
    <p:sldId id="551" r:id="rId10"/>
    <p:sldId id="552" r:id="rId11"/>
    <p:sldId id="553" r:id="rId12"/>
    <p:sldId id="554" r:id="rId13"/>
    <p:sldId id="555" r:id="rId14"/>
    <p:sldId id="556" r:id="rId15"/>
    <p:sldId id="1193" r:id="rId16"/>
  </p:sldIdLst>
  <p:sldSz cx="9144000" cy="6858000" type="screen4x3"/>
  <p:notesSz cx="6858000" cy="9144000"/>
  <p:custDataLst>
    <p:tags r:id="rId19"/>
  </p:custDataLst>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9090AC"/>
    <a:srgbClr val="FF0000"/>
    <a:srgbClr val="33CC33"/>
    <a:srgbClr val="66FF33"/>
    <a:srgbClr val="99CCFF"/>
    <a:srgbClr val="66CCFF"/>
    <a:srgbClr val="33CC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85" autoAdjust="0"/>
    <p:restoredTop sz="85419" autoAdjust="0"/>
  </p:normalViewPr>
  <p:slideViewPr>
    <p:cSldViewPr snapToGrid="0">
      <p:cViewPr>
        <p:scale>
          <a:sx n="90" d="100"/>
          <a:sy n="90" d="100"/>
        </p:scale>
        <p:origin x="-606" y="-72"/>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660"/>
    </p:cViewPr>
  </p:sorterViewPr>
  <p:notesViewPr>
    <p:cSldViewPr snapToGrid="0">
      <p:cViewPr varScale="1">
        <p:scale>
          <a:sx n="80" d="100"/>
          <a:sy n="80" d="100"/>
        </p:scale>
        <p:origin x="-214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5450" cy="492125"/>
          </a:xfrm>
          <a:prstGeom prst="rect">
            <a:avLst/>
          </a:prstGeom>
          <a:noFill/>
          <a:ln w="9525">
            <a:noFill/>
            <a:miter lim="800000"/>
            <a:headEnd/>
            <a:tailEnd/>
          </a:ln>
        </p:spPr>
        <p:txBody>
          <a:bodyPr vert="horz" wrap="square" lIns="92806" tIns="46404" rIns="92806" bIns="46404" numCol="1" anchor="t" anchorCtr="0" compatLnSpc="1">
            <a:prstTxWarp prst="textNoShape">
              <a:avLst/>
            </a:prstTxWarp>
          </a:bodyPr>
          <a:lstStyle>
            <a:lvl1pPr algn="l" defTabSz="925513" eaLnBrk="0" hangingPunct="0">
              <a:defRPr sz="1200" b="0"/>
            </a:lvl1pPr>
          </a:lstStyle>
          <a:p>
            <a:pPr>
              <a:defRPr/>
            </a:pPr>
            <a:endParaRPr lang="en-GB"/>
          </a:p>
        </p:txBody>
      </p:sp>
      <p:sp>
        <p:nvSpPr>
          <p:cNvPr id="3075" name="Rectangle 3"/>
          <p:cNvSpPr>
            <a:spLocks noGrp="1" noChangeArrowheads="1"/>
          </p:cNvSpPr>
          <p:nvPr>
            <p:ph type="dt" sz="quarter" idx="1"/>
          </p:nvPr>
        </p:nvSpPr>
        <p:spPr bwMode="auto">
          <a:xfrm>
            <a:off x="3856038" y="0"/>
            <a:ext cx="2967037" cy="492125"/>
          </a:xfrm>
          <a:prstGeom prst="rect">
            <a:avLst/>
          </a:prstGeom>
          <a:noFill/>
          <a:ln w="9525">
            <a:noFill/>
            <a:miter lim="800000"/>
            <a:headEnd/>
            <a:tailEnd/>
          </a:ln>
        </p:spPr>
        <p:txBody>
          <a:bodyPr vert="horz" wrap="square" lIns="92806" tIns="46404" rIns="92806" bIns="46404" numCol="1" anchor="t" anchorCtr="0" compatLnSpc="1">
            <a:prstTxWarp prst="textNoShape">
              <a:avLst/>
            </a:prstTxWarp>
          </a:bodyPr>
          <a:lstStyle>
            <a:lvl1pPr algn="r" defTabSz="925513" eaLnBrk="0" hangingPunct="0">
              <a:defRPr sz="1200" b="0"/>
            </a:lvl1pPr>
          </a:lstStyle>
          <a:p>
            <a:pPr>
              <a:defRPr/>
            </a:pPr>
            <a:endParaRPr lang="en-GB"/>
          </a:p>
        </p:txBody>
      </p:sp>
      <p:sp>
        <p:nvSpPr>
          <p:cNvPr id="3076" name="Rectangle 4"/>
          <p:cNvSpPr>
            <a:spLocks noGrp="1" noChangeArrowheads="1"/>
          </p:cNvSpPr>
          <p:nvPr>
            <p:ph type="ftr" sz="quarter" idx="2"/>
          </p:nvPr>
        </p:nvSpPr>
        <p:spPr bwMode="auto">
          <a:xfrm>
            <a:off x="0" y="9450388"/>
            <a:ext cx="2965450" cy="490537"/>
          </a:xfrm>
          <a:prstGeom prst="rect">
            <a:avLst/>
          </a:prstGeom>
          <a:noFill/>
          <a:ln w="9525">
            <a:noFill/>
            <a:miter lim="800000"/>
            <a:headEnd/>
            <a:tailEnd/>
          </a:ln>
        </p:spPr>
        <p:txBody>
          <a:bodyPr vert="horz" wrap="square" lIns="92806" tIns="46404" rIns="92806" bIns="46404" numCol="1" anchor="b" anchorCtr="0" compatLnSpc="1">
            <a:prstTxWarp prst="textNoShape">
              <a:avLst/>
            </a:prstTxWarp>
          </a:bodyPr>
          <a:lstStyle>
            <a:lvl1pPr algn="l" defTabSz="925513" eaLnBrk="0" hangingPunct="0">
              <a:defRPr sz="1200" b="0"/>
            </a:lvl1pPr>
          </a:lstStyle>
          <a:p>
            <a:pPr>
              <a:defRPr/>
            </a:pPr>
            <a:endParaRPr lang="en-GB"/>
          </a:p>
        </p:txBody>
      </p:sp>
      <p:sp>
        <p:nvSpPr>
          <p:cNvPr id="3077" name="Rectangle 5"/>
          <p:cNvSpPr>
            <a:spLocks noGrp="1" noChangeArrowheads="1"/>
          </p:cNvSpPr>
          <p:nvPr>
            <p:ph type="sldNum" sz="quarter" idx="3"/>
          </p:nvPr>
        </p:nvSpPr>
        <p:spPr bwMode="auto">
          <a:xfrm>
            <a:off x="3856038" y="9450388"/>
            <a:ext cx="2967037" cy="490537"/>
          </a:xfrm>
          <a:prstGeom prst="rect">
            <a:avLst/>
          </a:prstGeom>
          <a:noFill/>
          <a:ln w="9525">
            <a:noFill/>
            <a:miter lim="800000"/>
            <a:headEnd/>
            <a:tailEnd/>
          </a:ln>
        </p:spPr>
        <p:txBody>
          <a:bodyPr vert="horz" wrap="square" lIns="92806" tIns="46404" rIns="92806" bIns="46404" numCol="1" anchor="b" anchorCtr="0" compatLnSpc="1">
            <a:prstTxWarp prst="textNoShape">
              <a:avLst/>
            </a:prstTxWarp>
          </a:bodyPr>
          <a:lstStyle>
            <a:lvl1pPr algn="r" defTabSz="925513" eaLnBrk="0" hangingPunct="0">
              <a:defRPr sz="1200" b="0"/>
            </a:lvl1pPr>
          </a:lstStyle>
          <a:p>
            <a:pPr>
              <a:defRPr/>
            </a:pPr>
            <a:r>
              <a:rPr lang="en-US"/>
              <a:t>‹#›</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outerShdw blurRad="38100" dist="38100" dir="2700000" algn="tl">
                    <a:srgbClr val="C0C0C0"/>
                  </a:outerShdw>
                </a:effectLst>
              </a:defRPr>
            </a:lvl1pPr>
          </a:lstStyle>
          <a:p>
            <a:pPr>
              <a:defRPr/>
            </a:pPr>
            <a:endParaRPr lang="en-GB"/>
          </a:p>
        </p:txBody>
      </p:sp>
      <p:sp>
        <p:nvSpPr>
          <p:cNvPr id="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outerShdw blurRad="38100" dist="38100" dir="2700000" algn="tl">
                    <a:srgbClr val="C0C0C0"/>
                  </a:outerShdw>
                </a:effectLst>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effectLst>
                  <a:outerShdw blurRad="38100" dist="38100" dir="2700000" algn="tl">
                    <a:srgbClr val="C0C0C0"/>
                  </a:outerShdw>
                </a:effectLst>
              </a:defRPr>
            </a:lvl1pPr>
          </a:lstStyle>
          <a:p>
            <a:pPr>
              <a:defRPr/>
            </a:pPr>
            <a:endParaRPr lang="en-GB"/>
          </a:p>
        </p:txBody>
      </p:sp>
      <p:sp>
        <p:nvSpPr>
          <p:cNvPr id="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C0C0C0"/>
                  </a:outerShdw>
                </a:effectLst>
              </a:defRPr>
            </a:lvl1pPr>
          </a:lstStyle>
          <a:p>
            <a:pPr>
              <a:defRPr/>
            </a:pPr>
            <a:r>
              <a:rPr lang="en-US"/>
              <a:t>‹#›</a:t>
            </a:r>
          </a:p>
        </p:txBody>
      </p:sp>
    </p:spTree>
  </p:cSld>
  <p:clrMap bg1="lt1" tx1="dk1" bg2="lt2" tx2="dk2" accent1="accent1" accent2="accent2" accent3="accent3" accent4="accent4" accent5="accent5" accent6="accent6" hlink="hlink" folHlink="folHlink"/>
  <p:notesStyle>
    <a:lvl1pPr algn="l" defTabSz="358775" rtl="0" eaLnBrk="0" fontAlgn="base" hangingPunct="0">
      <a:spcBef>
        <a:spcPct val="0"/>
      </a:spcBef>
      <a:spcAft>
        <a:spcPct val="0"/>
      </a:spcAft>
      <a:tabLst>
        <a:tab pos="358775" algn="l"/>
      </a:tabLst>
      <a:defRPr sz="1200" kern="1200">
        <a:solidFill>
          <a:schemeClr val="tx1"/>
        </a:solidFill>
        <a:latin typeface="+mn-lt"/>
        <a:ea typeface="+mn-ea"/>
        <a:cs typeface="+mn-cs"/>
      </a:defRPr>
    </a:lvl1pPr>
    <a:lvl2pPr marL="358775" indent="-358775" algn="l" defTabSz="358775" rtl="0" eaLnBrk="0" fontAlgn="base" hangingPunct="0">
      <a:spcBef>
        <a:spcPct val="0"/>
      </a:spcBef>
      <a:spcAft>
        <a:spcPct val="0"/>
      </a:spcAft>
      <a:buFont typeface="Courier New" pitchFamily="49" charset="0"/>
      <a:buChar char="o"/>
      <a:tabLst>
        <a:tab pos="358775" algn="l"/>
      </a:tabLst>
      <a:defRPr sz="1200" kern="1200">
        <a:solidFill>
          <a:schemeClr val="tx1"/>
        </a:solidFill>
        <a:latin typeface="+mn-lt"/>
        <a:ea typeface="+mn-ea"/>
        <a:cs typeface="+mn-cs"/>
      </a:defRPr>
    </a:lvl2pPr>
    <a:lvl3pPr marL="719138" indent="-358775" algn="l" defTabSz="358775" rtl="0" eaLnBrk="0" fontAlgn="base" hangingPunct="0">
      <a:spcBef>
        <a:spcPct val="0"/>
      </a:spcBef>
      <a:spcAft>
        <a:spcPct val="0"/>
      </a:spcAft>
      <a:buFont typeface="Wingdings" pitchFamily="2" charset="2"/>
      <a:buChar char="§"/>
      <a:tabLst>
        <a:tab pos="358775" algn="l"/>
      </a:tabLst>
      <a:defRPr sz="1200" kern="1200">
        <a:solidFill>
          <a:schemeClr val="tx1"/>
        </a:solidFill>
        <a:latin typeface="+mn-lt"/>
        <a:ea typeface="+mn-ea"/>
        <a:cs typeface="+mn-cs"/>
      </a:defRPr>
    </a:lvl3pPr>
    <a:lvl4pPr marL="1079500" indent="-358775" algn="l" defTabSz="358775" rtl="0" eaLnBrk="0" fontAlgn="base" hangingPunct="0">
      <a:spcBef>
        <a:spcPct val="0"/>
      </a:spcBef>
      <a:spcAft>
        <a:spcPct val="0"/>
      </a:spcAft>
      <a:buFont typeface="Calibri" pitchFamily="34" charset="0"/>
      <a:buChar char="–"/>
      <a:tabLst>
        <a:tab pos="358775" algn="l"/>
      </a:tabLst>
      <a:defRPr sz="1200" kern="1200">
        <a:solidFill>
          <a:schemeClr val="tx1"/>
        </a:solidFill>
        <a:latin typeface="+mn-lt"/>
        <a:ea typeface="+mn-ea"/>
        <a:cs typeface="+mn-cs"/>
      </a:defRPr>
    </a:lvl4pPr>
    <a:lvl5pPr marL="1439863" algn="l" defTabSz="358775" rtl="0" eaLnBrk="0" fontAlgn="base" hangingPunct="0">
      <a:spcBef>
        <a:spcPct val="0"/>
      </a:spcBef>
      <a:spcAft>
        <a:spcPct val="0"/>
      </a:spcAft>
      <a:tabLst>
        <a:tab pos="358775" algn="l"/>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5AF80C4C-F334-4303-8DD6-C239F1F7EA33}" type="slidenum">
              <a:rPr lang="en-US" smtClean="0">
                <a:latin typeface="Times New Roman"/>
              </a:rPr>
              <a:pPr>
                <a:defRPr/>
              </a:pPr>
              <a:t>1</a:t>
            </a:fld>
            <a:endParaRPr lang="en-US" dirty="0">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C4C8FE98-F6F6-4343-9935-FF1366CA2961}" type="slidenum">
              <a:rPr lang="en-US">
                <a:latin typeface="Times New Roman"/>
              </a:rPr>
              <a:pPr>
                <a:defRPr/>
              </a:pPr>
              <a:t>10</a:t>
            </a:fld>
            <a:endParaRPr lang="en-US" dirty="0">
              <a:latin typeface="Times New Roman"/>
            </a:endParaRPr>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116821-AA1B-4247-9982-D08F90EB4EFC}" type="slidenum">
              <a:rPr lang="en-US" sz="1200">
                <a:latin typeface="Times New Roman"/>
                <a:ea typeface="ＭＳ Ｐゴシック" pitchFamily="34" charset="-128"/>
              </a:rPr>
              <a:pPr algn="r"/>
              <a:t>10</a:t>
            </a:fld>
            <a:endParaRPr lang="en-US" sz="1200" dirty="0">
              <a:latin typeface="Times New Roman"/>
              <a:ea typeface="ＭＳ Ｐゴシック" pitchFamily="34" charset="-128"/>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r>
              <a:rPr lang="en-US" dirty="0" smtClean="0">
                <a:latin typeface="Times New Roman"/>
              </a:rPr>
              <a:t>To create the business logic of the modeled activities, one must provide the necessary instructions (beyond those required to manage the execution flow and pass necessary data). Further, the complex activities within a process often need to be programmed at a lower level to do such things as accessing databases or performing business calculations.</a:t>
            </a:r>
          </a:p>
          <a:p>
            <a:r>
              <a:rPr lang="en-US" dirty="0" smtClean="0">
                <a:latin typeface="Times New Roman"/>
              </a:rPr>
              <a:t>The development environment varies by vendor strategy, but this typically comes in the form of either an integrated development environment (IDE) that is integrated with the modeling tool or a separate IDE. Regardless, all vendors try to minimize the need for hard-coding by supporting a visual programming environment. The most common characteristic of BPM IDEs are </a:t>
            </a:r>
            <a:r>
              <a:rPr lang="en-US" i="1" dirty="0" smtClean="0">
                <a:latin typeface="Times New Roman"/>
              </a:rPr>
              <a:t>meta-data-driven</a:t>
            </a:r>
            <a:r>
              <a:rPr lang="en-US" dirty="0" smtClean="0">
                <a:latin typeface="Times New Roman"/>
              </a:rPr>
              <a:t> development and code-generation aimed at speeding implementation. The programming language used might be an inference-based business rule engine or a standard language such as Java or C++. To implement more complex business logic, it might be necessary to rely on different programming tools. To ensure flexibility, almost all vendors provide a set of APIs and Web service interfaces.</a:t>
            </a:r>
          </a:p>
          <a:p>
            <a:r>
              <a:rPr lang="en-US" dirty="0" smtClean="0">
                <a:latin typeface="Times New Roman"/>
              </a:rPr>
              <a:t>Front-office-oriented BPM systems typically let you design forms, define data fields, customize process templates, set up access control lists, configure integration capabilities and manage deadlines. Since back-office-oriented BPM solutions aren't intended to support human-centric workflow (and therefore don't require form capabilities), they focus instead on features such as back-end process composition, data/message transformation and automatic creation of service interfaces to ease implementation. </a:t>
            </a:r>
          </a:p>
          <a:p>
            <a:r>
              <a:rPr lang="en-US" dirty="0" smtClean="0">
                <a:latin typeface="Times New Roman"/>
              </a:rPr>
              <a:t>If your application requires integration with external systems, look for out-of-the-box support first. Usually, vendors offer prebuilt components to integrate with document/content management systems, security repositories, third-party packaged applications and middleware products. </a:t>
            </a:r>
          </a:p>
          <a:p>
            <a:r>
              <a:rPr lang="en-US" dirty="0" smtClean="0">
                <a:latin typeface="Times New Roman"/>
              </a:rPr>
              <a:t>Once process activities are implemented, the application is deployable and ready to execute on the vendor's chosen platform, such as J2EE or .Net.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DDD4DF01-5CA0-4E80-92AC-F108FFC2C561}" type="slidenum">
              <a:rPr lang="en-US">
                <a:latin typeface="Times New Roman"/>
              </a:rPr>
              <a:pPr>
                <a:defRPr/>
              </a:pPr>
              <a:t>11</a:t>
            </a:fld>
            <a:endParaRPr lang="en-US" dirty="0">
              <a:latin typeface="Times New Roman"/>
            </a:endParaRPr>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AB6029-7656-4E06-8CD2-98E2EDABEA53}" type="slidenum">
              <a:rPr lang="en-US" sz="1200">
                <a:latin typeface="Times New Roman"/>
                <a:ea typeface="ＭＳ Ｐゴシック" pitchFamily="34" charset="-128"/>
              </a:rPr>
              <a:pPr algn="r"/>
              <a:t>11</a:t>
            </a:fld>
            <a:endParaRPr lang="en-US" sz="1200" dirty="0">
              <a:latin typeface="Times New Roman"/>
              <a:ea typeface="ＭＳ Ｐゴシック" pitchFamily="34" charset="-128"/>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r>
              <a:rPr lang="en-US" dirty="0" smtClean="0">
                <a:latin typeface="Times New Roman"/>
              </a:rPr>
              <a:t>The </a:t>
            </a:r>
            <a:r>
              <a:rPr lang="en-US" i="1" dirty="0" smtClean="0">
                <a:latin typeface="Times New Roman"/>
              </a:rPr>
              <a:t>process engine</a:t>
            </a:r>
            <a:r>
              <a:rPr lang="en-US" dirty="0" smtClean="0">
                <a:latin typeface="Times New Roman"/>
              </a:rPr>
              <a:t> that runs on the BPMS vendor's server is responsible for executing the process model exported for execution and activities programmed. A typical run-time environment also needs other low-level services, such as security, transaction and concurrency management. These services are either provided by the same vendor or the vendor relies on another technology, such as applications or servers. If the transactions involve multiple business partners, the challenge of managing those transactions gets more complex.</a:t>
            </a:r>
          </a:p>
          <a:p>
            <a:r>
              <a:rPr lang="en-US" dirty="0" smtClean="0">
                <a:latin typeface="Times New Roman"/>
              </a:rPr>
              <a:t>To control the execution of process activities, there are basically two approaches: orchestration and choreography. The distinction lies in the point of view on "who is the process owner" of an internal corporate process, an external public process (peer-to-peer/B2B) or combinations of both. </a:t>
            </a:r>
          </a:p>
          <a:p>
            <a:r>
              <a:rPr lang="en-US" dirty="0" smtClean="0">
                <a:latin typeface="Times New Roman"/>
              </a:rPr>
              <a:t>The orchestration approach mainly assumes that the process owner is always a single-entity that has total control of all message exchanges between activities. An example is a workflow application for an in-house loan-approval process. </a:t>
            </a:r>
          </a:p>
          <a:p>
            <a:r>
              <a:rPr lang="en-US" dirty="0" smtClean="0">
                <a:latin typeface="Times New Roman"/>
              </a:rPr>
              <a:t>The choreography approach, on the other hand, implies that the process is owned "jointly" by all participants, and the sequence of multiple message exchanges among participants are driven by mutually agreed "contracts." Examples of this include the fulfillment processes of a purchase order in a B2B environment. </a:t>
            </a:r>
          </a:p>
          <a:p>
            <a:r>
              <a:rPr lang="en-US" dirty="0" smtClean="0">
                <a:latin typeface="Times New Roman"/>
              </a:rPr>
              <a:t>Among process execution languages, BPEL more closely resembles the orchestration approach. Another standard, WS-CDL, mostly addresses the needs of the choreography approach. XPDL, on the other hand, is mostly seen in human-centric workflow tools/applications. In the future, expect BPEL to include similar capabilities from XPDL and WS-CDL.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90F4BBA0-BC3B-441B-9F1D-43E363B91FE5}" type="slidenum">
              <a:rPr lang="en-US">
                <a:latin typeface="Times New Roman"/>
              </a:rPr>
              <a:pPr>
                <a:defRPr/>
              </a:pPr>
              <a:t>12</a:t>
            </a:fld>
            <a:endParaRPr lang="en-US" dirty="0">
              <a:latin typeface="Times New Roman"/>
            </a:endParaRPr>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34FF22C-C363-4FFD-9E3F-1FA56159A2C0}" type="slidenum">
              <a:rPr lang="en-US" sz="1200">
                <a:latin typeface="Times New Roman"/>
                <a:ea typeface="ＭＳ Ｐゴシック" pitchFamily="34" charset="-128"/>
              </a:rPr>
              <a:pPr algn="r"/>
              <a:t>12</a:t>
            </a:fld>
            <a:endParaRPr lang="en-US" sz="1200" dirty="0">
              <a:latin typeface="Times New Roman"/>
              <a:ea typeface="ＭＳ Ｐゴシック" pitchFamily="34" charset="-128"/>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r>
              <a:rPr lang="en-US" dirty="0" smtClean="0">
                <a:latin typeface="Times New Roman"/>
              </a:rPr>
              <a:t>The ability to report business performance metrics is increasingly important and is a major differentiator among BPM suites. Given the large potential impact on process efficiency, BPM vendors are rushing to include this type of business activity monitoring (BAM) capability in their suite through acquisitions, partnerships or enhancements of existing tools. </a:t>
            </a:r>
          </a:p>
          <a:p>
            <a:r>
              <a:rPr lang="en-US" dirty="0" smtClean="0">
                <a:latin typeface="Times New Roman"/>
              </a:rPr>
              <a:t>Unfortunately, would-be customers are usually confused about how to best use BAM capabilities. Part of the reason for this confusion is that there are two types of BAM: real-time and historical. Yet the distinctions between the two are not clear to most.</a:t>
            </a:r>
          </a:p>
          <a:p>
            <a:r>
              <a:rPr lang="en-US" dirty="0" smtClean="0">
                <a:latin typeface="Times New Roman"/>
              </a:rPr>
              <a:t>Real-time BAM components are tightly integrated within the BPM solution to monitor metrics for work-in-progress (such as the number of process instances started, execution times of activities and so on). Advanced real-time systems can do such things as record an </a:t>
            </a:r>
            <a:r>
              <a:rPr lang="en-US" i="1" dirty="0" smtClean="0">
                <a:latin typeface="Times New Roman"/>
              </a:rPr>
              <a:t>execution pattern</a:t>
            </a:r>
            <a:r>
              <a:rPr lang="en-US" dirty="0" smtClean="0">
                <a:latin typeface="Times New Roman"/>
              </a:rPr>
              <a:t> signaling process failure so you can avoid them in the future. Real-time BAM also predicts work loads for better resource utilization. Filtering and reacting to business events is also a key feature. For example, based on a certain business condition (such as receiving an electronic order), the following actions can start: send e-mail to a user, automatically start another process instance and send alerts to dashboard/console. </a:t>
            </a:r>
          </a:p>
          <a:p>
            <a:r>
              <a:rPr lang="en-US" dirty="0" smtClean="0">
                <a:latin typeface="Times New Roman"/>
              </a:rPr>
              <a:t>Historical BAM components, in contrast, provide analysis reports to draw conclusions from purely historical execution of already completed processes. Process-specific key performance indicators (KPIs) and service level agreements (SLAs) can then be compared against this data. These tools can also integrate with existing data warehouses and may require a different server platform than the BPM server.</a:t>
            </a:r>
          </a:p>
          <a:p>
            <a:r>
              <a:rPr lang="en-US" dirty="0" smtClean="0">
                <a:latin typeface="Times New Roman"/>
              </a:rPr>
              <a:t>Collecting execution metrics also enables "closed loop" modeling in which process simulations can be adjusted to improve efficiency.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67509D-4330-46D7-9F1D-C9DECC60906B}" type="slidenum">
              <a:rPr lang="en-US">
                <a:latin typeface="Times New Roman"/>
              </a:rPr>
              <a:pPr>
                <a:defRPr/>
              </a:pPr>
              <a:t>13</a:t>
            </a:fld>
            <a:endParaRPr lang="en-US" dirty="0">
              <a:latin typeface="Times New Roman"/>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F25EA0-85BA-496A-87B6-D98742A6044B}" type="slidenum">
              <a:rPr lang="en-US">
                <a:latin typeface="Times New Roman"/>
              </a:rPr>
              <a:pPr>
                <a:defRPr/>
              </a:pPr>
              <a:t>14</a:t>
            </a:fld>
            <a:endParaRPr lang="en-US" dirty="0">
              <a:latin typeface="Times New Roman"/>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915988" y="744538"/>
            <a:ext cx="4964112" cy="3722687"/>
          </a:xfrm>
          <a:ln/>
        </p:spPr>
      </p:sp>
      <p:sp>
        <p:nvSpPr>
          <p:cNvPr id="90115" name="Rectangle 3"/>
          <p:cNvSpPr>
            <a:spLocks noGrp="1" noChangeArrowheads="1"/>
          </p:cNvSpPr>
          <p:nvPr>
            <p:ph type="body" idx="1"/>
          </p:nvPr>
        </p:nvSpPr>
        <p:spPr>
          <a:xfrm>
            <a:off x="906463" y="4718050"/>
            <a:ext cx="4981575" cy="4468813"/>
          </a:xfrm>
          <a:solidFill>
            <a:srgbClr val="FFFFFF"/>
          </a:solidFill>
          <a:ln>
            <a:solidFill>
              <a:srgbClr val="000000"/>
            </a:solidFill>
          </a:ln>
        </p:spPr>
        <p:txBody>
          <a:bodyPr lIns="93591" tIns="46796" rIns="93591" bIns="46796"/>
          <a:lstStyle/>
          <a:p>
            <a:pPr eaLnBrk="1" hangingPunct="1"/>
            <a:endParaRPr lang="en-GB" dirty="0"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42B5AA-6A98-49D4-B4EB-1DA495EE0617}" type="slidenum">
              <a:rPr lang="en-US">
                <a:latin typeface="Times New Roman"/>
              </a:rPr>
              <a:pPr>
                <a:defRPr/>
              </a:pPr>
              <a:t>2</a:t>
            </a:fld>
            <a:endParaRPr lang="en-US" dirty="0">
              <a:latin typeface="Times New Roman"/>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709804-DBB9-4D8B-ABC0-C4DF03A8BFC9}" type="slidenum">
              <a:rPr lang="en-US">
                <a:latin typeface="Times New Roman"/>
              </a:rPr>
              <a:pPr>
                <a:defRPr/>
              </a:pPr>
              <a:t>3</a:t>
            </a:fld>
            <a:endParaRPr lang="en-US" dirty="0">
              <a:latin typeface="Times New Roman"/>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759740-0CB1-47A0-B87E-0BDDDF95240C}" type="slidenum">
              <a:rPr lang="en-US">
                <a:latin typeface="Times New Roman"/>
              </a:rPr>
              <a:pPr>
                <a:defRPr/>
              </a:pPr>
              <a:t>4</a:t>
            </a:fld>
            <a:endParaRPr lang="en-US" dirty="0">
              <a:latin typeface="Times New Roman"/>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14BABF-84EC-4CF9-8BF3-A09D290115DA}" type="slidenum">
              <a:rPr lang="en-US">
                <a:latin typeface="Times New Roman"/>
              </a:rPr>
              <a:pPr>
                <a:defRPr/>
              </a:pPr>
              <a:t>5</a:t>
            </a:fld>
            <a:endParaRPr lang="en-US" dirty="0">
              <a:latin typeface="Times New Roman"/>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81442F52-4B0A-4D1B-ACD9-28BFF6411481}" type="slidenum">
              <a:rPr lang="en-US">
                <a:latin typeface="Times New Roman"/>
              </a:rPr>
              <a:pPr>
                <a:defRPr/>
              </a:pPr>
              <a:t>6</a:t>
            </a:fld>
            <a:endParaRPr lang="en-US" dirty="0">
              <a:latin typeface="Times New Roman"/>
            </a:endParaRPr>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74B140-DF7B-49D9-95E1-F4239210306C}" type="slidenum">
              <a:rPr lang="en-US" sz="1200">
                <a:latin typeface="Times New Roman"/>
                <a:ea typeface="ＭＳ Ｐゴシック" pitchFamily="34" charset="-128"/>
              </a:rPr>
              <a:pPr algn="r"/>
              <a:t>6</a:t>
            </a:fld>
            <a:endParaRPr lang="en-US" sz="1200" dirty="0">
              <a:latin typeface="Times New Roman"/>
              <a:ea typeface="ＭＳ Ｐゴシック" pitchFamily="34" charset="-128"/>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C854AA00-8B4D-402D-A602-DB0C34A08497}" type="slidenum">
              <a:rPr lang="en-US">
                <a:latin typeface="Times New Roman"/>
              </a:rPr>
              <a:pPr>
                <a:defRPr/>
              </a:pPr>
              <a:t>7</a:t>
            </a:fld>
            <a:endParaRPr lang="en-US" dirty="0">
              <a:latin typeface="Times New Roman"/>
            </a:endParaRPr>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CEB13D-2C0C-4B5B-952B-9227C1DA9591}" type="slidenum">
              <a:rPr lang="en-US" sz="1200">
                <a:latin typeface="Times New Roman"/>
                <a:ea typeface="ＭＳ Ｐゴシック" pitchFamily="34" charset="-128"/>
              </a:rPr>
              <a:pPr algn="r"/>
              <a:t>7</a:t>
            </a:fld>
            <a:endParaRPr lang="en-US" sz="1200" dirty="0">
              <a:latin typeface="Times New Roman"/>
              <a:ea typeface="ＭＳ Ｐゴシック" pitchFamily="34" charset="-128"/>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pPr>
              <a:lnSpc>
                <a:spcPct val="80000"/>
              </a:lnSpc>
            </a:pPr>
            <a:r>
              <a:rPr lang="en-US" dirty="0" smtClean="0">
                <a:latin typeface="Times New Roman"/>
              </a:rPr>
              <a:t>It is much easier to view BPM solutions in two basic categories: </a:t>
            </a:r>
          </a:p>
          <a:p>
            <a:pPr>
              <a:lnSpc>
                <a:spcPct val="80000"/>
              </a:lnSpc>
              <a:buFontTx/>
              <a:buChar char="•"/>
            </a:pPr>
            <a:r>
              <a:rPr lang="en-US" dirty="0" smtClean="0">
                <a:latin typeface="Times New Roman"/>
              </a:rPr>
              <a:t>Front-Office BPM (FO-BPM) and </a:t>
            </a:r>
          </a:p>
          <a:p>
            <a:pPr>
              <a:lnSpc>
                <a:spcPct val="80000"/>
              </a:lnSpc>
              <a:buFontTx/>
              <a:buChar char="•"/>
            </a:pPr>
            <a:r>
              <a:rPr lang="en-US" dirty="0" smtClean="0">
                <a:latin typeface="Times New Roman"/>
              </a:rPr>
              <a:t>Back-Office BPM (BO-BPM). </a:t>
            </a:r>
          </a:p>
          <a:p>
            <a:pPr>
              <a:lnSpc>
                <a:spcPct val="80000"/>
              </a:lnSpc>
              <a:buFontTx/>
              <a:buChar char="•"/>
            </a:pPr>
            <a:endParaRPr lang="en-US" dirty="0" smtClean="0">
              <a:latin typeface="Times New Roman"/>
            </a:endParaRPr>
          </a:p>
          <a:p>
            <a:pPr>
              <a:lnSpc>
                <a:spcPct val="80000"/>
              </a:lnSpc>
            </a:pPr>
            <a:r>
              <a:rPr lang="en-US" dirty="0" smtClean="0">
                <a:latin typeface="Times New Roman"/>
              </a:rPr>
              <a:t>While vendors are racing to provide both types of BPM solutions, the maturity of their capabilities in each area tends to depend on their history and depth of experience in each domain. </a:t>
            </a:r>
          </a:p>
          <a:p>
            <a:pPr>
              <a:lnSpc>
                <a:spcPct val="80000"/>
              </a:lnSpc>
              <a:buFontTx/>
              <a:buChar char="•"/>
            </a:pPr>
            <a:endParaRPr lang="en-US" dirty="0" smtClean="0">
              <a:latin typeface="Times New Roman"/>
            </a:endParaRPr>
          </a:p>
          <a:p>
            <a:pPr>
              <a:lnSpc>
                <a:spcPct val="80000"/>
              </a:lnSpc>
            </a:pPr>
            <a:r>
              <a:rPr lang="en-US" dirty="0" smtClean="0">
                <a:latin typeface="Times New Roman"/>
              </a:rPr>
              <a:t>The FO-BPM solutions (with roots in human-centric workflow products) provide capabilities for person-to-person processes in which "work items" are created and routed along with any attached documents. A partial list of vendors that provide FO-BPM capabilities would include TIBCO, FileNet, IBM, PegaSystems, Global360, Oracle, DST Systems, BEA (with recently acquired Fuego) , Computer Associates, Ultimus, Savvion and MetaStorm, among others.</a:t>
            </a:r>
          </a:p>
          <a:p>
            <a:pPr>
              <a:lnSpc>
                <a:spcPct val="80000"/>
              </a:lnSpc>
            </a:pPr>
            <a:endParaRPr lang="en-US" dirty="0" smtClean="0">
              <a:latin typeface="Times New Roman"/>
            </a:endParaRPr>
          </a:p>
          <a:p>
            <a:pPr>
              <a:lnSpc>
                <a:spcPct val="80000"/>
              </a:lnSpc>
            </a:pPr>
            <a:r>
              <a:rPr lang="en-US" dirty="0" smtClean="0">
                <a:latin typeface="Times New Roman"/>
              </a:rPr>
              <a:t>On the other hand, the back-office-oriented BPM solutions (such as ESB products) enable system-to-system integration in which a single process may rely on multiple external processes (and possibly heterogeneous platforms) to complete its work. These suites also manage aggregation and composition of all services for the enterprise. Vendors such as IBM, Oracle, TIBCO, Sun, CapeClear, WebMethods (soon to be acquired by Software AG), Fiorano Software, Sonic Software and BEA Systems, among others, have specialized products in this space. </a:t>
            </a:r>
          </a:p>
          <a:p>
            <a:pPr>
              <a:lnSpc>
                <a:spcPct val="80000"/>
              </a:lnSpc>
            </a:pPr>
            <a:endParaRPr lang="en-US" dirty="0" smtClean="0">
              <a:latin typeface="Times New Roman"/>
            </a:endParaRPr>
          </a:p>
          <a:p>
            <a:pPr>
              <a:lnSpc>
                <a:spcPct val="80000"/>
              </a:lnSpc>
            </a:pPr>
            <a:r>
              <a:rPr lang="en-US" dirty="0" smtClean="0">
                <a:latin typeface="Times New Roman"/>
              </a:rPr>
              <a:t>Front-office- and back-office-oriented BPM systems are aimed at different problems. For example, front-office BPM applications typically involve transactions that are "short running." This may not be the case when an internal process is integrated with Web-service-based processes (possibly outside of an enterprise), which can result in "long-running" transactions. Managing the transaction context of a process involving multiple resource managers requires an alternative approach in BO-BPM. (We will cover this in more detail later 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B396B4-09DC-4820-9472-952BEF74FABB}" type="slidenum">
              <a:rPr lang="en-US">
                <a:latin typeface="Times New Roman"/>
              </a:rPr>
              <a:pPr>
                <a:defRPr/>
              </a:pPr>
              <a:t>8</a:t>
            </a:fld>
            <a:endParaRPr lang="en-US" dirty="0">
              <a:latin typeface="Times New Roman"/>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BA921FA3-EF01-4477-9D72-3ABEBF937AA7}" type="slidenum">
              <a:rPr lang="en-US">
                <a:latin typeface="Times New Roman"/>
              </a:rPr>
              <a:pPr>
                <a:defRPr/>
              </a:pPr>
              <a:t>9</a:t>
            </a:fld>
            <a:endParaRPr lang="en-US" dirty="0">
              <a:latin typeface="Times New Roman"/>
            </a:endParaRPr>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195DB4-CF4E-43E8-8A3B-FEA182F6BCC9}" type="slidenum">
              <a:rPr lang="en-US" sz="1200">
                <a:latin typeface="Times New Roman"/>
                <a:ea typeface="ＭＳ Ｐゴシック" pitchFamily="34" charset="-128"/>
              </a:rPr>
              <a:pPr algn="r"/>
              <a:t>9</a:t>
            </a:fld>
            <a:endParaRPr lang="en-US" sz="1200" dirty="0">
              <a:latin typeface="Times New Roman"/>
              <a:ea typeface="ＭＳ Ｐゴシック" pitchFamily="34" charset="-128"/>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a:lnSpc>
                <a:spcPct val="80000"/>
              </a:lnSpc>
            </a:pPr>
            <a:r>
              <a:rPr lang="en-US" dirty="0" smtClean="0">
                <a:latin typeface="Times New Roman"/>
              </a:rPr>
              <a:t>The modeling phase is typically supported by a visual process design tool. Some vendors have their own proprietary tools while others provide specialized plug-ins that extend existing IDEs or products such as Microsoft Visio or Eclipse-based modules.</a:t>
            </a:r>
          </a:p>
          <a:p>
            <a:pPr>
              <a:lnSpc>
                <a:spcPct val="80000"/>
              </a:lnSpc>
            </a:pPr>
            <a:r>
              <a:rPr lang="en-US" dirty="0" smtClean="0">
                <a:latin typeface="Times New Roman"/>
              </a:rPr>
              <a:t>A process consists of multiple </a:t>
            </a:r>
            <a:r>
              <a:rPr lang="en-US" i="1" dirty="0" smtClean="0">
                <a:latin typeface="Times New Roman"/>
              </a:rPr>
              <a:t>activities</a:t>
            </a:r>
            <a:r>
              <a:rPr lang="en-US" dirty="0" smtClean="0">
                <a:latin typeface="Times New Roman"/>
              </a:rPr>
              <a:t> (also know as "steps" or "tasks").These are created and linked to each other to form the flow of the process. </a:t>
            </a:r>
            <a:r>
              <a:rPr lang="en-US" i="1" dirty="0" smtClean="0">
                <a:latin typeface="Times New Roman"/>
              </a:rPr>
              <a:t>Conditions</a:t>
            </a:r>
            <a:r>
              <a:rPr lang="en-US" dirty="0" smtClean="0">
                <a:latin typeface="Times New Roman"/>
              </a:rPr>
              <a:t> that define how and when an activity must be called are also are defined during the modeling phase. Process activities can include attachments, such as documents or images, that are passed to the next activity along with associated data. In addition, process can be split into parallel execution paths and joined at a predetermined step. If needed, an instance of a process can be started by an external </a:t>
            </a:r>
            <a:r>
              <a:rPr lang="en-US" i="1" dirty="0" smtClean="0">
                <a:latin typeface="Times New Roman"/>
              </a:rPr>
              <a:t>event,</a:t>
            </a:r>
            <a:r>
              <a:rPr lang="en-US" dirty="0" smtClean="0">
                <a:latin typeface="Times New Roman"/>
              </a:rPr>
              <a:t> such as the arrival of an e-mail, message or document. These capabilities can be graphically depicted using the same visual design tool. The activities within a process either require human involvement or are processed without any human interaction. Therefore, the modeling tool needs to support person-to-person and system-to-system processes. </a:t>
            </a:r>
          </a:p>
          <a:p>
            <a:pPr>
              <a:lnSpc>
                <a:spcPct val="80000"/>
              </a:lnSpc>
            </a:pPr>
            <a:r>
              <a:rPr lang="en-US" dirty="0" smtClean="0">
                <a:latin typeface="Times New Roman"/>
              </a:rPr>
              <a:t>Since different types of activities usually have their own visual representations (such as activity icons and graphics), this area of design and presented an opportunity for standardization. One such standard that is widely accepted is Business Process Modeling Notation (BPMN). </a:t>
            </a:r>
          </a:p>
          <a:p>
            <a:pPr>
              <a:lnSpc>
                <a:spcPct val="80000"/>
              </a:lnSpc>
            </a:pPr>
            <a:r>
              <a:rPr lang="en-US" dirty="0" smtClean="0">
                <a:latin typeface="Times New Roman"/>
              </a:rPr>
              <a:t>The outcome of the process modeling phase is usually a pseudo-executable </a:t>
            </a:r>
            <a:r>
              <a:rPr lang="en-US" i="1" dirty="0" smtClean="0">
                <a:latin typeface="Times New Roman"/>
              </a:rPr>
              <a:t>process flow model</a:t>
            </a:r>
            <a:r>
              <a:rPr lang="en-US" dirty="0" smtClean="0">
                <a:latin typeface="Times New Roman"/>
              </a:rPr>
              <a:t> that can be exported in an </a:t>
            </a:r>
            <a:r>
              <a:rPr lang="en-US" i="1" dirty="0" smtClean="0">
                <a:latin typeface="Times New Roman"/>
              </a:rPr>
              <a:t>executable language format</a:t>
            </a:r>
            <a:r>
              <a:rPr lang="en-US" dirty="0" smtClean="0">
                <a:latin typeface="Times New Roman"/>
              </a:rPr>
              <a:t> supported by the BPM engine. Thus, there needs to be a mapping from a modeling language (such as BPMN) to a process execution language (such as XPDL or BPEL) understood by the BPM engine of your choice (more on this later). </a:t>
            </a:r>
          </a:p>
          <a:p>
            <a:pPr>
              <a:lnSpc>
                <a:spcPct val="80000"/>
              </a:lnSpc>
            </a:pPr>
            <a:r>
              <a:rPr lang="en-US" dirty="0" smtClean="0">
                <a:latin typeface="Times New Roman"/>
              </a:rPr>
              <a:t>To streamline the transition from business design to technical design, some process modeling tools are also capable of producing application design diagrams in Unified Modeling Language (UML). Advanced modeling tools also let you simulate processes and changing activity parameters such duration and resource utilization to test impacts on process efficiency.</a:t>
            </a:r>
          </a:p>
          <a:p>
            <a:pPr>
              <a:lnSpc>
                <a:spcPct val="80000"/>
              </a:lnSpc>
            </a:pPr>
            <a:r>
              <a:rPr lang="en-US" dirty="0" smtClean="0">
                <a:latin typeface="Times New Roman"/>
              </a:rPr>
              <a:t>Most BPMS vendors supply modeling tools that are optimized to work with their solution, but there are a number of vendors that specialize in process modeling (and analysis, to be covered later), including IDS Scheer, Performa, Mega, iGrafx, Telelogic and Casewise.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B2C1DB"/>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4" name="AutoShape 4"/>
          <p:cNvSpPr>
            <a:spLocks/>
          </p:cNvSpPr>
          <p:nvPr/>
        </p:nvSpPr>
        <p:spPr bwMode="gray">
          <a:xfrm>
            <a:off x="4978400" y="974725"/>
            <a:ext cx="4165600" cy="3306763"/>
          </a:xfrm>
          <a:custGeom>
            <a:avLst/>
            <a:gdLst>
              <a:gd name="T0" fmla="*/ 4165600 w 1929"/>
              <a:gd name="T1" fmla="*/ 813706 h 1528"/>
              <a:gd name="T2" fmla="*/ 2945505 w 1929"/>
              <a:gd name="T3" fmla="*/ 0 h 1528"/>
              <a:gd name="T4" fmla="*/ 1900326 w 1929"/>
              <a:gd name="T5" fmla="*/ 534536 h 1528"/>
              <a:gd name="T6" fmla="*/ 1900326 w 1929"/>
              <a:gd name="T7" fmla="*/ 1333093 h 1528"/>
              <a:gd name="T8" fmla="*/ 2945505 w 1929"/>
              <a:gd name="T9" fmla="*/ 422002 h 1528"/>
              <a:gd name="T10" fmla="*/ 3856797 w 1929"/>
              <a:gd name="T11" fmla="*/ 1343914 h 1528"/>
              <a:gd name="T12" fmla="*/ 2945505 w 1929"/>
              <a:gd name="T13" fmla="*/ 2255005 h 1528"/>
              <a:gd name="T14" fmla="*/ 2353813 w 1929"/>
              <a:gd name="T15" fmla="*/ 2038593 h 1528"/>
              <a:gd name="T16" fmla="*/ 1734047 w 1929"/>
              <a:gd name="T17" fmla="*/ 1385032 h 1528"/>
              <a:gd name="T18" fmla="*/ 1079730 w 1929"/>
              <a:gd name="T19" fmla="*/ 1164292 h 1528"/>
              <a:gd name="T20" fmla="*/ 2159 w 1929"/>
              <a:gd name="T21" fmla="*/ 2237692 h 1528"/>
              <a:gd name="T22" fmla="*/ 1079730 w 1929"/>
              <a:gd name="T23" fmla="*/ 3306763 h 1528"/>
              <a:gd name="T24" fmla="*/ 1900326 w 1929"/>
              <a:gd name="T25" fmla="*/ 2932372 h 1528"/>
              <a:gd name="T26" fmla="*/ 1900326 w 1929"/>
              <a:gd name="T27" fmla="*/ 2341569 h 1528"/>
              <a:gd name="T28" fmla="*/ 1390693 w 1929"/>
              <a:gd name="T29" fmla="*/ 2841479 h 1528"/>
              <a:gd name="T30" fmla="*/ 1079730 w 1929"/>
              <a:gd name="T31" fmla="*/ 2906402 h 1528"/>
              <a:gd name="T32" fmla="*/ 403819 w 1929"/>
              <a:gd name="T33" fmla="*/ 2237692 h 1528"/>
              <a:gd name="T34" fmla="*/ 1079730 w 1929"/>
              <a:gd name="T35" fmla="*/ 1564653 h 1528"/>
              <a:gd name="T36" fmla="*/ 1554812 w 1929"/>
              <a:gd name="T37" fmla="*/ 1761587 h 1528"/>
              <a:gd name="T38" fmla="*/ 1975907 w 1929"/>
              <a:gd name="T39" fmla="*/ 2244184 h 1528"/>
              <a:gd name="T40" fmla="*/ 2945505 w 1929"/>
              <a:gd name="T41" fmla="*/ 2670514 h 1528"/>
              <a:gd name="T42" fmla="*/ 4165600 w 1929"/>
              <a:gd name="T43" fmla="*/ 1871957 h 1528"/>
              <a:gd name="T44" fmla="*/ 4165600 w 1929"/>
              <a:gd name="T45" fmla="*/ 813706 h 15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9"/>
              <a:gd name="T70" fmla="*/ 0 h 1528"/>
              <a:gd name="T71" fmla="*/ 1929 w 1929"/>
              <a:gd name="T72" fmla="*/ 1528 h 15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9" h="1528">
                <a:moveTo>
                  <a:pt x="1929" y="376"/>
                </a:moveTo>
                <a:cubicBezTo>
                  <a:pt x="1834" y="156"/>
                  <a:pt x="1616" y="0"/>
                  <a:pt x="1364" y="0"/>
                </a:cubicBezTo>
                <a:cubicBezTo>
                  <a:pt x="1167" y="0"/>
                  <a:pt x="993" y="103"/>
                  <a:pt x="880" y="247"/>
                </a:cubicBezTo>
                <a:cubicBezTo>
                  <a:pt x="880" y="616"/>
                  <a:pt x="880" y="616"/>
                  <a:pt x="880" y="616"/>
                </a:cubicBezTo>
                <a:cubicBezTo>
                  <a:pt x="966" y="382"/>
                  <a:pt x="1121" y="195"/>
                  <a:pt x="1364" y="195"/>
                </a:cubicBezTo>
                <a:cubicBezTo>
                  <a:pt x="1597" y="195"/>
                  <a:pt x="1787" y="388"/>
                  <a:pt x="1786" y="621"/>
                </a:cubicBezTo>
                <a:cubicBezTo>
                  <a:pt x="1785" y="854"/>
                  <a:pt x="1597" y="1043"/>
                  <a:pt x="1364" y="1042"/>
                </a:cubicBezTo>
                <a:cubicBezTo>
                  <a:pt x="1260" y="1042"/>
                  <a:pt x="1164" y="1004"/>
                  <a:pt x="1090" y="942"/>
                </a:cubicBezTo>
                <a:cubicBezTo>
                  <a:pt x="999" y="871"/>
                  <a:pt x="898" y="720"/>
                  <a:pt x="803" y="640"/>
                </a:cubicBezTo>
                <a:cubicBezTo>
                  <a:pt x="731" y="577"/>
                  <a:pt x="615" y="538"/>
                  <a:pt x="500" y="538"/>
                </a:cubicBezTo>
                <a:cubicBezTo>
                  <a:pt x="226" y="537"/>
                  <a:pt x="1" y="754"/>
                  <a:pt x="1" y="1034"/>
                </a:cubicBezTo>
                <a:cubicBezTo>
                  <a:pt x="0" y="1309"/>
                  <a:pt x="226" y="1527"/>
                  <a:pt x="500" y="1528"/>
                </a:cubicBezTo>
                <a:cubicBezTo>
                  <a:pt x="655" y="1528"/>
                  <a:pt x="789" y="1466"/>
                  <a:pt x="880" y="1355"/>
                </a:cubicBezTo>
                <a:cubicBezTo>
                  <a:pt x="880" y="1082"/>
                  <a:pt x="880" y="1082"/>
                  <a:pt x="880" y="1082"/>
                </a:cubicBezTo>
                <a:cubicBezTo>
                  <a:pt x="832" y="1168"/>
                  <a:pt x="733" y="1276"/>
                  <a:pt x="644" y="1313"/>
                </a:cubicBezTo>
                <a:cubicBezTo>
                  <a:pt x="600" y="1331"/>
                  <a:pt x="554" y="1343"/>
                  <a:pt x="500" y="1343"/>
                </a:cubicBezTo>
                <a:cubicBezTo>
                  <a:pt x="329" y="1343"/>
                  <a:pt x="187" y="1210"/>
                  <a:pt x="187" y="1034"/>
                </a:cubicBezTo>
                <a:cubicBezTo>
                  <a:pt x="187" y="872"/>
                  <a:pt x="318" y="722"/>
                  <a:pt x="500" y="723"/>
                </a:cubicBezTo>
                <a:cubicBezTo>
                  <a:pt x="586" y="723"/>
                  <a:pt x="663" y="758"/>
                  <a:pt x="720" y="814"/>
                </a:cubicBezTo>
                <a:cubicBezTo>
                  <a:pt x="779" y="871"/>
                  <a:pt x="871" y="990"/>
                  <a:pt x="915" y="1037"/>
                </a:cubicBezTo>
                <a:cubicBezTo>
                  <a:pt x="1026" y="1158"/>
                  <a:pt x="1187" y="1233"/>
                  <a:pt x="1364" y="1234"/>
                </a:cubicBezTo>
                <a:cubicBezTo>
                  <a:pt x="1617" y="1234"/>
                  <a:pt x="1834" y="1082"/>
                  <a:pt x="1929" y="865"/>
                </a:cubicBezTo>
                <a:lnTo>
                  <a:pt x="1929" y="376"/>
                </a:lnTo>
                <a:close/>
              </a:path>
            </a:pathLst>
          </a:custGeom>
          <a:solidFill>
            <a:srgbClr val="C9C9C9"/>
          </a:solidFill>
          <a:ln w="9525">
            <a:noFill/>
            <a:round/>
            <a:headEnd/>
            <a:tailEnd/>
          </a:ln>
        </p:spPr>
        <p:txBody>
          <a:bodyPr/>
          <a:lstStyle/>
          <a:p>
            <a:pPr>
              <a:defRPr/>
            </a:pPr>
            <a:endParaRPr lang="en-US" dirty="0">
              <a:latin typeface="+mn-lt"/>
              <a:ea typeface="+mn-ea"/>
            </a:endParaRPr>
          </a:p>
        </p:txBody>
      </p:sp>
      <p:sp>
        <p:nvSpPr>
          <p:cNvPr id="5" name="Rectangle 6"/>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endParaRPr lang="en-GB" altLang="ja-JP" sz="1600">
              <a:latin typeface="+mn-lt"/>
            </a:endParaRPr>
          </a:p>
        </p:txBody>
      </p:sp>
      <p:sp>
        <p:nvSpPr>
          <p:cNvPr id="6" name="Line 7"/>
          <p:cNvSpPr>
            <a:spLocks noChangeShapeType="1"/>
          </p:cNvSpPr>
          <p:nvPr/>
        </p:nvSpPr>
        <p:spPr bwMode="gray">
          <a:xfrm>
            <a:off x="0" y="4303713"/>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7" name="Line 8"/>
          <p:cNvSpPr>
            <a:spLocks noChangeShapeType="1"/>
          </p:cNvSpPr>
          <p:nvPr/>
        </p:nvSpPr>
        <p:spPr bwMode="gray">
          <a:xfrm>
            <a:off x="0" y="4284663"/>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2" name="Title 1"/>
          <p:cNvSpPr>
            <a:spLocks noGrp="1"/>
          </p:cNvSpPr>
          <p:nvPr>
            <p:ph type="ctrTitle"/>
          </p:nvPr>
        </p:nvSpPr>
        <p:spPr>
          <a:xfrm>
            <a:off x="685800" y="2130425"/>
            <a:ext cx="7772400" cy="1470025"/>
          </a:xfrm>
        </p:spPr>
        <p:txBody>
          <a:bodyPr>
            <a:normAutofit/>
          </a:bodyPr>
          <a:lstStyle>
            <a:lvl1pPr>
              <a:defRPr sz="40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6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Users\grahamb\AppData\Local\Microsoft\Windows\Temporary Internet Files\Content.IE5\JU60Y73V\MPj04384980000[1].jpg"/>
          <p:cNvPicPr preferRelativeResize="0">
            <a:picLocks noChangeArrowheads="1"/>
          </p:cNvPicPr>
          <p:nvPr>
            <p:custDataLst>
              <p:tags r:id="rId1"/>
            </p:custDataLst>
          </p:nvPr>
        </p:nvPicPr>
        <p:blipFill>
          <a:blip r:embed="rId3" cstate="print">
            <a:duotone>
              <a:schemeClr val="accent1">
                <a:shade val="45000"/>
                <a:satMod val="135000"/>
              </a:schemeClr>
              <a:prstClr val="white"/>
            </a:duotone>
            <a:lum bright="24000" contrast="-25000"/>
          </a:blip>
          <a:srcRect r="3031" b="15143"/>
          <a:stretch>
            <a:fillRect/>
          </a:stretch>
        </p:blipFill>
        <p:spPr bwMode="auto">
          <a:xfrm>
            <a:off x="1" y="701748"/>
            <a:ext cx="9143999" cy="5909969"/>
          </a:xfrm>
          <a:prstGeom prst="rect">
            <a:avLst/>
          </a:prstGeom>
          <a:noFill/>
        </p:spPr>
      </p:pic>
      <p:sp>
        <p:nvSpPr>
          <p:cNvPr id="5" name="Rectangle 6"/>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endParaRPr lang="en-GB" altLang="ja-JP"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n-l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en-US" noProof="0" smtClean="0"/>
              <a:t>Click icon to add picture</a:t>
            </a:r>
            <a:endParaRPr lang="en-US" alt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08EC0"/>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57150" y="766763"/>
            <a:ext cx="9018588"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grpSp>
        <p:nvGrpSpPr>
          <p:cNvPr id="2" name="Group 2"/>
          <p:cNvGrpSpPr>
            <a:grpSpLocks/>
          </p:cNvGrpSpPr>
          <p:nvPr/>
        </p:nvGrpSpPr>
        <p:grpSpPr bwMode="auto">
          <a:xfrm>
            <a:off x="0" y="0"/>
            <a:ext cx="9144000" cy="690563"/>
            <a:chOff x="0" y="1773"/>
            <a:chExt cx="5760" cy="435"/>
          </a:xfrm>
        </p:grpSpPr>
        <p:sp>
          <p:nvSpPr>
            <p:cNvPr id="8" name="Rectangle 14"/>
            <p:cNvSpPr>
              <a:spLocks noChangeAspect="1" noChangeArrowheads="1" noTextEdit="1"/>
            </p:cNvSpPr>
            <p:nvPr userDrawn="1"/>
          </p:nvSpPr>
          <p:spPr bwMode="gray">
            <a:xfrm>
              <a:off x="0" y="1773"/>
              <a:ext cx="5760" cy="435"/>
            </a:xfrm>
            <a:prstGeom prst="rect">
              <a:avLst/>
            </a:prstGeom>
            <a:noFill/>
            <a:ln w="9525">
              <a:noFill/>
              <a:miter lim="800000"/>
              <a:headEnd/>
              <a:tailEnd/>
            </a:ln>
          </p:spPr>
          <p:txBody>
            <a:bodyPr/>
            <a:lstStyle/>
            <a:p>
              <a:pPr>
                <a:defRPr/>
              </a:pPr>
              <a:endParaRPr lang="en-AU" dirty="0">
                <a:latin typeface="+mn-lt"/>
                <a:ea typeface="+mn-ea"/>
              </a:endParaRPr>
            </a:p>
          </p:txBody>
        </p:sp>
        <p:pic>
          <p:nvPicPr>
            <p:cNvPr id="1036" name="Picture 7"/>
            <p:cNvPicPr>
              <a:picLocks noChangeAspect="1" noChangeArrowheads="1"/>
            </p:cNvPicPr>
            <p:nvPr userDrawn="1"/>
          </p:nvPicPr>
          <p:blipFill>
            <a:blip r:embed="rId13" cstate="print"/>
            <a:srcRect/>
            <a:stretch>
              <a:fillRect/>
            </a:stretch>
          </p:blipFill>
          <p:spPr bwMode="gray">
            <a:xfrm>
              <a:off x="0" y="1773"/>
              <a:ext cx="5759" cy="435"/>
            </a:xfrm>
            <a:prstGeom prst="rect">
              <a:avLst/>
            </a:prstGeom>
            <a:noFill/>
            <a:ln w="9525">
              <a:noFill/>
              <a:miter lim="800000"/>
              <a:headEnd/>
              <a:tailEnd/>
            </a:ln>
          </p:spPr>
        </p:pic>
        <p:pic>
          <p:nvPicPr>
            <p:cNvPr id="1037" name="Picture 8"/>
            <p:cNvPicPr>
              <a:picLocks noChangeAspect="1" noChangeArrowheads="1"/>
            </p:cNvPicPr>
            <p:nvPr userDrawn="1"/>
          </p:nvPicPr>
          <p:blipFill>
            <a:blip r:embed="rId14" cstate="print"/>
            <a:srcRect/>
            <a:stretch>
              <a:fillRect/>
            </a:stretch>
          </p:blipFill>
          <p:spPr bwMode="gray">
            <a:xfrm>
              <a:off x="1769" y="1803"/>
              <a:ext cx="3311" cy="17"/>
            </a:xfrm>
            <a:prstGeom prst="rect">
              <a:avLst/>
            </a:prstGeom>
            <a:noFill/>
            <a:ln w="9525">
              <a:noFill/>
              <a:miter lim="800000"/>
              <a:headEnd/>
              <a:tailEnd/>
            </a:ln>
          </p:spPr>
        </p:pic>
        <p:pic>
          <p:nvPicPr>
            <p:cNvPr id="1038" name="Picture 9"/>
            <p:cNvPicPr>
              <a:picLocks noChangeAspect="1" noChangeArrowheads="1"/>
            </p:cNvPicPr>
            <p:nvPr userDrawn="1"/>
          </p:nvPicPr>
          <p:blipFill>
            <a:blip r:embed="rId14" cstate="print"/>
            <a:srcRect/>
            <a:stretch>
              <a:fillRect/>
            </a:stretch>
          </p:blipFill>
          <p:spPr bwMode="gray">
            <a:xfrm>
              <a:off x="1769" y="1830"/>
              <a:ext cx="3311" cy="17"/>
            </a:xfrm>
            <a:prstGeom prst="rect">
              <a:avLst/>
            </a:prstGeom>
            <a:noFill/>
            <a:ln w="9525">
              <a:noFill/>
              <a:miter lim="800000"/>
              <a:headEnd/>
              <a:tailEnd/>
            </a:ln>
          </p:spPr>
        </p:pic>
        <p:pic>
          <p:nvPicPr>
            <p:cNvPr id="1039" name="Picture 10"/>
            <p:cNvPicPr>
              <a:picLocks noChangeAspect="1" noChangeArrowheads="1"/>
            </p:cNvPicPr>
            <p:nvPr userDrawn="1"/>
          </p:nvPicPr>
          <p:blipFill>
            <a:blip r:embed="rId14" cstate="print"/>
            <a:srcRect/>
            <a:stretch>
              <a:fillRect/>
            </a:stretch>
          </p:blipFill>
          <p:spPr bwMode="gray">
            <a:xfrm>
              <a:off x="1769" y="1857"/>
              <a:ext cx="3311" cy="17"/>
            </a:xfrm>
            <a:prstGeom prst="rect">
              <a:avLst/>
            </a:prstGeom>
            <a:noFill/>
            <a:ln w="9525">
              <a:noFill/>
              <a:miter lim="800000"/>
              <a:headEnd/>
              <a:tailEnd/>
            </a:ln>
          </p:spPr>
        </p:pic>
        <p:pic>
          <p:nvPicPr>
            <p:cNvPr id="1040" name="Picture 11"/>
            <p:cNvPicPr>
              <a:picLocks noChangeAspect="1" noChangeArrowheads="1"/>
            </p:cNvPicPr>
            <p:nvPr userDrawn="1"/>
          </p:nvPicPr>
          <p:blipFill>
            <a:blip r:embed="rId14" cstate="print"/>
            <a:srcRect/>
            <a:stretch>
              <a:fillRect/>
            </a:stretch>
          </p:blipFill>
          <p:spPr bwMode="gray">
            <a:xfrm>
              <a:off x="1769" y="1884"/>
              <a:ext cx="3311" cy="17"/>
            </a:xfrm>
            <a:prstGeom prst="rect">
              <a:avLst/>
            </a:prstGeom>
            <a:noFill/>
            <a:ln w="9525">
              <a:noFill/>
              <a:miter lim="800000"/>
              <a:headEnd/>
              <a:tailEnd/>
            </a:ln>
          </p:spPr>
        </p:pic>
        <p:pic>
          <p:nvPicPr>
            <p:cNvPr id="1041" name="Picture 12"/>
            <p:cNvPicPr>
              <a:picLocks noChangeAspect="1" noChangeArrowheads="1"/>
            </p:cNvPicPr>
            <p:nvPr userDrawn="1"/>
          </p:nvPicPr>
          <p:blipFill>
            <a:blip r:embed="rId14" cstate="print"/>
            <a:srcRect/>
            <a:stretch>
              <a:fillRect/>
            </a:stretch>
          </p:blipFill>
          <p:spPr bwMode="gray">
            <a:xfrm>
              <a:off x="1769" y="1911"/>
              <a:ext cx="3311" cy="17"/>
            </a:xfrm>
            <a:prstGeom prst="rect">
              <a:avLst/>
            </a:prstGeom>
            <a:noFill/>
            <a:ln w="9525">
              <a:noFill/>
              <a:miter lim="800000"/>
              <a:headEnd/>
              <a:tailEnd/>
            </a:ln>
          </p:spPr>
        </p:pic>
        <p:pic>
          <p:nvPicPr>
            <p:cNvPr id="1042" name="Picture 13"/>
            <p:cNvPicPr>
              <a:picLocks noChangeAspect="1" noChangeArrowheads="1"/>
            </p:cNvPicPr>
            <p:nvPr userDrawn="1"/>
          </p:nvPicPr>
          <p:blipFill>
            <a:blip r:embed="rId14" cstate="print"/>
            <a:srcRect/>
            <a:stretch>
              <a:fillRect/>
            </a:stretch>
          </p:blipFill>
          <p:spPr bwMode="gray">
            <a:xfrm>
              <a:off x="1769" y="1938"/>
              <a:ext cx="3311" cy="17"/>
            </a:xfrm>
            <a:prstGeom prst="rect">
              <a:avLst/>
            </a:prstGeom>
            <a:noFill/>
            <a:ln w="9525">
              <a:noFill/>
              <a:miter lim="800000"/>
              <a:headEnd/>
              <a:tailEnd/>
            </a:ln>
          </p:spPr>
        </p:pic>
        <p:pic>
          <p:nvPicPr>
            <p:cNvPr id="1043" name="Picture 14"/>
            <p:cNvPicPr>
              <a:picLocks noChangeAspect="1" noChangeArrowheads="1"/>
            </p:cNvPicPr>
            <p:nvPr userDrawn="1"/>
          </p:nvPicPr>
          <p:blipFill>
            <a:blip r:embed="rId14" cstate="print"/>
            <a:srcRect/>
            <a:stretch>
              <a:fillRect/>
            </a:stretch>
          </p:blipFill>
          <p:spPr bwMode="gray">
            <a:xfrm>
              <a:off x="1769" y="1965"/>
              <a:ext cx="3311" cy="17"/>
            </a:xfrm>
            <a:prstGeom prst="rect">
              <a:avLst/>
            </a:prstGeom>
            <a:noFill/>
            <a:ln w="9525">
              <a:noFill/>
              <a:miter lim="800000"/>
              <a:headEnd/>
              <a:tailEnd/>
            </a:ln>
          </p:spPr>
        </p:pic>
        <p:pic>
          <p:nvPicPr>
            <p:cNvPr id="1044" name="Picture 15"/>
            <p:cNvPicPr>
              <a:picLocks noChangeAspect="1" noChangeArrowheads="1"/>
            </p:cNvPicPr>
            <p:nvPr userDrawn="1"/>
          </p:nvPicPr>
          <p:blipFill>
            <a:blip r:embed="rId14" cstate="print"/>
            <a:srcRect/>
            <a:stretch>
              <a:fillRect/>
            </a:stretch>
          </p:blipFill>
          <p:spPr bwMode="gray">
            <a:xfrm>
              <a:off x="1769" y="1992"/>
              <a:ext cx="3311" cy="17"/>
            </a:xfrm>
            <a:prstGeom prst="rect">
              <a:avLst/>
            </a:prstGeom>
            <a:noFill/>
            <a:ln w="9525">
              <a:noFill/>
              <a:miter lim="800000"/>
              <a:headEnd/>
              <a:tailEnd/>
            </a:ln>
          </p:spPr>
        </p:pic>
        <p:pic>
          <p:nvPicPr>
            <p:cNvPr id="1045" name="Picture 16"/>
            <p:cNvPicPr>
              <a:picLocks noChangeAspect="1" noChangeArrowheads="1"/>
            </p:cNvPicPr>
            <p:nvPr userDrawn="1"/>
          </p:nvPicPr>
          <p:blipFill>
            <a:blip r:embed="rId14" cstate="print"/>
            <a:srcRect/>
            <a:stretch>
              <a:fillRect/>
            </a:stretch>
          </p:blipFill>
          <p:spPr bwMode="gray">
            <a:xfrm>
              <a:off x="1769" y="2019"/>
              <a:ext cx="3311" cy="17"/>
            </a:xfrm>
            <a:prstGeom prst="rect">
              <a:avLst/>
            </a:prstGeom>
            <a:noFill/>
            <a:ln w="9525">
              <a:noFill/>
              <a:miter lim="800000"/>
              <a:headEnd/>
              <a:tailEnd/>
            </a:ln>
          </p:spPr>
        </p:pic>
        <p:pic>
          <p:nvPicPr>
            <p:cNvPr id="1046" name="Picture 17"/>
            <p:cNvPicPr>
              <a:picLocks noChangeAspect="1" noChangeArrowheads="1"/>
            </p:cNvPicPr>
            <p:nvPr userDrawn="1"/>
          </p:nvPicPr>
          <p:blipFill>
            <a:blip r:embed="rId14" cstate="print"/>
            <a:srcRect/>
            <a:stretch>
              <a:fillRect/>
            </a:stretch>
          </p:blipFill>
          <p:spPr bwMode="gray">
            <a:xfrm>
              <a:off x="1769" y="2046"/>
              <a:ext cx="3311" cy="17"/>
            </a:xfrm>
            <a:prstGeom prst="rect">
              <a:avLst/>
            </a:prstGeom>
            <a:noFill/>
            <a:ln w="9525">
              <a:noFill/>
              <a:miter lim="800000"/>
              <a:headEnd/>
              <a:tailEnd/>
            </a:ln>
          </p:spPr>
        </p:pic>
        <p:pic>
          <p:nvPicPr>
            <p:cNvPr id="1047" name="Picture 18"/>
            <p:cNvPicPr>
              <a:picLocks noChangeAspect="1" noChangeArrowheads="1"/>
            </p:cNvPicPr>
            <p:nvPr userDrawn="1"/>
          </p:nvPicPr>
          <p:blipFill>
            <a:blip r:embed="rId14" cstate="print"/>
            <a:srcRect/>
            <a:stretch>
              <a:fillRect/>
            </a:stretch>
          </p:blipFill>
          <p:spPr bwMode="gray">
            <a:xfrm>
              <a:off x="1769" y="2073"/>
              <a:ext cx="3311" cy="17"/>
            </a:xfrm>
            <a:prstGeom prst="rect">
              <a:avLst/>
            </a:prstGeom>
            <a:noFill/>
            <a:ln w="9525">
              <a:noFill/>
              <a:miter lim="800000"/>
              <a:headEnd/>
              <a:tailEnd/>
            </a:ln>
          </p:spPr>
        </p:pic>
        <p:pic>
          <p:nvPicPr>
            <p:cNvPr id="1048" name="Picture 19"/>
            <p:cNvPicPr>
              <a:picLocks noChangeAspect="1" noChangeArrowheads="1"/>
            </p:cNvPicPr>
            <p:nvPr userDrawn="1"/>
          </p:nvPicPr>
          <p:blipFill>
            <a:blip r:embed="rId14" cstate="print"/>
            <a:srcRect/>
            <a:stretch>
              <a:fillRect/>
            </a:stretch>
          </p:blipFill>
          <p:spPr bwMode="gray">
            <a:xfrm>
              <a:off x="1769" y="2100"/>
              <a:ext cx="3311" cy="17"/>
            </a:xfrm>
            <a:prstGeom prst="rect">
              <a:avLst/>
            </a:prstGeom>
            <a:noFill/>
            <a:ln w="9525">
              <a:noFill/>
              <a:miter lim="800000"/>
              <a:headEnd/>
              <a:tailEnd/>
            </a:ln>
          </p:spPr>
        </p:pic>
        <p:pic>
          <p:nvPicPr>
            <p:cNvPr id="1049" name="Picture 20"/>
            <p:cNvPicPr>
              <a:picLocks noChangeAspect="1" noChangeArrowheads="1"/>
            </p:cNvPicPr>
            <p:nvPr userDrawn="1"/>
          </p:nvPicPr>
          <p:blipFill>
            <a:blip r:embed="rId14" cstate="print"/>
            <a:srcRect/>
            <a:stretch>
              <a:fillRect/>
            </a:stretch>
          </p:blipFill>
          <p:spPr bwMode="gray">
            <a:xfrm>
              <a:off x="1769" y="2127"/>
              <a:ext cx="3311" cy="17"/>
            </a:xfrm>
            <a:prstGeom prst="rect">
              <a:avLst/>
            </a:prstGeom>
            <a:noFill/>
            <a:ln w="9525">
              <a:noFill/>
              <a:miter lim="800000"/>
              <a:headEnd/>
              <a:tailEnd/>
            </a:ln>
          </p:spPr>
        </p:pic>
        <p:pic>
          <p:nvPicPr>
            <p:cNvPr id="1050" name="Picture 21"/>
            <p:cNvPicPr>
              <a:picLocks noChangeAspect="1" noChangeArrowheads="1"/>
            </p:cNvPicPr>
            <p:nvPr userDrawn="1"/>
          </p:nvPicPr>
          <p:blipFill>
            <a:blip r:embed="rId14" cstate="print"/>
            <a:srcRect/>
            <a:stretch>
              <a:fillRect/>
            </a:stretch>
          </p:blipFill>
          <p:spPr bwMode="gray">
            <a:xfrm>
              <a:off x="1769" y="2154"/>
              <a:ext cx="3311" cy="17"/>
            </a:xfrm>
            <a:prstGeom prst="rect">
              <a:avLst/>
            </a:prstGeom>
            <a:noFill/>
            <a:ln w="9525">
              <a:noFill/>
              <a:miter lim="800000"/>
              <a:headEnd/>
              <a:tailEnd/>
            </a:ln>
          </p:spPr>
        </p:pic>
        <p:pic>
          <p:nvPicPr>
            <p:cNvPr id="1051" name="Picture 22"/>
            <p:cNvPicPr>
              <a:picLocks noChangeAspect="1" noChangeArrowheads="1"/>
            </p:cNvPicPr>
            <p:nvPr userDrawn="1"/>
          </p:nvPicPr>
          <p:blipFill>
            <a:blip r:embed="rId14" cstate="print"/>
            <a:srcRect/>
            <a:stretch>
              <a:fillRect/>
            </a:stretch>
          </p:blipFill>
          <p:spPr bwMode="gray">
            <a:xfrm>
              <a:off x="1769" y="2181"/>
              <a:ext cx="3311" cy="17"/>
            </a:xfrm>
            <a:prstGeom prst="rect">
              <a:avLst/>
            </a:prstGeom>
            <a:noFill/>
            <a:ln w="9525">
              <a:noFill/>
              <a:miter lim="800000"/>
              <a:headEnd/>
              <a:tailEnd/>
            </a:ln>
          </p:spPr>
        </p:pic>
      </p:grpSp>
      <p:pic>
        <p:nvPicPr>
          <p:cNvPr id="1028" name="Picture 87" descr="222_32"/>
          <p:cNvPicPr>
            <a:picLocks noChangeAspect="1" noChangeArrowheads="1"/>
          </p:cNvPicPr>
          <p:nvPr/>
        </p:nvPicPr>
        <p:blipFill>
          <a:blip r:embed="rId15" cstate="print"/>
          <a:srcRect/>
          <a:stretch>
            <a:fillRect/>
          </a:stretch>
        </p:blipFill>
        <p:spPr bwMode="auto">
          <a:xfrm>
            <a:off x="8153400" y="146050"/>
            <a:ext cx="884238" cy="436563"/>
          </a:xfrm>
          <a:prstGeom prst="rect">
            <a:avLst/>
          </a:prstGeom>
          <a:noFill/>
          <a:ln w="9525">
            <a:noFill/>
            <a:miter lim="800000"/>
            <a:headEnd/>
            <a:tailEnd/>
          </a:ln>
        </p:spPr>
      </p:pic>
      <p:sp>
        <p:nvSpPr>
          <p:cNvPr id="26" name="Rectangle 4"/>
          <p:cNvSpPr>
            <a:spLocks noChangeArrowheads="1"/>
          </p:cNvSpPr>
          <p:nvPr/>
        </p:nvSpPr>
        <p:spPr bwMode="gray">
          <a:xfrm>
            <a:off x="0" y="7938"/>
            <a:ext cx="9144000" cy="36512"/>
          </a:xfrm>
          <a:prstGeom prst="rect">
            <a:avLst/>
          </a:prstGeom>
          <a:solidFill>
            <a:schemeClr val="bg1"/>
          </a:solidFill>
          <a:ln w="9525" algn="ctr">
            <a:noFill/>
            <a:miter lim="800000"/>
            <a:headEnd/>
            <a:tailEnd/>
          </a:ln>
          <a:effectLst/>
        </p:spPr>
        <p:txBody>
          <a:bodyPr wrap="none" anchor="ctr"/>
          <a:lstStyle/>
          <a:p>
            <a:endParaRPr lang="en-GB" altLang="ja-JP" sz="1600">
              <a:latin typeface="+mn-lt"/>
            </a:endParaRPr>
          </a:p>
        </p:txBody>
      </p:sp>
      <p:sp>
        <p:nvSpPr>
          <p:cNvPr id="27" name="Rectangle 6"/>
          <p:cNvSpPr>
            <a:spLocks noChangeArrowheads="1"/>
          </p:cNvSpPr>
          <p:nvPr/>
        </p:nvSpPr>
        <p:spPr bwMode="gray">
          <a:xfrm>
            <a:off x="0" y="0"/>
            <a:ext cx="9144000" cy="25400"/>
          </a:xfrm>
          <a:prstGeom prst="rect">
            <a:avLst/>
          </a:prstGeom>
          <a:solidFill>
            <a:srgbClr val="FF0000"/>
          </a:solidFill>
          <a:ln w="9525" algn="ctr">
            <a:noFill/>
            <a:miter lim="800000"/>
            <a:headEnd/>
            <a:tailEnd/>
          </a:ln>
          <a:effectLst/>
        </p:spPr>
        <p:txBody>
          <a:bodyPr wrap="none" anchor="ctr"/>
          <a:lstStyle/>
          <a:p>
            <a:endParaRPr lang="en-GB" altLang="ja-JP" sz="1600">
              <a:latin typeface="+mn-lt"/>
            </a:endParaRPr>
          </a:p>
        </p:txBody>
      </p:sp>
      <p:sp>
        <p:nvSpPr>
          <p:cNvPr id="28" name="Line 7"/>
          <p:cNvSpPr>
            <a:spLocks noChangeShapeType="1"/>
          </p:cNvSpPr>
          <p:nvPr/>
        </p:nvSpPr>
        <p:spPr bwMode="gray">
          <a:xfrm>
            <a:off x="0" y="688975"/>
            <a:ext cx="9144000" cy="0"/>
          </a:xfrm>
          <a:prstGeom prst="line">
            <a:avLst/>
          </a:prstGeom>
          <a:noFill/>
          <a:ln w="6350">
            <a:solidFill>
              <a:srgbClr val="808080"/>
            </a:solidFill>
            <a:round/>
            <a:headEnd/>
            <a:tailEnd/>
          </a:ln>
        </p:spPr>
        <p:txBody>
          <a:bodyPr anchor="ctr"/>
          <a:lstStyle/>
          <a:p>
            <a:pPr>
              <a:defRPr/>
            </a:pPr>
            <a:endParaRPr lang="en-AU" dirty="0">
              <a:latin typeface="+mn-lt"/>
              <a:ea typeface="+mn-ea"/>
            </a:endParaRPr>
          </a:p>
        </p:txBody>
      </p:sp>
      <p:sp>
        <p:nvSpPr>
          <p:cNvPr id="29" name="Line 8"/>
          <p:cNvSpPr>
            <a:spLocks noChangeShapeType="1"/>
          </p:cNvSpPr>
          <p:nvPr/>
        </p:nvSpPr>
        <p:spPr bwMode="gray">
          <a:xfrm>
            <a:off x="0" y="41275"/>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1033" name="Title Placeholder 1"/>
          <p:cNvSpPr>
            <a:spLocks noGrp="1"/>
          </p:cNvSpPr>
          <p:nvPr>
            <p:ph type="title"/>
          </p:nvPr>
        </p:nvSpPr>
        <p:spPr bwMode="auto">
          <a:xfrm>
            <a:off x="57150" y="0"/>
            <a:ext cx="7970838" cy="695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 name="Rectangle 10"/>
          <p:cNvSpPr>
            <a:spLocks noChangeArrowheads="1"/>
          </p:cNvSpPr>
          <p:nvPr/>
        </p:nvSpPr>
        <p:spPr bwMode="gray">
          <a:xfrm>
            <a:off x="0" y="6616700"/>
            <a:ext cx="9144000" cy="241300"/>
          </a:xfrm>
          <a:prstGeom prst="rect">
            <a:avLst/>
          </a:prstGeom>
          <a:solidFill>
            <a:srgbClr val="808080"/>
          </a:solidFill>
          <a:ln w="9525">
            <a:noFill/>
            <a:miter lim="800000"/>
            <a:headEnd/>
            <a:tailEnd/>
          </a:ln>
          <a:effectLst/>
        </p:spPr>
        <p:txBody>
          <a:bodyPr wrap="none" lIns="0" tIns="0" rIns="0" bIns="0" anchor="ctr"/>
          <a:lstStyle/>
          <a:p>
            <a:pPr>
              <a:tabLst>
                <a:tab pos="0" algn="l"/>
                <a:tab pos="4572000" algn="ctr"/>
                <a:tab pos="9144000" algn="r"/>
              </a:tabLst>
            </a:pPr>
            <a:r>
              <a:rPr lang="en-AU" altLang="ja-JP" sz="1000" dirty="0">
                <a:solidFill>
                  <a:schemeClr val="bg1"/>
                </a:solidFill>
                <a:latin typeface="+mn-lt"/>
              </a:rPr>
              <a:t>	</a:t>
            </a:r>
            <a:r>
              <a:rPr lang="en-AU" altLang="ja-JP" sz="1000" dirty="0" smtClean="0">
                <a:solidFill>
                  <a:schemeClr val="bg1"/>
                </a:solidFill>
                <a:latin typeface="+mn-lt"/>
              </a:rPr>
              <a:t>  Interstage BPM v11.2</a:t>
            </a:r>
            <a:r>
              <a:rPr lang="en-AU" altLang="ja-JP" sz="1000" dirty="0">
                <a:solidFill>
                  <a:schemeClr val="bg1"/>
                </a:solidFill>
                <a:latin typeface="+mn-lt"/>
              </a:rPr>
              <a:t>	 </a:t>
            </a:r>
            <a:fld id="{BF43565D-05EA-4068-BB4D-EC67E114E809}" type="slidenum">
              <a:rPr lang="en-AU" altLang="ja-JP" sz="1000" smtClean="0">
                <a:solidFill>
                  <a:schemeClr val="bg1"/>
                </a:solidFill>
                <a:latin typeface="+mn-lt"/>
              </a:rPr>
              <a:pPr>
                <a:tabLst>
                  <a:tab pos="0" algn="l"/>
                  <a:tab pos="4572000" algn="ctr"/>
                  <a:tab pos="9144000" algn="r"/>
                </a:tabLst>
              </a:pPr>
              <a:t>‹#›</a:t>
            </a:fld>
            <a:r>
              <a:rPr lang="en-AU" altLang="ja-JP" sz="1000" dirty="0" smtClean="0">
                <a:solidFill>
                  <a:schemeClr val="bg1"/>
                </a:solidFill>
                <a:latin typeface="+mn-lt"/>
              </a:rPr>
              <a:t>	</a:t>
            </a:r>
            <a:r>
              <a:rPr lang="en-US" altLang="ja-JP" sz="1000" dirty="0" smtClean="0">
                <a:solidFill>
                  <a:schemeClr val="bg1"/>
                </a:solidFill>
                <a:latin typeface="+mn-lt"/>
              </a:rPr>
              <a:t>Copyright </a:t>
            </a:r>
            <a:r>
              <a:rPr lang="en-US" altLang="ja-JP" sz="1000" dirty="0">
                <a:solidFill>
                  <a:schemeClr val="bg1"/>
                </a:solidFill>
                <a:latin typeface="+mn-lt"/>
              </a:rPr>
              <a:t>© 2010 FUJITSU </a:t>
            </a:r>
            <a:r>
              <a:rPr lang="en-US" altLang="ja-JP" sz="1000" dirty="0" smtClean="0">
                <a:solidFill>
                  <a:schemeClr val="bg1"/>
                </a:solidFill>
                <a:latin typeface="+mn-lt"/>
              </a:rPr>
              <a:t>LIMITED  </a:t>
            </a:r>
            <a:endParaRPr lang="en-GB" altLang="ja-JP" sz="900" dirty="0">
              <a:latin typeface="+mn-lt"/>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tx1"/>
          </a:solidFill>
          <a:latin typeface="+mn-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p:titleStyle>
    <p:bodyStyle>
      <a:lvl1pPr marL="342900" indent="-342900" algn="l" rtl="0" eaLnBrk="1" fontAlgn="base" hangingPunct="1">
        <a:lnSpc>
          <a:spcPct val="95000"/>
        </a:lnSpc>
        <a:spcBef>
          <a:spcPct val="20000"/>
        </a:spcBef>
        <a:spcAft>
          <a:spcPts val="288"/>
        </a:spcAft>
        <a:buClr>
          <a:srgbClr val="C00000"/>
        </a:buClr>
        <a:buFont typeface="Arial" charset="0"/>
        <a:buChar char="■"/>
        <a:defRPr lang="en-US" altLang="en-US" sz="2400" kern="1200" dirty="0">
          <a:solidFill>
            <a:schemeClr val="tx1"/>
          </a:solidFill>
          <a:latin typeface="+mn-lt"/>
          <a:ea typeface="MS PGothic" pitchFamily="34" charset="-128"/>
          <a:cs typeface="Arial" pitchFamily="34" charset="0"/>
        </a:defRPr>
      </a:lvl1pPr>
      <a:lvl2pPr marL="682625" indent="-341313" algn="l" rtl="0" eaLnBrk="1" fontAlgn="base" hangingPunct="1">
        <a:lnSpc>
          <a:spcPct val="95000"/>
        </a:lnSpc>
        <a:spcBef>
          <a:spcPct val="20000"/>
        </a:spcBef>
        <a:spcAft>
          <a:spcPts val="238"/>
        </a:spcAft>
        <a:buClr>
          <a:srgbClr val="737373"/>
        </a:buClr>
        <a:buSzPct val="80000"/>
        <a:buFont typeface="Wingdings" pitchFamily="2" charset="2"/>
        <a:buChar char=""/>
        <a:defRPr sz="2000" kern="1200">
          <a:solidFill>
            <a:schemeClr val="tx1"/>
          </a:solidFill>
          <a:latin typeface="+mn-lt"/>
          <a:ea typeface="MS PGothic" pitchFamily="34" charset="-128"/>
          <a:cs typeface="Arial" pitchFamily="34" charset="0"/>
        </a:defRPr>
      </a:lvl2pPr>
      <a:lvl3pPr marL="989013" indent="-341313" algn="l" rtl="0" eaLnBrk="1" fontAlgn="base" hangingPunct="1">
        <a:lnSpc>
          <a:spcPct val="95000"/>
        </a:lnSpc>
        <a:spcBef>
          <a:spcPct val="20000"/>
        </a:spcBef>
        <a:spcAft>
          <a:spcPts val="213"/>
        </a:spcAft>
        <a:buFont typeface="Arial" charset="0"/>
        <a:buChar char="•"/>
        <a:defRPr kern="1200">
          <a:solidFill>
            <a:schemeClr val="tx1"/>
          </a:solidFill>
          <a:latin typeface="+mn-lt"/>
          <a:ea typeface="MS PGothic" pitchFamily="34" charset="-128"/>
          <a:cs typeface="Arial" pitchFamily="34" charset="0"/>
        </a:defRPr>
      </a:lvl3pPr>
      <a:lvl4pPr marL="1331913" indent="-341313" algn="l" rtl="0" eaLnBrk="1" fontAlgn="base" hangingPunct="1">
        <a:lnSpc>
          <a:spcPct val="95000"/>
        </a:lnSpc>
        <a:spcBef>
          <a:spcPct val="20000"/>
        </a:spcBef>
        <a:spcAft>
          <a:spcPts val="188"/>
        </a:spcAft>
        <a:buFont typeface="Arial" charset="0"/>
        <a:buChar char="–"/>
        <a:defRPr sz="1600" kern="1200">
          <a:solidFill>
            <a:schemeClr val="tx1"/>
          </a:solidFill>
          <a:latin typeface="+mn-lt"/>
          <a:ea typeface="MS PGothic" pitchFamily="34" charset="-128"/>
          <a:cs typeface="Arial" pitchFamily="34" charset="0"/>
        </a:defRPr>
      </a:lvl4pPr>
      <a:lvl5pPr marL="1673225" indent="-341313" algn="l" rtl="0" eaLnBrk="1" fontAlgn="base" hangingPunct="1">
        <a:spcBef>
          <a:spcPct val="20000"/>
        </a:spcBef>
        <a:spcAft>
          <a:spcPct val="0"/>
        </a:spcAft>
        <a:buFont typeface="Arial" charset="0"/>
        <a:buChar char="»"/>
        <a:defRPr sz="1400" kern="1200">
          <a:solidFill>
            <a:schemeClr val="tx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normAutofit/>
          </a:bodyPr>
          <a:lstStyle/>
          <a:p>
            <a:r>
              <a:rPr lang="en-US" dirty="0" smtClean="0"/>
              <a:t>Bpm 101</a:t>
            </a:r>
          </a:p>
        </p:txBody>
      </p:sp>
      <p:sp>
        <p:nvSpPr>
          <p:cNvPr id="5" name="Text Placeholder 4"/>
          <p:cNvSpPr>
            <a:spLocks noGrp="1"/>
          </p:cNvSpPr>
          <p:nvPr>
            <p:ph type="body" idx="1"/>
          </p:nvPr>
        </p:nvSpPr>
        <p:spPr/>
        <p:txBody>
          <a:bodyPr/>
          <a:lstStyle/>
          <a:p>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latin typeface="+mn-lt"/>
              </a:rPr>
              <a:t>Design: Process Implementation</a:t>
            </a:r>
          </a:p>
        </p:txBody>
      </p:sp>
      <p:sp>
        <p:nvSpPr>
          <p:cNvPr id="15363" name="Rectangle 3"/>
          <p:cNvSpPr>
            <a:spLocks noGrp="1" noChangeArrowheads="1"/>
          </p:cNvSpPr>
          <p:nvPr>
            <p:ph idx="1"/>
          </p:nvPr>
        </p:nvSpPr>
        <p:spPr/>
        <p:txBody>
          <a:bodyPr/>
          <a:lstStyle/>
          <a:p>
            <a:r>
              <a:rPr lang="en-US" dirty="0" smtClean="0">
                <a:latin typeface="+mn-lt"/>
              </a:rPr>
              <a:t>Common characteristics:</a:t>
            </a:r>
          </a:p>
          <a:p>
            <a:pPr lvl="1"/>
            <a:r>
              <a:rPr lang="en-US" dirty="0" smtClean="0">
                <a:latin typeface="+mn-lt"/>
              </a:rPr>
              <a:t>Metadata-driven development</a:t>
            </a:r>
          </a:p>
          <a:p>
            <a:pPr lvl="1"/>
            <a:r>
              <a:rPr lang="en-US" dirty="0" smtClean="0">
                <a:latin typeface="+mn-lt"/>
              </a:rPr>
              <a:t>code-generation</a:t>
            </a:r>
          </a:p>
          <a:p>
            <a:pPr lvl="1"/>
            <a:r>
              <a:rPr lang="en-US" dirty="0" smtClean="0">
                <a:latin typeface="+mn-lt"/>
              </a:rPr>
              <a:t>APIs and Web Service interfaces.</a:t>
            </a:r>
          </a:p>
          <a:p>
            <a:pPr lvl="1"/>
            <a:r>
              <a:rPr lang="en-US" dirty="0" smtClean="0">
                <a:latin typeface="+mn-lt"/>
              </a:rPr>
              <a:t>Prebuilt-components to integrate with documents/CMS, security repositories, third-party apps, middleware products, etc.</a:t>
            </a:r>
          </a:p>
          <a:p>
            <a:pPr lvl="1"/>
            <a:r>
              <a:rPr lang="en-US" dirty="0" smtClean="0">
                <a:latin typeface="+mn-lt"/>
              </a:rPr>
              <a:t>Design forms</a:t>
            </a:r>
          </a:p>
          <a:p>
            <a:pPr lvl="1"/>
            <a:r>
              <a:rPr lang="en-US" dirty="0" smtClean="0">
                <a:latin typeface="+mn-lt"/>
              </a:rPr>
              <a:t>Define data fields</a:t>
            </a:r>
          </a:p>
          <a:p>
            <a:pPr lvl="1"/>
            <a:r>
              <a:rPr lang="en-US" dirty="0" smtClean="0">
                <a:latin typeface="+mn-lt"/>
              </a:rPr>
              <a:t>Customize process templates</a:t>
            </a:r>
          </a:p>
          <a:p>
            <a:pPr lvl="1"/>
            <a:r>
              <a:rPr lang="en-US" dirty="0" smtClean="0">
                <a:latin typeface="+mn-lt"/>
              </a:rPr>
              <a:t>Setup access control lists</a:t>
            </a:r>
          </a:p>
          <a:p>
            <a:pPr lvl="1"/>
            <a:r>
              <a:rPr lang="en-US" dirty="0" smtClean="0">
                <a:latin typeface="+mn-lt"/>
              </a:rPr>
              <a:t>Configure integration capabilities</a:t>
            </a:r>
          </a:p>
          <a:p>
            <a:pPr lvl="1"/>
            <a:r>
              <a:rPr lang="en-US" dirty="0" smtClean="0">
                <a:latin typeface="+mn-lt"/>
              </a:rPr>
              <a:t>Manage deadlines</a:t>
            </a:r>
          </a:p>
          <a:p>
            <a:pPr lvl="1"/>
            <a:r>
              <a:rPr lang="en-US" dirty="0" smtClean="0">
                <a:latin typeface="+mn-lt"/>
              </a:rPr>
              <a:t>Back-end process composition</a:t>
            </a:r>
          </a:p>
          <a:p>
            <a:pPr lvl="1"/>
            <a:r>
              <a:rPr lang="en-US" dirty="0" smtClean="0">
                <a:latin typeface="+mn-lt"/>
              </a:rPr>
              <a:t>Data/message transformation</a:t>
            </a:r>
          </a:p>
          <a:p>
            <a:pPr lvl="1"/>
            <a:r>
              <a:rPr lang="en-US" dirty="0" smtClean="0">
                <a:latin typeface="+mn-lt"/>
              </a:rPr>
              <a:t>Automatic creation of service interfaces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latin typeface="+mn-lt"/>
              </a:rPr>
              <a:t>Process execution</a:t>
            </a:r>
          </a:p>
        </p:txBody>
      </p:sp>
      <p:sp>
        <p:nvSpPr>
          <p:cNvPr id="16387" name="Rectangle 3"/>
          <p:cNvSpPr>
            <a:spLocks noGrp="1" noChangeArrowheads="1"/>
          </p:cNvSpPr>
          <p:nvPr>
            <p:ph idx="1"/>
          </p:nvPr>
        </p:nvSpPr>
        <p:spPr/>
        <p:txBody>
          <a:bodyPr/>
          <a:lstStyle/>
          <a:p>
            <a:r>
              <a:rPr lang="en-US" dirty="0" smtClean="0">
                <a:latin typeface="+mn-lt"/>
              </a:rPr>
              <a:t>Process engine executes the process model</a:t>
            </a:r>
          </a:p>
          <a:p>
            <a:r>
              <a:rPr lang="en-US" dirty="0" smtClean="0">
                <a:latin typeface="+mn-lt"/>
              </a:rPr>
              <a:t>Requires low-level services: </a:t>
            </a:r>
          </a:p>
          <a:p>
            <a:pPr lvl="1"/>
            <a:r>
              <a:rPr lang="en-US" dirty="0" smtClean="0">
                <a:latin typeface="+mn-lt"/>
              </a:rPr>
              <a:t>Security</a:t>
            </a:r>
          </a:p>
          <a:p>
            <a:pPr lvl="1"/>
            <a:r>
              <a:rPr lang="en-US" dirty="0" smtClean="0">
                <a:latin typeface="+mn-lt"/>
              </a:rPr>
              <a:t>Transaction</a:t>
            </a:r>
          </a:p>
          <a:p>
            <a:pPr lvl="1"/>
            <a:r>
              <a:rPr lang="en-US" dirty="0" smtClean="0">
                <a:latin typeface="+mn-lt"/>
              </a:rPr>
              <a:t>Concurrency management</a:t>
            </a:r>
          </a:p>
          <a:p>
            <a:r>
              <a:rPr lang="en-US" dirty="0" smtClean="0">
                <a:latin typeface="+mn-lt"/>
              </a:rPr>
              <a:t>Control of execution:</a:t>
            </a:r>
          </a:p>
          <a:p>
            <a:pPr lvl="1"/>
            <a:r>
              <a:rPr lang="en-US" dirty="0" smtClean="0">
                <a:latin typeface="+mn-lt"/>
              </a:rPr>
              <a:t>Orchestration</a:t>
            </a:r>
            <a:br>
              <a:rPr lang="en-US" dirty="0" smtClean="0">
                <a:latin typeface="+mn-lt"/>
              </a:rPr>
            </a:br>
            <a:r>
              <a:rPr lang="en-US" dirty="0" smtClean="0">
                <a:latin typeface="+mn-lt"/>
              </a:rPr>
              <a:t>(assumes one owner, in-house)</a:t>
            </a:r>
          </a:p>
          <a:p>
            <a:pPr lvl="1"/>
            <a:r>
              <a:rPr lang="en-US" dirty="0" smtClean="0">
                <a:latin typeface="+mn-lt"/>
              </a:rPr>
              <a:t>Choreography</a:t>
            </a:r>
            <a:br>
              <a:rPr lang="en-US" dirty="0" smtClean="0">
                <a:latin typeface="+mn-lt"/>
              </a:rPr>
            </a:br>
            <a:r>
              <a:rPr lang="en-US" dirty="0" smtClean="0">
                <a:latin typeface="+mn-lt"/>
              </a:rPr>
              <a:t>(co-owned by participants, exchange message contracts)</a:t>
            </a:r>
          </a:p>
          <a:p>
            <a:r>
              <a:rPr lang="en-US" dirty="0" smtClean="0">
                <a:latin typeface="+mn-lt"/>
              </a:rPr>
              <a:t>Standards:</a:t>
            </a:r>
          </a:p>
          <a:p>
            <a:pPr lvl="1"/>
            <a:r>
              <a:rPr lang="en-US" dirty="0" smtClean="0">
                <a:latin typeface="+mn-lt"/>
              </a:rPr>
              <a:t>BPEL (orchestration approach)</a:t>
            </a:r>
          </a:p>
          <a:p>
            <a:pPr lvl="1"/>
            <a:r>
              <a:rPr lang="en-US" dirty="0" smtClean="0">
                <a:latin typeface="+mn-lt"/>
              </a:rPr>
              <a:t>WS-CDL (choreography approach)</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800" dirty="0" smtClean="0">
                <a:latin typeface="+mn-lt"/>
              </a:rPr>
              <a:t>Manage and Optimize: Monitoring and Analysis</a:t>
            </a:r>
          </a:p>
        </p:txBody>
      </p:sp>
      <p:sp>
        <p:nvSpPr>
          <p:cNvPr id="17411" name="Rectangle 3"/>
          <p:cNvSpPr>
            <a:spLocks noGrp="1" noChangeArrowheads="1"/>
          </p:cNvSpPr>
          <p:nvPr>
            <p:ph idx="1"/>
          </p:nvPr>
        </p:nvSpPr>
        <p:spPr/>
        <p:txBody>
          <a:bodyPr/>
          <a:lstStyle/>
          <a:p>
            <a:r>
              <a:rPr lang="en-US" dirty="0" smtClean="0">
                <a:latin typeface="+mn-lt"/>
              </a:rPr>
              <a:t>Report business performance metrics</a:t>
            </a:r>
          </a:p>
          <a:p>
            <a:r>
              <a:rPr lang="en-US" dirty="0" smtClean="0">
                <a:latin typeface="+mn-lt"/>
              </a:rPr>
              <a:t>BAM (Business Activity Monitoring)</a:t>
            </a:r>
          </a:p>
          <a:p>
            <a:r>
              <a:rPr lang="en-US" dirty="0" smtClean="0">
                <a:latin typeface="+mn-lt"/>
              </a:rPr>
              <a:t>Two types of BAM:</a:t>
            </a:r>
          </a:p>
          <a:p>
            <a:pPr lvl="1"/>
            <a:r>
              <a:rPr lang="en-US" dirty="0" smtClean="0">
                <a:latin typeface="+mn-lt"/>
              </a:rPr>
              <a:t>Real-time</a:t>
            </a:r>
          </a:p>
          <a:p>
            <a:pPr lvl="2"/>
            <a:r>
              <a:rPr lang="en-US" dirty="0" smtClean="0">
                <a:latin typeface="+mn-lt"/>
              </a:rPr>
              <a:t>Tightly integrated to BPM solution</a:t>
            </a:r>
          </a:p>
          <a:p>
            <a:pPr lvl="2"/>
            <a:r>
              <a:rPr lang="en-US" dirty="0" smtClean="0">
                <a:latin typeface="+mn-lt"/>
              </a:rPr>
              <a:t>Monitor metrics for work-in-progress</a:t>
            </a:r>
          </a:p>
          <a:p>
            <a:pPr lvl="2"/>
            <a:r>
              <a:rPr lang="en-US" dirty="0" smtClean="0">
                <a:latin typeface="+mn-lt"/>
              </a:rPr>
              <a:t>Record execution pattern, signaling process failure</a:t>
            </a:r>
          </a:p>
          <a:p>
            <a:pPr lvl="2"/>
            <a:r>
              <a:rPr lang="en-US" dirty="0" smtClean="0">
                <a:latin typeface="+mn-lt"/>
              </a:rPr>
              <a:t>Predicts work loads for better resource utilization</a:t>
            </a:r>
          </a:p>
          <a:p>
            <a:pPr lvl="2"/>
            <a:r>
              <a:rPr lang="en-US" dirty="0" smtClean="0">
                <a:latin typeface="+mn-lt"/>
              </a:rPr>
              <a:t>Filters and reacts to business events</a:t>
            </a:r>
          </a:p>
          <a:p>
            <a:pPr lvl="1"/>
            <a:r>
              <a:rPr lang="en-US" dirty="0" smtClean="0">
                <a:latin typeface="+mn-lt"/>
              </a:rPr>
              <a:t>Historical</a:t>
            </a:r>
          </a:p>
          <a:p>
            <a:pPr lvl="2"/>
            <a:r>
              <a:rPr lang="en-US" dirty="0" smtClean="0">
                <a:latin typeface="+mn-lt"/>
              </a:rPr>
              <a:t>Provide analysis reports: conclusions from historical execution</a:t>
            </a:r>
          </a:p>
          <a:p>
            <a:pPr lvl="2"/>
            <a:r>
              <a:rPr lang="en-US" dirty="0" smtClean="0">
                <a:latin typeface="+mn-lt"/>
              </a:rPr>
              <a:t>Compare KPIs and SLAs against data</a:t>
            </a:r>
          </a:p>
          <a:p>
            <a:pPr lvl="2"/>
            <a:r>
              <a:rPr lang="en-US" dirty="0" smtClean="0">
                <a:latin typeface="+mn-lt"/>
              </a:rPr>
              <a:t>Can integrate with existing data stores (BI)</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latin typeface="+mn-lt"/>
              </a:rPr>
              <a:t>BPM Suite</a:t>
            </a:r>
          </a:p>
        </p:txBody>
      </p:sp>
      <p:sp>
        <p:nvSpPr>
          <p:cNvPr id="18435" name="Rectangle 3"/>
          <p:cNvSpPr>
            <a:spLocks noGrp="1" noChangeArrowheads="1"/>
          </p:cNvSpPr>
          <p:nvPr>
            <p:ph idx="1"/>
          </p:nvPr>
        </p:nvSpPr>
        <p:spPr/>
        <p:txBody>
          <a:bodyPr/>
          <a:lstStyle/>
          <a:p>
            <a:r>
              <a:rPr lang="en-US" dirty="0" smtClean="0">
                <a:latin typeface="+mn-lt"/>
              </a:rPr>
              <a:t>There are four important components of a BPM Suite</a:t>
            </a:r>
          </a:p>
        </p:txBody>
      </p:sp>
      <p:pic>
        <p:nvPicPr>
          <p:cNvPr id="18436" name="Picture 4"/>
          <p:cNvPicPr>
            <a:picLocks noChangeAspect="1" noChangeArrowheads="1"/>
          </p:cNvPicPr>
          <p:nvPr/>
        </p:nvPicPr>
        <p:blipFill>
          <a:blip r:embed="rId3" cstate="print"/>
          <a:srcRect l="3485" t="2753" r="2522" b="3773"/>
          <a:stretch>
            <a:fillRect/>
          </a:stretch>
        </p:blipFill>
        <p:spPr bwMode="auto">
          <a:xfrm>
            <a:off x="5167423" y="1828800"/>
            <a:ext cx="3721396" cy="3732028"/>
          </a:xfrm>
          <a:prstGeom prst="rect">
            <a:avLst/>
          </a:prstGeom>
          <a:ln>
            <a:noFill/>
          </a:ln>
          <a:effectLst>
            <a:outerShdw blurRad="292100" dist="139700" dir="2700000" algn="tl" rotWithShape="0">
              <a:srgbClr val="333333">
                <a:alpha val="65000"/>
              </a:srgbClr>
            </a:outerShdw>
          </a:effectLst>
        </p:spPr>
      </p:pic>
      <p:sp>
        <p:nvSpPr>
          <p:cNvPr id="18437" name="Rectangle 6"/>
          <p:cNvSpPr>
            <a:spLocks noChangeArrowheads="1"/>
          </p:cNvSpPr>
          <p:nvPr/>
        </p:nvSpPr>
        <p:spPr bwMode="gray">
          <a:xfrm>
            <a:off x="126255" y="1322271"/>
            <a:ext cx="4686299" cy="4730750"/>
          </a:xfrm>
          <a:prstGeom prst="rect">
            <a:avLst/>
          </a:prstGeom>
          <a:noFill/>
          <a:ln w="9525" algn="ctr">
            <a:noFill/>
            <a:miter lim="800000"/>
            <a:headEnd/>
            <a:tailEnd/>
          </a:ln>
        </p:spPr>
        <p:txBody>
          <a:bodyPr/>
          <a:lstStyle/>
          <a:p>
            <a:pPr marL="609600" lvl="1" indent="-254000" algn="l" fontAlgn="ctr">
              <a:lnSpc>
                <a:spcPct val="85000"/>
              </a:lnSpc>
              <a:spcBef>
                <a:spcPct val="20000"/>
              </a:spcBef>
              <a:spcAft>
                <a:spcPct val="10000"/>
              </a:spcAft>
              <a:buClr>
                <a:srgbClr val="737373"/>
              </a:buClr>
              <a:buSzPct val="80000"/>
              <a:buFont typeface="Wingdings" pitchFamily="2" charset="2"/>
              <a:buChar char="n"/>
            </a:pPr>
            <a:r>
              <a:rPr kumimoji="1" lang="en-US" b="0" dirty="0">
                <a:latin typeface="+mn-lt"/>
                <a:ea typeface="MS UI Gothic" pitchFamily="50" charset="-128"/>
                <a:cs typeface="Arial" pitchFamily="34" charset="0"/>
              </a:rPr>
              <a:t>Process Engine – a robust platform for modeling and executing process-based applications, including business rules</a:t>
            </a:r>
          </a:p>
          <a:p>
            <a:pPr marL="342900" indent="-342900" algn="l" fontAlgn="ctr">
              <a:lnSpc>
                <a:spcPct val="85000"/>
              </a:lnSpc>
              <a:spcBef>
                <a:spcPct val="20000"/>
              </a:spcBef>
              <a:spcAft>
                <a:spcPct val="10000"/>
              </a:spcAft>
              <a:buClr>
                <a:schemeClr val="accent2"/>
              </a:buClr>
              <a:buFont typeface="Wingdings" pitchFamily="2" charset="2"/>
              <a:buChar char="n"/>
            </a:pPr>
            <a:endParaRPr kumimoji="1" lang="en-US" sz="1600" b="0" dirty="0">
              <a:latin typeface="+mn-lt"/>
              <a:ea typeface="MS UI Gothic" pitchFamily="50" charset="-128"/>
              <a:cs typeface="Arial" pitchFamily="34" charset="0"/>
            </a:endParaRPr>
          </a:p>
          <a:p>
            <a:pPr marL="609600" lvl="1" indent="-254000" algn="l" fontAlgn="ctr">
              <a:lnSpc>
                <a:spcPct val="85000"/>
              </a:lnSpc>
              <a:spcBef>
                <a:spcPct val="20000"/>
              </a:spcBef>
              <a:spcAft>
                <a:spcPct val="10000"/>
              </a:spcAft>
              <a:buClr>
                <a:srgbClr val="737373"/>
              </a:buClr>
              <a:buSzPct val="80000"/>
              <a:buFont typeface="Wingdings" pitchFamily="2" charset="2"/>
              <a:buChar char="n"/>
            </a:pPr>
            <a:r>
              <a:rPr kumimoji="1" lang="en-US" b="0" dirty="0">
                <a:latin typeface="+mn-lt"/>
                <a:ea typeface="MS UI Gothic" pitchFamily="50" charset="-128"/>
                <a:cs typeface="Arial" pitchFamily="34" charset="0"/>
              </a:rPr>
              <a:t>Business Analytics — enable managers to identify business issues, trends, and opportunities with reports and dashboards and react </a:t>
            </a:r>
            <a:r>
              <a:rPr kumimoji="1" lang="en-US" b="0" dirty="0" smtClean="0">
                <a:latin typeface="+mn-lt"/>
                <a:ea typeface="MS UI Gothic" pitchFamily="50" charset="-128"/>
                <a:cs typeface="Arial" pitchFamily="34" charset="0"/>
              </a:rPr>
              <a:t>accordingly</a:t>
            </a:r>
          </a:p>
          <a:p>
            <a:pPr marL="609600" lvl="1" indent="-254000" algn="l" fontAlgn="ctr">
              <a:lnSpc>
                <a:spcPct val="85000"/>
              </a:lnSpc>
              <a:spcBef>
                <a:spcPct val="20000"/>
              </a:spcBef>
              <a:spcAft>
                <a:spcPct val="10000"/>
              </a:spcAft>
              <a:buClr>
                <a:srgbClr val="737373"/>
              </a:buClr>
              <a:buSzPct val="80000"/>
              <a:buFont typeface="Wingdings" pitchFamily="2" charset="2"/>
              <a:buChar char="n"/>
            </a:pPr>
            <a:endParaRPr kumimoji="1" lang="en-US" sz="1600" b="0" dirty="0">
              <a:latin typeface="+mn-lt"/>
              <a:ea typeface="MS UI Gothic" pitchFamily="50" charset="-128"/>
              <a:cs typeface="Arial" pitchFamily="34" charset="0"/>
            </a:endParaRPr>
          </a:p>
          <a:p>
            <a:pPr marL="609600" lvl="1" indent="-254000" algn="l" fontAlgn="ctr">
              <a:lnSpc>
                <a:spcPct val="85000"/>
              </a:lnSpc>
              <a:spcBef>
                <a:spcPct val="20000"/>
              </a:spcBef>
              <a:spcAft>
                <a:spcPct val="10000"/>
              </a:spcAft>
              <a:buClr>
                <a:srgbClr val="737373"/>
              </a:buClr>
              <a:buSzPct val="80000"/>
              <a:buFont typeface="Wingdings" pitchFamily="2" charset="2"/>
              <a:buChar char="n"/>
            </a:pPr>
            <a:r>
              <a:rPr kumimoji="1" lang="en-US" b="0" dirty="0">
                <a:latin typeface="+mn-lt"/>
                <a:ea typeface="MS UI Gothic" pitchFamily="50" charset="-128"/>
                <a:cs typeface="Arial" pitchFamily="34" charset="0"/>
              </a:rPr>
              <a:t>Content Management — provides a system for storing and securing electronic documents, images, and other files</a:t>
            </a:r>
          </a:p>
          <a:p>
            <a:pPr marL="342900" indent="-342900" algn="l" fontAlgn="ctr">
              <a:lnSpc>
                <a:spcPct val="85000"/>
              </a:lnSpc>
              <a:spcBef>
                <a:spcPct val="20000"/>
              </a:spcBef>
              <a:spcAft>
                <a:spcPct val="10000"/>
              </a:spcAft>
              <a:buClr>
                <a:schemeClr val="accent2"/>
              </a:buClr>
              <a:buFont typeface="Wingdings" pitchFamily="2" charset="2"/>
              <a:buChar char="n"/>
            </a:pPr>
            <a:endParaRPr kumimoji="1" lang="en-US" sz="1600" b="0" dirty="0">
              <a:latin typeface="+mn-lt"/>
              <a:ea typeface="MS UI Gothic" pitchFamily="50" charset="-128"/>
              <a:cs typeface="Arial" pitchFamily="34" charset="0"/>
            </a:endParaRPr>
          </a:p>
          <a:p>
            <a:pPr marL="609600" lvl="1" indent="-254000" algn="l" fontAlgn="ctr">
              <a:lnSpc>
                <a:spcPct val="85000"/>
              </a:lnSpc>
              <a:spcBef>
                <a:spcPct val="20000"/>
              </a:spcBef>
              <a:spcAft>
                <a:spcPct val="10000"/>
              </a:spcAft>
              <a:buClr>
                <a:srgbClr val="737373"/>
              </a:buClr>
              <a:buSzPct val="80000"/>
              <a:buFont typeface="Wingdings" pitchFamily="2" charset="2"/>
              <a:buChar char="n"/>
            </a:pPr>
            <a:r>
              <a:rPr kumimoji="1" lang="en-US" b="0" dirty="0">
                <a:latin typeface="+mn-lt"/>
                <a:ea typeface="MS UI Gothic" pitchFamily="50" charset="-128"/>
                <a:cs typeface="Arial" pitchFamily="34" charset="0"/>
              </a:rPr>
              <a:t>Collaboration Tools — remove intra- and interdepartmental communication barriers through discussion forums, dynamic workspaces, and message boards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mn-lt"/>
              </a:rPr>
              <a:t>Why Business Process</a:t>
            </a:r>
          </a:p>
        </p:txBody>
      </p:sp>
      <p:sp>
        <p:nvSpPr>
          <p:cNvPr id="19459" name="Rectangle 3"/>
          <p:cNvSpPr>
            <a:spLocks noGrp="1" noChangeArrowheads="1"/>
          </p:cNvSpPr>
          <p:nvPr>
            <p:ph idx="1"/>
          </p:nvPr>
        </p:nvSpPr>
        <p:spPr/>
        <p:txBody>
          <a:bodyPr/>
          <a:lstStyle/>
          <a:p>
            <a:r>
              <a:rPr lang="en-US" dirty="0" smtClean="0">
                <a:latin typeface="+mn-lt"/>
              </a:rPr>
              <a:t>By decreasing costs, increasing revenue and improving agility, BPM Suites provide a solid return on investment. (ROI)</a:t>
            </a:r>
          </a:p>
        </p:txBody>
      </p:sp>
      <p:pic>
        <p:nvPicPr>
          <p:cNvPr id="19460" name="Picture 4" descr="BPM Advantages"/>
          <p:cNvPicPr>
            <a:picLocks noChangeAspect="1" noChangeArrowheads="1"/>
          </p:cNvPicPr>
          <p:nvPr/>
        </p:nvPicPr>
        <p:blipFill>
          <a:blip r:embed="rId3" cstate="print"/>
          <a:srcRect/>
          <a:stretch>
            <a:fillRect/>
          </a:stretch>
        </p:blipFill>
        <p:spPr bwMode="auto">
          <a:xfrm>
            <a:off x="900112" y="1957240"/>
            <a:ext cx="7343775" cy="4032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l"/>
            <a:endParaRPr lang="en-AU" b="0" dirty="0">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0" y="0"/>
            <a:ext cx="9155113" cy="68691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latin typeface="+mn-lt"/>
              </a:rPr>
              <a:t>What is Business Process</a:t>
            </a:r>
          </a:p>
        </p:txBody>
      </p:sp>
      <p:sp>
        <p:nvSpPr>
          <p:cNvPr id="9219" name="Rectangle 3"/>
          <p:cNvSpPr>
            <a:spLocks noGrp="1" noChangeArrowheads="1"/>
          </p:cNvSpPr>
          <p:nvPr>
            <p:ph idx="1"/>
          </p:nvPr>
        </p:nvSpPr>
        <p:spPr/>
        <p:txBody>
          <a:bodyPr/>
          <a:lstStyle/>
          <a:p>
            <a:r>
              <a:rPr lang="en-US" dirty="0" smtClean="0">
                <a:latin typeface="+mn-lt"/>
              </a:rPr>
              <a:t>A business process is simply a set of activities and transactions that an organization conducts on a regular basis in order to achieve its objectives.</a:t>
            </a:r>
          </a:p>
          <a:p>
            <a:r>
              <a:rPr lang="en-US" dirty="0" smtClean="0">
                <a:latin typeface="+mn-lt"/>
              </a:rPr>
              <a:t>Business Processes can be</a:t>
            </a:r>
          </a:p>
          <a:p>
            <a:pPr lvl="1"/>
            <a:r>
              <a:rPr lang="en-US" dirty="0" smtClean="0">
                <a:latin typeface="+mn-lt"/>
              </a:rPr>
              <a:t>Simple</a:t>
            </a:r>
          </a:p>
          <a:p>
            <a:pPr lvl="3"/>
            <a:r>
              <a:rPr lang="en-US" dirty="0" smtClean="0">
                <a:latin typeface="+mn-lt"/>
              </a:rPr>
              <a:t>Example: Expense reimbursement</a:t>
            </a:r>
          </a:p>
          <a:p>
            <a:pPr lvl="1"/>
            <a:r>
              <a:rPr lang="en-US" dirty="0" smtClean="0">
                <a:latin typeface="+mn-lt"/>
              </a:rPr>
              <a:t>Complex</a:t>
            </a:r>
          </a:p>
          <a:p>
            <a:pPr lvl="3"/>
            <a:r>
              <a:rPr lang="en-US" dirty="0" smtClean="0">
                <a:latin typeface="+mn-lt"/>
              </a:rPr>
              <a:t>Example: trade approval</a:t>
            </a:r>
          </a:p>
          <a:p>
            <a:pPr lvl="1"/>
            <a:r>
              <a:rPr lang="en-US" dirty="0" smtClean="0">
                <a:latin typeface="+mn-lt"/>
              </a:rPr>
              <a:t>Short-Running</a:t>
            </a:r>
          </a:p>
          <a:p>
            <a:pPr lvl="3"/>
            <a:r>
              <a:rPr lang="en-US" dirty="0" smtClean="0">
                <a:latin typeface="+mn-lt"/>
              </a:rPr>
              <a:t>Example: Online sales processing</a:t>
            </a:r>
          </a:p>
          <a:p>
            <a:pPr lvl="1"/>
            <a:r>
              <a:rPr lang="en-US" dirty="0" smtClean="0">
                <a:latin typeface="+mn-lt"/>
              </a:rPr>
              <a:t>Long-Running</a:t>
            </a:r>
          </a:p>
          <a:p>
            <a:pPr lvl="3"/>
            <a:r>
              <a:rPr lang="en-US" dirty="0" smtClean="0">
                <a:latin typeface="+mn-lt"/>
              </a:rPr>
              <a:t>Example: Insurance or loan processing</a:t>
            </a:r>
          </a:p>
          <a:p>
            <a:pPr lvl="1"/>
            <a:r>
              <a:rPr lang="en-US" dirty="0" smtClean="0">
                <a:latin typeface="+mn-lt"/>
              </a:rPr>
              <a:t>Department Specific scope</a:t>
            </a:r>
          </a:p>
          <a:p>
            <a:pPr lvl="3"/>
            <a:r>
              <a:rPr lang="en-US" dirty="0" smtClean="0">
                <a:latin typeface="+mn-lt"/>
              </a:rPr>
              <a:t>Example: Claims and Billing</a:t>
            </a:r>
          </a:p>
          <a:p>
            <a:pPr lvl="1"/>
            <a:r>
              <a:rPr lang="en-US" dirty="0" smtClean="0">
                <a:latin typeface="+mn-lt"/>
              </a:rPr>
              <a:t>Organization wide scope</a:t>
            </a:r>
          </a:p>
          <a:p>
            <a:pPr lvl="3"/>
            <a:r>
              <a:rPr lang="en-US" dirty="0" smtClean="0">
                <a:latin typeface="+mn-lt"/>
              </a:rPr>
              <a:t>Example: Strategic sourcing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150" y="0"/>
            <a:ext cx="7970838" cy="695325"/>
          </a:xfrm>
        </p:spPr>
        <p:txBody>
          <a:bodyPr/>
          <a:lstStyle/>
          <a:p>
            <a:r>
              <a:rPr lang="en-US" dirty="0" smtClean="0">
                <a:latin typeface="+mn-lt"/>
              </a:rPr>
              <a:t>What is Business Process</a:t>
            </a:r>
          </a:p>
        </p:txBody>
      </p:sp>
      <p:sp>
        <p:nvSpPr>
          <p:cNvPr id="10243" name="Rectangle 3"/>
          <p:cNvSpPr>
            <a:spLocks noGrp="1" noChangeArrowheads="1"/>
          </p:cNvSpPr>
          <p:nvPr>
            <p:ph idx="1"/>
          </p:nvPr>
        </p:nvSpPr>
        <p:spPr>
          <a:xfrm>
            <a:off x="57150" y="766763"/>
            <a:ext cx="9018588" cy="5781675"/>
          </a:xfrm>
        </p:spPr>
        <p:txBody>
          <a:bodyPr/>
          <a:lstStyle/>
          <a:p>
            <a:r>
              <a:rPr lang="en-US" sz="2000" dirty="0" smtClean="0">
                <a:latin typeface="+mn-lt"/>
              </a:rPr>
              <a:t>BPM - </a:t>
            </a:r>
            <a:r>
              <a:rPr lang="en-US" sz="2000" i="1" dirty="0" smtClean="0">
                <a:latin typeface="+mn-lt"/>
              </a:rPr>
              <a:t>a management practice that provides for governance of a business process environment toward the goal of improving agility and operational performance</a:t>
            </a:r>
          </a:p>
          <a:p>
            <a:r>
              <a:rPr lang="en-US" sz="2000" dirty="0" smtClean="0">
                <a:latin typeface="+mn-lt"/>
              </a:rPr>
              <a:t>Goal</a:t>
            </a:r>
          </a:p>
          <a:p>
            <a:pPr lvl="2"/>
            <a:r>
              <a:rPr lang="en-US" altLang="zh-CN" sz="1900" dirty="0" smtClean="0">
                <a:latin typeface="+mn-lt"/>
              </a:rPr>
              <a:t>The automation of a business process, in whole or part</a:t>
            </a:r>
          </a:p>
          <a:p>
            <a:pPr lvl="2"/>
            <a:r>
              <a:rPr lang="en-US" sz="1900" dirty="0" smtClean="0">
                <a:latin typeface="+mn-lt"/>
              </a:rPr>
              <a:t>Do the right thing, with the proper information, at the right time, by the right person/application</a:t>
            </a:r>
          </a:p>
          <a:p>
            <a:pPr lvl="2"/>
            <a:r>
              <a:rPr lang="en-US" sz="1900" dirty="0" smtClean="0">
                <a:latin typeface="+mn-lt"/>
              </a:rPr>
              <a:t>People-to-People</a:t>
            </a:r>
          </a:p>
          <a:p>
            <a:pPr lvl="2"/>
            <a:r>
              <a:rPr lang="en-US" sz="1900" dirty="0" smtClean="0">
                <a:latin typeface="+mn-lt"/>
              </a:rPr>
              <a:t>Systems-to-People</a:t>
            </a:r>
          </a:p>
          <a:p>
            <a:r>
              <a:rPr lang="en-US" sz="2000" dirty="0" smtClean="0">
                <a:latin typeface="+mn-lt"/>
              </a:rPr>
              <a:t>Enabling Technology</a:t>
            </a:r>
          </a:p>
          <a:p>
            <a:pPr lvl="2"/>
            <a:r>
              <a:rPr lang="en-US" sz="1900" dirty="0" smtClean="0">
                <a:latin typeface="+mn-lt"/>
              </a:rPr>
              <a:t>BPMS: software to support the design and execution of business processes, involving human interaction</a:t>
            </a:r>
          </a:p>
          <a:p>
            <a:pPr lvl="2"/>
            <a:r>
              <a:rPr lang="en-US" sz="1900" dirty="0" smtClean="0">
                <a:latin typeface="+mn-lt"/>
              </a:rPr>
              <a:t>Traditional client-server architecture</a:t>
            </a:r>
          </a:p>
          <a:p>
            <a:r>
              <a:rPr lang="en-US" sz="2000" dirty="0" smtClean="0">
                <a:latin typeface="+mn-lt"/>
              </a:rPr>
              <a:t>Benefits</a:t>
            </a:r>
          </a:p>
          <a:p>
            <a:pPr lvl="2"/>
            <a:r>
              <a:rPr lang="en-US" sz="1900" dirty="0" smtClean="0">
                <a:latin typeface="+mn-lt"/>
              </a:rPr>
              <a:t>Connecting people and applications, BPM brings together the advantages of traditional workflow capabilities and Enterprise Application integration into one area of practice called BPM.</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Traditional Workflow</a:t>
            </a:r>
          </a:p>
        </p:txBody>
      </p:sp>
      <p:sp>
        <p:nvSpPr>
          <p:cNvPr id="7171" name="Rectangle 3"/>
          <p:cNvSpPr>
            <a:spLocks noGrp="1" noChangeArrowheads="1"/>
          </p:cNvSpPr>
          <p:nvPr>
            <p:ph idx="1"/>
          </p:nvPr>
        </p:nvSpPr>
        <p:spPr/>
        <p:txBody>
          <a:bodyPr/>
          <a:lstStyle/>
          <a:p>
            <a:r>
              <a:rPr lang="en-US" dirty="0" smtClean="0">
                <a:latin typeface="Calibri" pitchFamily="34" charset="0"/>
              </a:rPr>
              <a:t>Traditional workflow management connected people by automating inefficient manual processes within a single application</a:t>
            </a:r>
          </a:p>
          <a:p>
            <a:r>
              <a:rPr lang="en-US" dirty="0" smtClean="0">
                <a:latin typeface="Calibri" pitchFamily="34" charset="0"/>
              </a:rPr>
              <a:t>This approach had several drawbacks</a:t>
            </a:r>
          </a:p>
        </p:txBody>
      </p:sp>
      <p:pic>
        <p:nvPicPr>
          <p:cNvPr id="7172" name="Picture 4" descr="Workflo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163" y="2708275"/>
            <a:ext cx="3048000" cy="3228975"/>
          </a:xfrm>
          <a:prstGeom prst="rect">
            <a:avLst/>
          </a:prstGeom>
          <a:ln>
            <a:noFill/>
          </a:ln>
          <a:effectLst>
            <a:outerShdw blurRad="292100" dist="139700" dir="2700000" algn="tl" rotWithShape="0">
              <a:srgbClr val="333333">
                <a:alpha val="65000"/>
              </a:srgbClr>
            </a:outerShdw>
          </a:effectLst>
        </p:spPr>
      </p:pic>
      <p:sp>
        <p:nvSpPr>
          <p:cNvPr id="7173" name="Rectangle 5"/>
          <p:cNvSpPr>
            <a:spLocks noChangeArrowheads="1"/>
          </p:cNvSpPr>
          <p:nvPr/>
        </p:nvSpPr>
        <p:spPr bwMode="gray">
          <a:xfrm>
            <a:off x="300739" y="2048799"/>
            <a:ext cx="4994274" cy="3733800"/>
          </a:xfrm>
          <a:prstGeom prst="rect">
            <a:avLst/>
          </a:prstGeom>
          <a:noFill/>
          <a:ln w="9525">
            <a:noFill/>
            <a:miter lim="800000"/>
            <a:headEnd/>
            <a:tailEnd/>
          </a:ln>
        </p:spPr>
        <p:txBody>
          <a:bodyPr/>
          <a:lstStyle/>
          <a:p>
            <a:pPr marL="682625" lvl="1" indent="-341313" algn="l">
              <a:lnSpc>
                <a:spcPct val="95000"/>
              </a:lnSpc>
              <a:spcBef>
                <a:spcPct val="20000"/>
              </a:spcBef>
              <a:spcAft>
                <a:spcPts val="238"/>
              </a:spcAft>
              <a:buClr>
                <a:srgbClr val="737373"/>
              </a:buClr>
              <a:buSzPct val="80000"/>
              <a:buFont typeface="Wingdings" pitchFamily="2" charset="2"/>
              <a:buChar char=""/>
            </a:pPr>
            <a:r>
              <a:rPr lang="en-US" altLang="en-US" sz="2000" b="0" dirty="0" smtClean="0">
                <a:latin typeface="Calibri" pitchFamily="34" charset="0"/>
                <a:ea typeface="MS PGothic" pitchFamily="34" charset="-128"/>
                <a:cs typeface="Arial" pitchFamily="34" charset="0"/>
              </a:rPr>
              <a:t>Extensive coding required to implement the business logic in a procedural language.</a:t>
            </a:r>
          </a:p>
          <a:p>
            <a:pPr marL="682625" lvl="1" indent="-341313" algn="l">
              <a:lnSpc>
                <a:spcPct val="95000"/>
              </a:lnSpc>
              <a:spcBef>
                <a:spcPct val="20000"/>
              </a:spcBef>
              <a:spcAft>
                <a:spcPts val="238"/>
              </a:spcAft>
              <a:buClr>
                <a:srgbClr val="737373"/>
              </a:buClr>
              <a:buSzPct val="80000"/>
              <a:buFont typeface="Wingdings" pitchFamily="2" charset="2"/>
              <a:buChar char=""/>
            </a:pPr>
            <a:r>
              <a:rPr lang="en-US" altLang="en-US" sz="2000" b="0" dirty="0" smtClean="0">
                <a:latin typeface="Calibri" pitchFamily="34" charset="0"/>
                <a:ea typeface="MS PGothic" pitchFamily="34" charset="-128"/>
                <a:cs typeface="Arial" pitchFamily="34" charset="0"/>
              </a:rPr>
              <a:t>High maintenance costs.</a:t>
            </a:r>
          </a:p>
          <a:p>
            <a:pPr marL="682625" lvl="1" indent="-341313" algn="l">
              <a:lnSpc>
                <a:spcPct val="95000"/>
              </a:lnSpc>
              <a:spcBef>
                <a:spcPct val="20000"/>
              </a:spcBef>
              <a:spcAft>
                <a:spcPts val="238"/>
              </a:spcAft>
              <a:buClr>
                <a:srgbClr val="737373"/>
              </a:buClr>
              <a:buSzPct val="80000"/>
              <a:buFont typeface="Wingdings" pitchFamily="2" charset="2"/>
              <a:buChar char=""/>
            </a:pPr>
            <a:r>
              <a:rPr lang="en-US" altLang="en-US" sz="2000" b="0" dirty="0" smtClean="0">
                <a:latin typeface="Calibri" pitchFamily="34" charset="0"/>
                <a:ea typeface="MS PGothic" pitchFamily="34" charset="-128"/>
                <a:cs typeface="Arial" pitchFamily="34" charset="0"/>
              </a:rPr>
              <a:t>Low reusability.</a:t>
            </a:r>
          </a:p>
          <a:p>
            <a:pPr marL="682625" lvl="1" indent="-341313" algn="l">
              <a:lnSpc>
                <a:spcPct val="95000"/>
              </a:lnSpc>
              <a:spcBef>
                <a:spcPct val="20000"/>
              </a:spcBef>
              <a:spcAft>
                <a:spcPts val="238"/>
              </a:spcAft>
              <a:buClr>
                <a:srgbClr val="737373"/>
              </a:buClr>
              <a:buSzPct val="80000"/>
              <a:buFont typeface="Wingdings" pitchFamily="2" charset="2"/>
              <a:buChar char=""/>
            </a:pPr>
            <a:r>
              <a:rPr lang="en-US" altLang="en-US" sz="2000" b="0" dirty="0" smtClean="0">
                <a:latin typeface="Calibri" pitchFamily="34" charset="0"/>
                <a:ea typeface="MS PGothic" pitchFamily="34" charset="-128"/>
                <a:cs typeface="Arial" pitchFamily="34" charset="0"/>
              </a:rPr>
              <a:t>Unnecessary code replication</a:t>
            </a:r>
          </a:p>
          <a:p>
            <a:pPr marL="682625" lvl="1" indent="-341313" algn="l">
              <a:lnSpc>
                <a:spcPct val="95000"/>
              </a:lnSpc>
              <a:spcBef>
                <a:spcPct val="20000"/>
              </a:spcBef>
              <a:spcAft>
                <a:spcPts val="238"/>
              </a:spcAft>
              <a:buClr>
                <a:srgbClr val="737373"/>
              </a:buClr>
              <a:buSzPct val="80000"/>
              <a:buFont typeface="Wingdings" pitchFamily="2" charset="2"/>
              <a:buChar char=""/>
            </a:pPr>
            <a:r>
              <a:rPr lang="en-US" altLang="en-US" sz="2000" b="0" dirty="0" smtClean="0">
                <a:latin typeface="Calibri" pitchFamily="34" charset="0"/>
                <a:ea typeface="MS PGothic" pitchFamily="34" charset="-128"/>
                <a:cs typeface="Arial" pitchFamily="34" charset="0"/>
              </a:rPr>
              <a:t>No “application to application” interaction</a:t>
            </a:r>
          </a:p>
          <a:p>
            <a:pPr marL="609600" lvl="1" indent="-254000" algn="l" fontAlgn="ctr">
              <a:lnSpc>
                <a:spcPct val="95000"/>
              </a:lnSpc>
              <a:spcBef>
                <a:spcPct val="20000"/>
              </a:spcBef>
              <a:spcAft>
                <a:spcPct val="10000"/>
              </a:spcAft>
              <a:buClr>
                <a:srgbClr val="737373"/>
              </a:buClr>
              <a:buSzPct val="80000"/>
              <a:buFont typeface="Wingdings" pitchFamily="2" charset="2"/>
              <a:buChar char="n"/>
            </a:pPr>
            <a:endParaRPr kumimoji="1" lang="en-US" sz="2000" dirty="0">
              <a:latin typeface="Calibri" pitchFamily="34" charset="0"/>
              <a:ea typeface="MS UI Gothic" pitchFamily="50"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latin typeface="+mn-lt"/>
              </a:rPr>
              <a:t>EAI</a:t>
            </a:r>
          </a:p>
        </p:txBody>
      </p:sp>
      <p:sp>
        <p:nvSpPr>
          <p:cNvPr id="8195" name="Rectangle 3"/>
          <p:cNvSpPr>
            <a:spLocks noGrp="1" noChangeArrowheads="1"/>
          </p:cNvSpPr>
          <p:nvPr>
            <p:ph idx="1"/>
          </p:nvPr>
        </p:nvSpPr>
        <p:spPr/>
        <p:txBody>
          <a:bodyPr/>
          <a:lstStyle/>
          <a:p>
            <a:r>
              <a:rPr lang="en-US" dirty="0" smtClean="0">
                <a:latin typeface="+mn-lt"/>
              </a:rPr>
              <a:t>Enterprise Application Integration (EAI) enables to integrate applications by providing data exchange mechanism so that data can be automatically synchronized throughout the organization</a:t>
            </a:r>
          </a:p>
          <a:p>
            <a:r>
              <a:rPr lang="en-US" dirty="0" smtClean="0"/>
              <a:t>EAI has </a:t>
            </a:r>
            <a:r>
              <a:rPr lang="en-US" dirty="0" smtClean="0">
                <a:latin typeface="+mn-lt"/>
              </a:rPr>
              <a:t>several limitations with respect to processes</a:t>
            </a:r>
          </a:p>
          <a:p>
            <a:pPr lvl="1"/>
            <a:endParaRPr lang="en-US" dirty="0" smtClean="0">
              <a:latin typeface="+mn-lt"/>
            </a:endParaRPr>
          </a:p>
        </p:txBody>
      </p:sp>
      <p:sp>
        <p:nvSpPr>
          <p:cNvPr id="8196" name="Rectangle 4"/>
          <p:cNvSpPr>
            <a:spLocks noChangeArrowheads="1"/>
          </p:cNvSpPr>
          <p:nvPr/>
        </p:nvSpPr>
        <p:spPr bwMode="gray">
          <a:xfrm>
            <a:off x="0" y="2746412"/>
            <a:ext cx="4321175" cy="2612397"/>
          </a:xfrm>
          <a:prstGeom prst="rect">
            <a:avLst/>
          </a:prstGeom>
          <a:noFill/>
          <a:ln w="9525">
            <a:noFill/>
            <a:miter lim="800000"/>
            <a:headEnd/>
            <a:tailEnd/>
          </a:ln>
        </p:spPr>
        <p:txBody>
          <a:bodyPr/>
          <a:lstStyle/>
          <a:p>
            <a:pPr marL="682625" lvl="1" indent="-341313" algn="l">
              <a:lnSpc>
                <a:spcPct val="95000"/>
              </a:lnSpc>
              <a:spcBef>
                <a:spcPct val="20000"/>
              </a:spcBef>
              <a:spcAft>
                <a:spcPts val="238"/>
              </a:spcAft>
              <a:buClr>
                <a:srgbClr val="737373"/>
              </a:buClr>
              <a:buSzPct val="80000"/>
              <a:buFont typeface="Wingdings" pitchFamily="2" charset="2"/>
              <a:buChar char=""/>
            </a:pPr>
            <a:r>
              <a:rPr lang="en-US" sz="2000" b="0" dirty="0">
                <a:latin typeface="+mn-lt"/>
                <a:ea typeface="MS PGothic" pitchFamily="34" charset="-128"/>
                <a:cs typeface="Arial" pitchFamily="34" charset="0"/>
              </a:rPr>
              <a:t>Cannot automate interactive processes  (which requires someone to take action or make decisions).</a:t>
            </a:r>
          </a:p>
          <a:p>
            <a:pPr marL="682625" lvl="1" indent="-341313" algn="l">
              <a:lnSpc>
                <a:spcPct val="95000"/>
              </a:lnSpc>
              <a:spcBef>
                <a:spcPct val="20000"/>
              </a:spcBef>
              <a:spcAft>
                <a:spcPts val="238"/>
              </a:spcAft>
              <a:buClr>
                <a:srgbClr val="737373"/>
              </a:buClr>
              <a:buSzPct val="80000"/>
              <a:buFont typeface="Wingdings" pitchFamily="2" charset="2"/>
              <a:buChar char=""/>
            </a:pPr>
            <a:r>
              <a:rPr lang="en-US" sz="2000" b="0" dirty="0">
                <a:latin typeface="+mn-lt"/>
                <a:ea typeface="MS PGothic" pitchFamily="34" charset="-128"/>
                <a:cs typeface="Arial" pitchFamily="34" charset="0"/>
              </a:rPr>
              <a:t>Cannot automate long running processes.</a:t>
            </a:r>
          </a:p>
          <a:p>
            <a:pPr marL="682625" lvl="1" indent="-341313" algn="l">
              <a:lnSpc>
                <a:spcPct val="95000"/>
              </a:lnSpc>
              <a:spcBef>
                <a:spcPct val="20000"/>
              </a:spcBef>
              <a:spcAft>
                <a:spcPts val="238"/>
              </a:spcAft>
              <a:buClr>
                <a:srgbClr val="737373"/>
              </a:buClr>
              <a:buSzPct val="80000"/>
              <a:buFont typeface="Wingdings" pitchFamily="2" charset="2"/>
              <a:buChar char=""/>
            </a:pPr>
            <a:r>
              <a:rPr lang="en-US" sz="2000" b="0" dirty="0">
                <a:latin typeface="+mn-lt"/>
                <a:ea typeface="MS PGothic" pitchFamily="34" charset="-128"/>
                <a:cs typeface="Arial" pitchFamily="34" charset="0"/>
              </a:rPr>
              <a:t>Failed to connect people.</a:t>
            </a:r>
          </a:p>
          <a:p>
            <a:pPr marL="609600" lvl="1" indent="-254000" fontAlgn="ctr">
              <a:lnSpc>
                <a:spcPct val="95000"/>
              </a:lnSpc>
              <a:spcBef>
                <a:spcPct val="20000"/>
              </a:spcBef>
              <a:spcAft>
                <a:spcPct val="10000"/>
              </a:spcAft>
              <a:buClr>
                <a:srgbClr val="737373"/>
              </a:buClr>
              <a:buSzPct val="80000"/>
              <a:buFont typeface="Wingdings" pitchFamily="2" charset="2"/>
              <a:buChar char="n"/>
            </a:pPr>
            <a:endParaRPr kumimoji="1" lang="en-US" sz="2000" dirty="0">
              <a:latin typeface="+mn-lt"/>
              <a:ea typeface="MS UI Gothic" pitchFamily="50" charset="-128"/>
            </a:endParaRPr>
          </a:p>
        </p:txBody>
      </p:sp>
      <p:pic>
        <p:nvPicPr>
          <p:cNvPr id="8197" name="Picture 5" descr="EAI"/>
          <p:cNvPicPr>
            <a:picLocks noChangeAspect="1" noChangeArrowheads="1"/>
          </p:cNvPicPr>
          <p:nvPr/>
        </p:nvPicPr>
        <p:blipFill>
          <a:blip r:embed="rId3" cstate="print"/>
          <a:srcRect r="7146" b="4279"/>
          <a:stretch>
            <a:fillRect/>
          </a:stretch>
        </p:blipFill>
        <p:spPr bwMode="auto">
          <a:xfrm>
            <a:off x="4572000" y="2844431"/>
            <a:ext cx="4035978" cy="30832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latin typeface="+mn-lt"/>
              </a:rPr>
              <a:t>BPM Yesterday vs. Today</a:t>
            </a:r>
          </a:p>
        </p:txBody>
      </p:sp>
      <p:sp>
        <p:nvSpPr>
          <p:cNvPr id="11267" name="Rectangle 3"/>
          <p:cNvSpPr>
            <a:spLocks noGrp="1" noChangeArrowheads="1"/>
          </p:cNvSpPr>
          <p:nvPr>
            <p:ph idx="1"/>
          </p:nvPr>
        </p:nvSpPr>
        <p:spPr/>
        <p:txBody>
          <a:bodyPr/>
          <a:lstStyle/>
          <a:p>
            <a:r>
              <a:rPr lang="en-US" dirty="0" smtClean="0">
                <a:latin typeface="+mn-lt"/>
              </a:rPr>
              <a:t>1990s workflow systems: </a:t>
            </a:r>
          </a:p>
          <a:p>
            <a:pPr lvl="1"/>
            <a:r>
              <a:rPr lang="en-US" dirty="0" smtClean="0">
                <a:latin typeface="+mn-lt"/>
              </a:rPr>
              <a:t>Proprietary systems</a:t>
            </a:r>
          </a:p>
          <a:p>
            <a:pPr lvl="1"/>
            <a:r>
              <a:rPr lang="en-US" dirty="0" smtClean="0">
                <a:latin typeface="+mn-lt"/>
              </a:rPr>
              <a:t>Managing document-based processes </a:t>
            </a:r>
          </a:p>
          <a:p>
            <a:r>
              <a:rPr lang="en-US" dirty="0" smtClean="0">
                <a:latin typeface="+mn-lt"/>
              </a:rPr>
              <a:t>Today’s BPM systems:</a:t>
            </a:r>
          </a:p>
          <a:p>
            <a:pPr lvl="1"/>
            <a:r>
              <a:rPr lang="en-US" dirty="0" smtClean="0">
                <a:latin typeface="+mn-lt"/>
              </a:rPr>
              <a:t>Manage processes that include person-to-person steps</a:t>
            </a:r>
          </a:p>
          <a:p>
            <a:pPr lvl="1"/>
            <a:r>
              <a:rPr lang="en-US" dirty="0" smtClean="0">
                <a:latin typeface="+mn-lt"/>
              </a:rPr>
              <a:t>System-to-system communications</a:t>
            </a:r>
          </a:p>
          <a:p>
            <a:pPr lvl="1"/>
            <a:r>
              <a:rPr lang="en-US" dirty="0" smtClean="0">
                <a:latin typeface="+mn-lt"/>
              </a:rPr>
              <a:t>Include integrated features such as:</a:t>
            </a:r>
          </a:p>
          <a:p>
            <a:pPr lvl="2"/>
            <a:r>
              <a:rPr lang="en-US" dirty="0" smtClean="0">
                <a:latin typeface="+mn-lt"/>
              </a:rPr>
              <a:t>Process modeling</a:t>
            </a:r>
          </a:p>
          <a:p>
            <a:pPr lvl="2"/>
            <a:r>
              <a:rPr lang="en-US" dirty="0" smtClean="0">
                <a:latin typeface="+mn-lt"/>
              </a:rPr>
              <a:t>Simulation</a:t>
            </a:r>
          </a:p>
          <a:p>
            <a:pPr lvl="2"/>
            <a:r>
              <a:rPr lang="en-US" dirty="0" smtClean="0">
                <a:latin typeface="+mn-lt"/>
              </a:rPr>
              <a:t>Code generation</a:t>
            </a:r>
          </a:p>
          <a:p>
            <a:pPr lvl="2"/>
            <a:r>
              <a:rPr lang="en-US" dirty="0" smtClean="0">
                <a:latin typeface="+mn-lt"/>
              </a:rPr>
              <a:t>Process execution</a:t>
            </a:r>
          </a:p>
          <a:p>
            <a:pPr lvl="2"/>
            <a:r>
              <a:rPr lang="en-US" dirty="0" smtClean="0">
                <a:latin typeface="+mn-lt"/>
              </a:rPr>
              <a:t>Process monitoring</a:t>
            </a:r>
          </a:p>
          <a:p>
            <a:pPr lvl="2"/>
            <a:r>
              <a:rPr lang="en-US" dirty="0" smtClean="0">
                <a:latin typeface="+mn-lt"/>
              </a:rPr>
              <a:t>Customizable industry-specific templates and UI components</a:t>
            </a:r>
          </a:p>
          <a:p>
            <a:pPr lvl="2"/>
            <a:r>
              <a:rPr lang="en-US" dirty="0" smtClean="0">
                <a:latin typeface="+mn-lt"/>
              </a:rPr>
              <a:t>Out-of-the-box integration capabilities with support for web-services-based integration.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latin typeface="+mn-lt"/>
              </a:rPr>
              <a:t>Two Types of BPM</a:t>
            </a:r>
          </a:p>
        </p:txBody>
      </p:sp>
      <p:sp>
        <p:nvSpPr>
          <p:cNvPr id="12291" name="Rectangle 3"/>
          <p:cNvSpPr>
            <a:spLocks noGrp="1" noChangeArrowheads="1"/>
          </p:cNvSpPr>
          <p:nvPr>
            <p:ph idx="1"/>
          </p:nvPr>
        </p:nvSpPr>
        <p:spPr/>
        <p:txBody>
          <a:bodyPr/>
          <a:lstStyle/>
          <a:p>
            <a:r>
              <a:rPr lang="en-US" dirty="0" smtClean="0">
                <a:latin typeface="+mn-lt"/>
              </a:rPr>
              <a:t>Front-Office BPM</a:t>
            </a:r>
          </a:p>
          <a:p>
            <a:pPr lvl="1"/>
            <a:r>
              <a:rPr lang="en-US" dirty="0" smtClean="0">
                <a:latin typeface="+mn-lt"/>
              </a:rPr>
              <a:t>human-centric workflow products</a:t>
            </a:r>
          </a:p>
          <a:p>
            <a:pPr lvl="1"/>
            <a:r>
              <a:rPr lang="en-US" dirty="0" smtClean="0">
                <a:latin typeface="+mn-lt"/>
              </a:rPr>
              <a:t>provide capabilities of person-to-person process integration</a:t>
            </a:r>
          </a:p>
          <a:p>
            <a:pPr lvl="1"/>
            <a:r>
              <a:rPr lang="en-US" dirty="0" smtClean="0">
                <a:latin typeface="+mn-lt"/>
              </a:rPr>
              <a:t>Vendors include: Fujitsu, TIBCO, FileNet, IBM, PegaSystems, Global360, Oracle, DST Systems, Computer Associates, Ultimus, Savvion and MetaStorm, among others.</a:t>
            </a:r>
            <a:br>
              <a:rPr lang="en-US" dirty="0" smtClean="0">
                <a:latin typeface="+mn-lt"/>
              </a:rPr>
            </a:br>
            <a:endParaRPr lang="en-US" dirty="0" smtClean="0">
              <a:latin typeface="+mn-lt"/>
            </a:endParaRPr>
          </a:p>
          <a:p>
            <a:r>
              <a:rPr lang="en-US" dirty="0" smtClean="0">
                <a:latin typeface="+mn-lt"/>
              </a:rPr>
              <a:t>Back-Office BPM</a:t>
            </a:r>
          </a:p>
          <a:p>
            <a:pPr lvl="1"/>
            <a:r>
              <a:rPr lang="en-US" dirty="0" smtClean="0">
                <a:latin typeface="+mn-lt"/>
              </a:rPr>
              <a:t>system-to-system integration</a:t>
            </a:r>
          </a:p>
          <a:p>
            <a:pPr lvl="1"/>
            <a:r>
              <a:rPr lang="en-US" dirty="0" smtClean="0">
                <a:latin typeface="+mn-lt"/>
              </a:rPr>
              <a:t>manage aggregation and composition of all services for the enterprise</a:t>
            </a:r>
          </a:p>
          <a:p>
            <a:pPr lvl="1"/>
            <a:r>
              <a:rPr lang="en-US" dirty="0" smtClean="0">
                <a:latin typeface="+mn-lt"/>
              </a:rPr>
              <a:t>Vendors include: Fujitsu, IBM, Oracle, TIBCO, Sun, CapeClear, Software AG, Fiorano Software, Sonic Software, among others.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BPM – Core Functionalities</a:t>
            </a:r>
          </a:p>
        </p:txBody>
      </p:sp>
      <p:sp>
        <p:nvSpPr>
          <p:cNvPr id="5" name="Content Placeholder 4"/>
          <p:cNvSpPr>
            <a:spLocks noGrp="1"/>
          </p:cNvSpPr>
          <p:nvPr>
            <p:ph idx="1"/>
          </p:nvPr>
        </p:nvSpPr>
        <p:spPr/>
        <p:txBody>
          <a:bodyPr/>
          <a:lstStyle/>
          <a:p>
            <a:endParaRPr lang="en-AU" dirty="0"/>
          </a:p>
        </p:txBody>
      </p:sp>
      <p:pic>
        <p:nvPicPr>
          <p:cNvPr id="13315" name="Picture 4" descr="BPMS"/>
          <p:cNvPicPr>
            <a:picLocks noChangeAspect="1" noChangeArrowheads="1"/>
          </p:cNvPicPr>
          <p:nvPr/>
        </p:nvPicPr>
        <p:blipFill>
          <a:blip r:embed="rId3" cstate="print"/>
          <a:srcRect/>
          <a:stretch>
            <a:fillRect/>
          </a:stretch>
        </p:blipFill>
        <p:spPr bwMode="auto">
          <a:xfrm>
            <a:off x="466725" y="981075"/>
            <a:ext cx="8308975" cy="4819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latin typeface="+mn-lt"/>
              </a:rPr>
              <a:t>Design: Process Modeling</a:t>
            </a:r>
          </a:p>
        </p:txBody>
      </p:sp>
      <p:sp>
        <p:nvSpPr>
          <p:cNvPr id="14339" name="Rectangle 3"/>
          <p:cNvSpPr>
            <a:spLocks noGrp="1" noChangeArrowheads="1"/>
          </p:cNvSpPr>
          <p:nvPr>
            <p:ph idx="1"/>
          </p:nvPr>
        </p:nvSpPr>
        <p:spPr/>
        <p:txBody>
          <a:bodyPr/>
          <a:lstStyle/>
          <a:p>
            <a:r>
              <a:rPr lang="en-US" sz="2200" dirty="0" smtClean="0">
                <a:latin typeface="+mn-lt"/>
              </a:rPr>
              <a:t>The modeling phase is typically supported by a visual process design tool.</a:t>
            </a:r>
          </a:p>
          <a:p>
            <a:r>
              <a:rPr lang="en-US" sz="2200" dirty="0" smtClean="0">
                <a:latin typeface="+mn-lt"/>
              </a:rPr>
              <a:t>Process consists of multiple activities.</a:t>
            </a:r>
          </a:p>
          <a:p>
            <a:r>
              <a:rPr lang="en-US" sz="2200" dirty="0" smtClean="0">
                <a:latin typeface="+mn-lt"/>
              </a:rPr>
              <a:t>Activities are linked to each other to form the flow of a process.</a:t>
            </a:r>
          </a:p>
          <a:p>
            <a:r>
              <a:rPr lang="en-US" sz="2200" dirty="0" smtClean="0">
                <a:latin typeface="+mn-lt"/>
              </a:rPr>
              <a:t>Conditions define how and when an activity must be executed.</a:t>
            </a:r>
          </a:p>
          <a:p>
            <a:r>
              <a:rPr lang="en-US" sz="2200" dirty="0" smtClean="0">
                <a:latin typeface="+mn-lt"/>
              </a:rPr>
              <a:t>Visual representation standard: BPMN (Business Process Modeling Notation)</a:t>
            </a:r>
          </a:p>
          <a:p>
            <a:r>
              <a:rPr lang="en-US" sz="2200" dirty="0" smtClean="0">
                <a:latin typeface="+mn-lt"/>
              </a:rPr>
              <a:t>Outcome of modeling phase is a pseudo-executable process flow model, exported in an executable language format (XPDL or BPEL).</a:t>
            </a:r>
          </a:p>
          <a:p>
            <a:r>
              <a:rPr lang="en-US" sz="2200" dirty="0" smtClean="0">
                <a:latin typeface="+mn-lt"/>
              </a:rPr>
              <a:t>Some modeling tools produce UML diagrams to go from business design to technical design.</a:t>
            </a:r>
          </a:p>
          <a:p>
            <a:r>
              <a:rPr lang="en-US" sz="2200" dirty="0" smtClean="0">
                <a:latin typeface="+mn-lt"/>
              </a:rPr>
              <a:t>Advanced simulation tools let you simulate processes by changing activity parameters to test impacts and process efficiency.</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IBPM INT 1 (FA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9437</TotalTime>
  <Words>2461</Words>
  <Application>Microsoft Office PowerPoint</Application>
  <PresentationFormat>On-screen Show (4:3)</PresentationFormat>
  <Paragraphs>180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IBPM INT 1 (FAST)</vt:lpstr>
      <vt:lpstr>Bpm 101</vt:lpstr>
      <vt:lpstr>What is Business Process</vt:lpstr>
      <vt:lpstr>What is Business Process</vt:lpstr>
      <vt:lpstr>Traditional Workflow</vt:lpstr>
      <vt:lpstr>EAI</vt:lpstr>
      <vt:lpstr>BPM Yesterday vs. Today</vt:lpstr>
      <vt:lpstr>Two Types of BPM</vt:lpstr>
      <vt:lpstr>BPM – Core Functionalities</vt:lpstr>
      <vt:lpstr>Design: Process Modeling</vt:lpstr>
      <vt:lpstr>Design: Process Implementation</vt:lpstr>
      <vt:lpstr>Process execution</vt:lpstr>
      <vt:lpstr>Manage and Optimize: Monitoring and Analysis</vt:lpstr>
      <vt:lpstr>BPM Suite</vt:lpstr>
      <vt:lpstr>Why Business Process</vt:lpstr>
      <vt:lpstr>Slide 15</vt:lpstr>
    </vt:vector>
  </TitlesOfParts>
  <Company>Fujitsu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BPM Concepts</dc:title>
  <dc:creator>Tony</dc:creator>
  <cp:lastModifiedBy>Fujitsu</cp:lastModifiedBy>
  <cp:revision>783</cp:revision>
  <cp:lastPrinted>2000-03-15T23:39:50Z</cp:lastPrinted>
  <dcterms:created xsi:type="dcterms:W3CDTF">1995-06-02T22:11:14Z</dcterms:created>
  <dcterms:modified xsi:type="dcterms:W3CDTF">2012-03-12T11:55:28Z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6/17/97</vt:lpwstr>
  </property>
</Properties>
</file>