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37" r:id="rId1"/>
  </p:sldMasterIdLst>
  <p:notesMasterIdLst>
    <p:notesMasterId r:id="rId36"/>
  </p:notesMasterIdLst>
  <p:handoutMasterIdLst>
    <p:handoutMasterId r:id="rId37"/>
  </p:handoutMasterIdLst>
  <p:sldIdLst>
    <p:sldId id="885" r:id="rId2"/>
    <p:sldId id="889" r:id="rId3"/>
    <p:sldId id="886" r:id="rId4"/>
    <p:sldId id="887" r:id="rId5"/>
    <p:sldId id="888" r:id="rId6"/>
    <p:sldId id="891" r:id="rId7"/>
    <p:sldId id="892" r:id="rId8"/>
    <p:sldId id="893" r:id="rId9"/>
    <p:sldId id="894" r:id="rId10"/>
    <p:sldId id="895" r:id="rId11"/>
    <p:sldId id="896" r:id="rId12"/>
    <p:sldId id="897" r:id="rId13"/>
    <p:sldId id="898" r:id="rId14"/>
    <p:sldId id="899" r:id="rId15"/>
    <p:sldId id="901" r:id="rId16"/>
    <p:sldId id="902" r:id="rId17"/>
    <p:sldId id="903" r:id="rId18"/>
    <p:sldId id="904" r:id="rId19"/>
    <p:sldId id="905" r:id="rId20"/>
    <p:sldId id="906" r:id="rId21"/>
    <p:sldId id="910" r:id="rId22"/>
    <p:sldId id="911" r:id="rId23"/>
    <p:sldId id="912" r:id="rId24"/>
    <p:sldId id="913" r:id="rId25"/>
    <p:sldId id="914" r:id="rId26"/>
    <p:sldId id="915" r:id="rId27"/>
    <p:sldId id="916" r:id="rId28"/>
    <p:sldId id="917" r:id="rId29"/>
    <p:sldId id="918" r:id="rId30"/>
    <p:sldId id="919" r:id="rId31"/>
    <p:sldId id="920" r:id="rId32"/>
    <p:sldId id="921" r:id="rId33"/>
    <p:sldId id="923" r:id="rId34"/>
    <p:sldId id="924" r:id="rId35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0000"/>
    </p:penClr>
  </p:showPr>
  <p:clrMru>
    <a:srgbClr val="9090AC"/>
    <a:srgbClr val="FF0000"/>
    <a:srgbClr val="33CC33"/>
    <a:srgbClr val="66FF33"/>
    <a:srgbClr val="99CCFF"/>
    <a:srgbClr val="66CCFF"/>
    <a:srgbClr val="33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385" autoAdjust="0"/>
    <p:restoredTop sz="85419" autoAdjust="0"/>
  </p:normalViewPr>
  <p:slideViewPr>
    <p:cSldViewPr snapToGrid="0">
      <p:cViewPr>
        <p:scale>
          <a:sx n="90" d="100"/>
          <a:sy n="90" d="100"/>
        </p:scale>
        <p:origin x="-6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0082"/>
    </p:cViewPr>
  </p:sorterViewPr>
  <p:notesViewPr>
    <p:cSldViewPr snapToGrid="0">
      <p:cViewPr varScale="1">
        <p:scale>
          <a:sx n="80" d="100"/>
          <a:sy n="80" d="100"/>
        </p:scale>
        <p:origin x="-214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54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06" tIns="46404" rIns="92806" bIns="46404" numCol="1" anchor="t" anchorCtr="0" compatLnSpc="1">
            <a:prstTxWarp prst="textNoShape">
              <a:avLst/>
            </a:prstTxWarp>
          </a:bodyPr>
          <a:lstStyle>
            <a:lvl1pPr algn="l" defTabSz="925513" eaLnBrk="0" hangingPunct="0"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670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06" tIns="46404" rIns="92806" bIns="46404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0388"/>
            <a:ext cx="29654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06" tIns="46404" rIns="92806" bIns="46404" numCol="1" anchor="b" anchorCtr="0" compatLnSpc="1">
            <a:prstTxWarp prst="textNoShape">
              <a:avLst/>
            </a:prstTxWarp>
          </a:bodyPr>
          <a:lstStyle>
            <a:lvl1pPr algn="l" defTabSz="925513" eaLnBrk="0" hangingPunct="0"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50388"/>
            <a:ext cx="2967037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06" tIns="46404" rIns="92806" bIns="46404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358775" rtl="0" eaLnBrk="0" fontAlgn="base" hangingPunct="0">
      <a:spcBef>
        <a:spcPct val="0"/>
      </a:spcBef>
      <a:spcAft>
        <a:spcPct val="0"/>
      </a:spcAft>
      <a:tabLst>
        <a:tab pos="358775" algn="l"/>
      </a:tabLs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358775" algn="l" defTabSz="358775" rtl="0" eaLnBrk="0" fontAlgn="base" hangingPunct="0">
      <a:spcBef>
        <a:spcPct val="0"/>
      </a:spcBef>
      <a:spcAft>
        <a:spcPct val="0"/>
      </a:spcAft>
      <a:buFont typeface="Courier New" pitchFamily="49" charset="0"/>
      <a:buChar char="o"/>
      <a:tabLst>
        <a:tab pos="358775" algn="l"/>
      </a:tabLs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719138" indent="-358775" algn="l" defTabSz="358775" rtl="0" eaLnBrk="0" fontAlgn="base" hangingPunct="0">
      <a:spcBef>
        <a:spcPct val="0"/>
      </a:spcBef>
      <a:spcAft>
        <a:spcPct val="0"/>
      </a:spcAft>
      <a:buFont typeface="Wingdings" pitchFamily="2" charset="2"/>
      <a:buChar char="§"/>
      <a:tabLst>
        <a:tab pos="358775" algn="l"/>
      </a:tabLs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079500" indent="-358775" algn="l" defTabSz="358775" rtl="0" eaLnBrk="0" fontAlgn="base" hangingPunct="0">
      <a:spcBef>
        <a:spcPct val="0"/>
      </a:spcBef>
      <a:spcAft>
        <a:spcPct val="0"/>
      </a:spcAft>
      <a:buFont typeface="Calibri" pitchFamily="34" charset="0"/>
      <a:buChar char="–"/>
      <a:tabLst>
        <a:tab pos="358775" algn="l"/>
      </a:tabLs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439863" algn="l" defTabSz="358775" rtl="0" eaLnBrk="0" fontAlgn="base" hangingPunct="0">
      <a:spcBef>
        <a:spcPct val="0"/>
      </a:spcBef>
      <a:spcAft>
        <a:spcPct val="0"/>
      </a:spcAft>
      <a:tabLst>
        <a:tab pos="358775" algn="l"/>
      </a:tabLs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986"/>
            <a:ext cx="5486400" cy="41145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Interstage</a:t>
            </a:r>
            <a:r>
              <a:rPr lang="en-US" baseline="0" dirty="0" smtClean="0"/>
              <a:t> BPM will automatically generate and display a default Form if no Form has been assigned to a Node. The screen show’s what a default form would look like for the Loan Application examples defined UDA’s.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5800"/>
            <a:ext cx="4568825" cy="34274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5800"/>
            <a:ext cx="4568825" cy="34274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5800"/>
            <a:ext cx="4568825" cy="34274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4588" y="685800"/>
            <a:ext cx="4570412" cy="34274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>
                <a:latin typeface="Times New Roman"/>
              </a:rPr>
              <a:t>Clicking on “My Team Tasks” shows the team’s tasks.</a:t>
            </a:r>
          </a:p>
          <a:p>
            <a:endParaRPr lang="en-US" dirty="0" smtClean="0">
              <a:latin typeface="Times New Roman"/>
            </a:endParaRPr>
          </a:p>
          <a:p>
            <a:r>
              <a:rPr lang="en-US" dirty="0" smtClean="0">
                <a:latin typeface="Times New Roman"/>
              </a:rPr>
              <a:t>&lt;c&gt; Click one team member to see their detail.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5800"/>
            <a:ext cx="4568825" cy="34274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5800"/>
            <a:ext cx="4568825" cy="34274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5800"/>
            <a:ext cx="4568825" cy="34274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5800"/>
            <a:ext cx="4568825" cy="34274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prstGeom prst="rect">
            <a:avLst/>
          </a:prstGeo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 New Roman"/>
              </a:rPr>
              <a:t>It can also show Key Performance Indicators via the Dashboard.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5800"/>
            <a:ext cx="4568825" cy="34274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5800"/>
            <a:ext cx="4568825" cy="34274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054" y="4344607"/>
            <a:ext cx="5027893" cy="411355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5800"/>
            <a:ext cx="4568825" cy="34274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5800"/>
            <a:ext cx="4568825" cy="34274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5800"/>
            <a:ext cx="4568825" cy="34274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5800"/>
            <a:ext cx="4568825" cy="34274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5800"/>
            <a:ext cx="4568825" cy="34274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0">
          <a:gsLst>
            <a:gs pos="0">
              <a:srgbClr val="B2C1DB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/>
          </p:cNvSpPr>
          <p:nvPr/>
        </p:nvSpPr>
        <p:spPr bwMode="gray">
          <a:xfrm>
            <a:off x="4978400" y="974725"/>
            <a:ext cx="4165600" cy="3306763"/>
          </a:xfrm>
          <a:custGeom>
            <a:avLst/>
            <a:gdLst>
              <a:gd name="T0" fmla="*/ 4165600 w 1929"/>
              <a:gd name="T1" fmla="*/ 813706 h 1528"/>
              <a:gd name="T2" fmla="*/ 2945505 w 1929"/>
              <a:gd name="T3" fmla="*/ 0 h 1528"/>
              <a:gd name="T4" fmla="*/ 1900326 w 1929"/>
              <a:gd name="T5" fmla="*/ 534536 h 1528"/>
              <a:gd name="T6" fmla="*/ 1900326 w 1929"/>
              <a:gd name="T7" fmla="*/ 1333093 h 1528"/>
              <a:gd name="T8" fmla="*/ 2945505 w 1929"/>
              <a:gd name="T9" fmla="*/ 422002 h 1528"/>
              <a:gd name="T10" fmla="*/ 3856797 w 1929"/>
              <a:gd name="T11" fmla="*/ 1343914 h 1528"/>
              <a:gd name="T12" fmla="*/ 2945505 w 1929"/>
              <a:gd name="T13" fmla="*/ 2255005 h 1528"/>
              <a:gd name="T14" fmla="*/ 2353813 w 1929"/>
              <a:gd name="T15" fmla="*/ 2038593 h 1528"/>
              <a:gd name="T16" fmla="*/ 1734047 w 1929"/>
              <a:gd name="T17" fmla="*/ 1385032 h 1528"/>
              <a:gd name="T18" fmla="*/ 1079730 w 1929"/>
              <a:gd name="T19" fmla="*/ 1164292 h 1528"/>
              <a:gd name="T20" fmla="*/ 2159 w 1929"/>
              <a:gd name="T21" fmla="*/ 2237692 h 1528"/>
              <a:gd name="T22" fmla="*/ 1079730 w 1929"/>
              <a:gd name="T23" fmla="*/ 3306763 h 1528"/>
              <a:gd name="T24" fmla="*/ 1900326 w 1929"/>
              <a:gd name="T25" fmla="*/ 2932372 h 1528"/>
              <a:gd name="T26" fmla="*/ 1900326 w 1929"/>
              <a:gd name="T27" fmla="*/ 2341569 h 1528"/>
              <a:gd name="T28" fmla="*/ 1390693 w 1929"/>
              <a:gd name="T29" fmla="*/ 2841479 h 1528"/>
              <a:gd name="T30" fmla="*/ 1079730 w 1929"/>
              <a:gd name="T31" fmla="*/ 2906402 h 1528"/>
              <a:gd name="T32" fmla="*/ 403819 w 1929"/>
              <a:gd name="T33" fmla="*/ 2237692 h 1528"/>
              <a:gd name="T34" fmla="*/ 1079730 w 1929"/>
              <a:gd name="T35" fmla="*/ 1564653 h 1528"/>
              <a:gd name="T36" fmla="*/ 1554812 w 1929"/>
              <a:gd name="T37" fmla="*/ 1761587 h 1528"/>
              <a:gd name="T38" fmla="*/ 1975907 w 1929"/>
              <a:gd name="T39" fmla="*/ 2244184 h 1528"/>
              <a:gd name="T40" fmla="*/ 2945505 w 1929"/>
              <a:gd name="T41" fmla="*/ 2670514 h 1528"/>
              <a:gd name="T42" fmla="*/ 4165600 w 1929"/>
              <a:gd name="T43" fmla="*/ 1871957 h 1528"/>
              <a:gd name="T44" fmla="*/ 4165600 w 1929"/>
              <a:gd name="T45" fmla="*/ 813706 h 152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929"/>
              <a:gd name="T70" fmla="*/ 0 h 1528"/>
              <a:gd name="T71" fmla="*/ 1929 w 1929"/>
              <a:gd name="T72" fmla="*/ 1528 h 152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929" h="1528">
                <a:moveTo>
                  <a:pt x="1929" y="376"/>
                </a:moveTo>
                <a:cubicBezTo>
                  <a:pt x="1834" y="156"/>
                  <a:pt x="1616" y="0"/>
                  <a:pt x="1364" y="0"/>
                </a:cubicBezTo>
                <a:cubicBezTo>
                  <a:pt x="1167" y="0"/>
                  <a:pt x="993" y="103"/>
                  <a:pt x="880" y="247"/>
                </a:cubicBezTo>
                <a:cubicBezTo>
                  <a:pt x="880" y="616"/>
                  <a:pt x="880" y="616"/>
                  <a:pt x="880" y="616"/>
                </a:cubicBezTo>
                <a:cubicBezTo>
                  <a:pt x="966" y="382"/>
                  <a:pt x="1121" y="195"/>
                  <a:pt x="1364" y="195"/>
                </a:cubicBezTo>
                <a:cubicBezTo>
                  <a:pt x="1597" y="195"/>
                  <a:pt x="1787" y="388"/>
                  <a:pt x="1786" y="621"/>
                </a:cubicBezTo>
                <a:cubicBezTo>
                  <a:pt x="1785" y="854"/>
                  <a:pt x="1597" y="1043"/>
                  <a:pt x="1364" y="1042"/>
                </a:cubicBezTo>
                <a:cubicBezTo>
                  <a:pt x="1260" y="1042"/>
                  <a:pt x="1164" y="1004"/>
                  <a:pt x="1090" y="942"/>
                </a:cubicBezTo>
                <a:cubicBezTo>
                  <a:pt x="999" y="871"/>
                  <a:pt x="898" y="720"/>
                  <a:pt x="803" y="640"/>
                </a:cubicBezTo>
                <a:cubicBezTo>
                  <a:pt x="731" y="577"/>
                  <a:pt x="615" y="538"/>
                  <a:pt x="500" y="538"/>
                </a:cubicBezTo>
                <a:cubicBezTo>
                  <a:pt x="226" y="537"/>
                  <a:pt x="1" y="754"/>
                  <a:pt x="1" y="1034"/>
                </a:cubicBezTo>
                <a:cubicBezTo>
                  <a:pt x="0" y="1309"/>
                  <a:pt x="226" y="1527"/>
                  <a:pt x="500" y="1528"/>
                </a:cubicBezTo>
                <a:cubicBezTo>
                  <a:pt x="655" y="1528"/>
                  <a:pt x="789" y="1466"/>
                  <a:pt x="880" y="1355"/>
                </a:cubicBezTo>
                <a:cubicBezTo>
                  <a:pt x="880" y="1082"/>
                  <a:pt x="880" y="1082"/>
                  <a:pt x="880" y="1082"/>
                </a:cubicBezTo>
                <a:cubicBezTo>
                  <a:pt x="832" y="1168"/>
                  <a:pt x="733" y="1276"/>
                  <a:pt x="644" y="1313"/>
                </a:cubicBezTo>
                <a:cubicBezTo>
                  <a:pt x="600" y="1331"/>
                  <a:pt x="554" y="1343"/>
                  <a:pt x="500" y="1343"/>
                </a:cubicBezTo>
                <a:cubicBezTo>
                  <a:pt x="329" y="1343"/>
                  <a:pt x="187" y="1210"/>
                  <a:pt x="187" y="1034"/>
                </a:cubicBezTo>
                <a:cubicBezTo>
                  <a:pt x="187" y="872"/>
                  <a:pt x="318" y="722"/>
                  <a:pt x="500" y="723"/>
                </a:cubicBezTo>
                <a:cubicBezTo>
                  <a:pt x="586" y="723"/>
                  <a:pt x="663" y="758"/>
                  <a:pt x="720" y="814"/>
                </a:cubicBezTo>
                <a:cubicBezTo>
                  <a:pt x="779" y="871"/>
                  <a:pt x="871" y="990"/>
                  <a:pt x="915" y="1037"/>
                </a:cubicBezTo>
                <a:cubicBezTo>
                  <a:pt x="1026" y="1158"/>
                  <a:pt x="1187" y="1233"/>
                  <a:pt x="1364" y="1234"/>
                </a:cubicBezTo>
                <a:cubicBezTo>
                  <a:pt x="1617" y="1234"/>
                  <a:pt x="1834" y="1082"/>
                  <a:pt x="1929" y="865"/>
                </a:cubicBezTo>
                <a:lnTo>
                  <a:pt x="1929" y="376"/>
                </a:lnTo>
                <a:close/>
              </a:path>
            </a:pathLst>
          </a:custGeom>
          <a:solidFill>
            <a:srgbClr val="C9C9C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gray">
          <a:xfrm>
            <a:off x="-1588" y="4319588"/>
            <a:ext cx="9148763" cy="36512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altLang="ja-JP" sz="1600">
              <a:latin typeface="+mn-lt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gray">
          <a:xfrm>
            <a:off x="0" y="4303713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AU" dirty="0">
              <a:latin typeface="+mn-lt"/>
              <a:ea typeface="+mn-ea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gray">
          <a:xfrm>
            <a:off x="0" y="4284663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AU" dirty="0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grahamb\AppData\Local\Microsoft\Windows\Temporary Internet Files\Content.IE5\JU60Y73V\MPj04384980000[1].jpg"/>
          <p:cNvPicPr preferRelativeResize="0">
            <a:picLocks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4000" contrast="-25000"/>
          </a:blip>
          <a:srcRect r="3031" b="15143"/>
          <a:stretch>
            <a:fillRect/>
          </a:stretch>
        </p:blipFill>
        <p:spPr bwMode="auto">
          <a:xfrm>
            <a:off x="1" y="701748"/>
            <a:ext cx="9143999" cy="5909969"/>
          </a:xfrm>
          <a:prstGeom prst="rect">
            <a:avLst/>
          </a:prstGeom>
          <a:noFill/>
        </p:spPr>
      </p:pic>
      <p:sp>
        <p:nvSpPr>
          <p:cNvPr id="5" name="Rectangle 6"/>
          <p:cNvSpPr>
            <a:spLocks noChangeArrowheads="1"/>
          </p:cNvSpPr>
          <p:nvPr/>
        </p:nvSpPr>
        <p:spPr bwMode="gray">
          <a:xfrm>
            <a:off x="-1588" y="4319588"/>
            <a:ext cx="9148763" cy="36512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altLang="ja-JP" sz="16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en-US" noProof="0" smtClean="0"/>
              <a:t>Click icon to add picture</a:t>
            </a:r>
            <a:endParaRPr lang="en-US" alt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508EC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150" y="766763"/>
            <a:ext cx="9018588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0563"/>
            <a:chOff x="0" y="1773"/>
            <a:chExt cx="5760" cy="435"/>
          </a:xfrm>
        </p:grpSpPr>
        <p:sp>
          <p:nvSpPr>
            <p:cNvPr id="8" name="Rectangle 14"/>
            <p:cNvSpPr>
              <a:spLocks noChangeAspect="1" noChangeArrowheads="1" noTextEdit="1"/>
            </p:cNvSpPr>
            <p:nvPr userDrawn="1"/>
          </p:nvSpPr>
          <p:spPr bwMode="gray">
            <a:xfrm>
              <a:off x="0" y="1773"/>
              <a:ext cx="5760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dirty="0">
                <a:latin typeface="+mn-lt"/>
                <a:ea typeface="+mn-ea"/>
              </a:endParaRPr>
            </a:p>
          </p:txBody>
        </p:sp>
        <p:pic>
          <p:nvPicPr>
            <p:cNvPr id="1036" name="Picture 7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gray">
            <a:xfrm>
              <a:off x="0" y="1773"/>
              <a:ext cx="5759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8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>
              <a:off x="1769" y="1803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8" name="Picture 9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>
              <a:off x="1769" y="1830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9" name="Picture 10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>
              <a:off x="1769" y="1857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0" name="Picture 11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>
              <a:off x="1769" y="1884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1" name="Picture 12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>
              <a:off x="1769" y="1911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2" name="Picture 13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>
              <a:off x="1769" y="1938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3" name="Picture 14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>
              <a:off x="1769" y="1965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4" name="Picture 15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>
              <a:off x="1769" y="1992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5" name="Picture 16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>
              <a:off x="1769" y="2019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6" name="Picture 17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>
              <a:off x="1769" y="2046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7" name="Picture 18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>
              <a:off x="1769" y="2073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8" name="Picture 19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>
              <a:off x="1769" y="2100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9" name="Picture 20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>
              <a:off x="1769" y="2127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0" name="Picture 21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>
              <a:off x="1769" y="2154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1" name="Picture 22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>
              <a:off x="1769" y="2181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" name="Picture 87" descr="222_3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53400" y="146050"/>
            <a:ext cx="88423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4"/>
          <p:cNvSpPr>
            <a:spLocks noChangeArrowheads="1"/>
          </p:cNvSpPr>
          <p:nvPr/>
        </p:nvSpPr>
        <p:spPr bwMode="gray">
          <a:xfrm>
            <a:off x="0" y="7938"/>
            <a:ext cx="9144000" cy="3651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altLang="ja-JP" sz="1600"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gray">
          <a:xfrm>
            <a:off x="0" y="0"/>
            <a:ext cx="9144000" cy="2540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altLang="ja-JP" sz="1600">
              <a:latin typeface="+mn-lt"/>
            </a:endParaRPr>
          </a:p>
        </p:txBody>
      </p:sp>
      <p:sp>
        <p:nvSpPr>
          <p:cNvPr id="28" name="Line 7"/>
          <p:cNvSpPr>
            <a:spLocks noChangeShapeType="1"/>
          </p:cNvSpPr>
          <p:nvPr/>
        </p:nvSpPr>
        <p:spPr bwMode="gray">
          <a:xfrm>
            <a:off x="0" y="688975"/>
            <a:ext cx="9144000" cy="0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AU" dirty="0">
              <a:latin typeface="+mn-lt"/>
              <a:ea typeface="+mn-ea"/>
            </a:endParaRPr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gray">
          <a:xfrm>
            <a:off x="0" y="4127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AU" dirty="0">
              <a:latin typeface="+mn-lt"/>
              <a:ea typeface="+mn-ea"/>
            </a:endParaRPr>
          </a:p>
        </p:txBody>
      </p:sp>
      <p:sp>
        <p:nvSpPr>
          <p:cNvPr id="1033" name="Title Placeholder 1"/>
          <p:cNvSpPr>
            <a:spLocks noGrp="1"/>
          </p:cNvSpPr>
          <p:nvPr>
            <p:ph type="title"/>
          </p:nvPr>
        </p:nvSpPr>
        <p:spPr bwMode="auto">
          <a:xfrm>
            <a:off x="57150" y="0"/>
            <a:ext cx="7970838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gray">
          <a:xfrm>
            <a:off x="0" y="6616700"/>
            <a:ext cx="9144000" cy="241300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tabLst>
                <a:tab pos="0" algn="l"/>
                <a:tab pos="4572000" algn="ctr"/>
                <a:tab pos="9144000" algn="r"/>
              </a:tabLst>
            </a:pPr>
            <a:r>
              <a:rPr lang="en-AU" altLang="ja-JP" sz="1000" dirty="0">
                <a:solidFill>
                  <a:schemeClr val="bg1"/>
                </a:solidFill>
                <a:latin typeface="+mn-lt"/>
              </a:rPr>
              <a:t>	</a:t>
            </a:r>
            <a:r>
              <a:rPr lang="en-AU" altLang="ja-JP" sz="1000" dirty="0" smtClean="0">
                <a:solidFill>
                  <a:schemeClr val="bg1"/>
                </a:solidFill>
                <a:latin typeface="+mn-lt"/>
              </a:rPr>
              <a:t>  Interstage BPM v11.2</a:t>
            </a:r>
            <a:r>
              <a:rPr lang="en-AU" altLang="ja-JP" sz="1000" dirty="0">
                <a:solidFill>
                  <a:schemeClr val="bg1"/>
                </a:solidFill>
                <a:latin typeface="+mn-lt"/>
              </a:rPr>
              <a:t>	 </a:t>
            </a:r>
            <a:fld id="{BF43565D-05EA-4068-BB4D-EC67E114E809}" type="slidenum">
              <a:rPr lang="en-AU" altLang="ja-JP" sz="1000" smtClean="0">
                <a:solidFill>
                  <a:schemeClr val="bg1"/>
                </a:solidFill>
                <a:latin typeface="+mn-lt"/>
              </a:rPr>
              <a:pPr>
                <a:tabLst>
                  <a:tab pos="0" algn="l"/>
                  <a:tab pos="4572000" algn="ctr"/>
                  <a:tab pos="9144000" algn="r"/>
                </a:tabLst>
              </a:pPr>
              <a:t>‹#›</a:t>
            </a:fld>
            <a:r>
              <a:rPr lang="en-AU" altLang="ja-JP" sz="1000" dirty="0" smtClean="0">
                <a:solidFill>
                  <a:schemeClr val="bg1"/>
                </a:solidFill>
                <a:latin typeface="+mn-lt"/>
              </a:rPr>
              <a:t>	</a:t>
            </a:r>
            <a:r>
              <a:rPr lang="en-US" altLang="ja-JP" sz="1000" dirty="0" smtClean="0">
                <a:solidFill>
                  <a:schemeClr val="bg1"/>
                </a:solidFill>
                <a:latin typeface="+mn-lt"/>
              </a:rPr>
              <a:t>Copyright </a:t>
            </a:r>
            <a:r>
              <a:rPr lang="en-US" altLang="ja-JP" sz="1000" dirty="0">
                <a:solidFill>
                  <a:schemeClr val="bg1"/>
                </a:solidFill>
                <a:latin typeface="+mn-lt"/>
              </a:rPr>
              <a:t>© 2010 FUJITSU </a:t>
            </a:r>
            <a:r>
              <a:rPr lang="en-US" altLang="ja-JP" sz="1000" dirty="0" smtClean="0">
                <a:solidFill>
                  <a:schemeClr val="bg1"/>
                </a:solidFill>
                <a:latin typeface="+mn-lt"/>
              </a:rPr>
              <a:t>LIMITED  </a:t>
            </a:r>
            <a:endParaRPr lang="en-GB" altLang="ja-JP" sz="900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ct val="20000"/>
        </a:spcBef>
        <a:spcAft>
          <a:spcPts val="288"/>
        </a:spcAft>
        <a:buClr>
          <a:srgbClr val="C00000"/>
        </a:buClr>
        <a:buFont typeface="Arial" charset="0"/>
        <a:buChar char="■"/>
        <a:defRPr lang="en-US" altLang="en-US" sz="2400" kern="1200" dirty="0">
          <a:solidFill>
            <a:schemeClr val="tx1"/>
          </a:solidFill>
          <a:latin typeface="+mn-lt"/>
          <a:ea typeface="MS PGothic" pitchFamily="34" charset="-128"/>
          <a:cs typeface="Arial" pitchFamily="34" charset="0"/>
        </a:defRPr>
      </a:lvl1pPr>
      <a:lvl2pPr marL="682625" indent="-341313" algn="l" rtl="0" eaLnBrk="1" fontAlgn="base" hangingPunct="1">
        <a:lnSpc>
          <a:spcPct val="95000"/>
        </a:lnSpc>
        <a:spcBef>
          <a:spcPct val="20000"/>
        </a:spcBef>
        <a:spcAft>
          <a:spcPts val="238"/>
        </a:spcAft>
        <a:buClr>
          <a:srgbClr val="737373"/>
        </a:buClr>
        <a:buSzPct val="80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MS PGothic" pitchFamily="34" charset="-128"/>
          <a:cs typeface="Arial" pitchFamily="34" charset="0"/>
        </a:defRPr>
      </a:lvl2pPr>
      <a:lvl3pPr marL="989013" indent="-341313" algn="l" rtl="0" eaLnBrk="1" fontAlgn="base" hangingPunct="1">
        <a:lnSpc>
          <a:spcPct val="95000"/>
        </a:lnSpc>
        <a:spcBef>
          <a:spcPct val="20000"/>
        </a:spcBef>
        <a:spcAft>
          <a:spcPts val="213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Arial" pitchFamily="34" charset="0"/>
        </a:defRPr>
      </a:lvl3pPr>
      <a:lvl4pPr marL="1331913" indent="-341313" algn="l" rtl="0" eaLnBrk="1" fontAlgn="base" hangingPunct="1">
        <a:lnSpc>
          <a:spcPct val="95000"/>
        </a:lnSpc>
        <a:spcBef>
          <a:spcPct val="20000"/>
        </a:spcBef>
        <a:spcAft>
          <a:spcPts val="188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MS PGothic" pitchFamily="34" charset="-128"/>
          <a:cs typeface="Arial" pitchFamily="34" charset="0"/>
        </a:defRPr>
      </a:lvl4pPr>
      <a:lvl5pPr marL="1673225" indent="-341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MS PGothic" pitchFamily="34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Interstage BPM Console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Default Form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Default Form is created when no Form is assigned</a:t>
            </a:r>
          </a:p>
          <a:p>
            <a:r>
              <a:rPr lang="en-US" dirty="0" smtClean="0"/>
              <a:t>Displays all UDAs</a:t>
            </a:r>
          </a:p>
          <a:p>
            <a:endParaRPr lang="en-US" dirty="0"/>
          </a:p>
        </p:txBody>
      </p:sp>
      <p:pic>
        <p:nvPicPr>
          <p:cNvPr id="6" name="Picture 5" descr="DefaultFor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6762" y="1754220"/>
            <a:ext cx="6550477" cy="45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Detail – Manage Attachment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eaLnBrk="1" hangingPunct="1"/>
            <a:r>
              <a:rPr lang="en-US" dirty="0" smtClean="0">
                <a:cs typeface="Arial" charset="0"/>
              </a:rPr>
              <a:t>Add attachments to process</a:t>
            </a:r>
          </a:p>
          <a:p>
            <a:pPr eaLnBrk="1" hangingPunct="1"/>
            <a:r>
              <a:rPr lang="en-US" dirty="0" smtClean="0">
                <a:cs typeface="Arial" charset="0"/>
              </a:rPr>
              <a:t>Attachments are shared with all process users</a:t>
            </a:r>
          </a:p>
          <a:p>
            <a:pPr eaLnBrk="1" hangingPunct="1"/>
            <a:r>
              <a:rPr lang="en-US" dirty="0" smtClean="0">
                <a:cs typeface="Arial" charset="0"/>
              </a:rPr>
              <a:t>Check-in/Check-out functionality depends on DMS feature.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241" y="939574"/>
            <a:ext cx="69627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Add Attachment</a:t>
            </a:r>
          </a:p>
          <a:p>
            <a:pPr eaLnBrk="1" hangingPunct="1"/>
            <a:endParaRPr lang="en-US" dirty="0" smtClean="0">
              <a:cs typeface="Arial" charset="0"/>
            </a:endParaRPr>
          </a:p>
          <a:p>
            <a:pPr lvl="1" eaLnBrk="1" hangingPunct="1"/>
            <a:r>
              <a:rPr lang="en-US" dirty="0" smtClean="0">
                <a:cs typeface="Arial" charset="0"/>
              </a:rPr>
              <a:t>Attachment Name</a:t>
            </a:r>
          </a:p>
          <a:p>
            <a:pPr lvl="1" eaLnBrk="1" hangingPunct="1"/>
            <a:endParaRPr lang="en-US" dirty="0" smtClean="0">
              <a:cs typeface="Arial" charset="0"/>
            </a:endParaRPr>
          </a:p>
          <a:p>
            <a:pPr lvl="1" eaLnBrk="1" hangingPunct="1"/>
            <a:r>
              <a:rPr lang="en-US" dirty="0" smtClean="0">
                <a:cs typeface="Arial" charset="0"/>
              </a:rPr>
              <a:t>File Source</a:t>
            </a:r>
          </a:p>
          <a:p>
            <a:pPr lvl="2" eaLnBrk="1" hangingPunct="1"/>
            <a:r>
              <a:rPr lang="en-US" dirty="0" smtClean="0">
                <a:cs typeface="Arial" charset="0"/>
              </a:rPr>
              <a:t>Add New</a:t>
            </a:r>
          </a:p>
          <a:p>
            <a:pPr lvl="3" eaLnBrk="1" hangingPunct="1"/>
            <a:r>
              <a:rPr lang="en-US" dirty="0" smtClean="0">
                <a:cs typeface="Arial" charset="0"/>
              </a:rPr>
              <a:t>Add new document to DMS </a:t>
            </a:r>
          </a:p>
          <a:p>
            <a:pPr lvl="2" eaLnBrk="1" hangingPunct="1">
              <a:buNone/>
            </a:pPr>
            <a:r>
              <a:rPr lang="en-US" dirty="0" smtClean="0">
                <a:cs typeface="Arial" charset="0"/>
              </a:rPr>
              <a:t>	and attach</a:t>
            </a:r>
          </a:p>
          <a:p>
            <a:pPr lvl="3" eaLnBrk="1" hangingPunct="1"/>
            <a:r>
              <a:rPr lang="en-US" dirty="0" smtClean="0">
                <a:cs typeface="Arial" charset="0"/>
              </a:rPr>
              <a:t>Source: location of document</a:t>
            </a:r>
          </a:p>
          <a:p>
            <a:pPr lvl="3" eaLnBrk="1" hangingPunct="1"/>
            <a:r>
              <a:rPr lang="en-US" dirty="0" smtClean="0">
                <a:cs typeface="Arial" charset="0"/>
              </a:rPr>
              <a:t>Target: location in DMS to store</a:t>
            </a:r>
          </a:p>
          <a:p>
            <a:pPr lvl="2" eaLnBrk="1" hangingPunct="1"/>
            <a:r>
              <a:rPr lang="en-US" dirty="0" smtClean="0">
                <a:cs typeface="Arial" charset="0"/>
              </a:rPr>
              <a:t>Browse Existing</a:t>
            </a:r>
          </a:p>
          <a:p>
            <a:pPr lvl="3" eaLnBrk="1" hangingPunct="1"/>
            <a:r>
              <a:rPr lang="en-US" dirty="0" smtClean="0">
                <a:cs typeface="Arial" charset="0"/>
              </a:rPr>
              <a:t>Browse existing documents from DMS and attach.</a:t>
            </a:r>
          </a:p>
          <a:p>
            <a:pPr lvl="3" eaLnBrk="1" hangingPunct="1"/>
            <a:r>
              <a:rPr lang="en-US" dirty="0" smtClean="0">
                <a:cs typeface="Arial" charset="0"/>
              </a:rPr>
              <a:t>Opens DMS browser to select the document</a:t>
            </a:r>
            <a:endParaRPr dirty="0" smtClean="0">
              <a:cs typeface="Arial" charset="0"/>
            </a:endParaRP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</a:rPr>
              <a:t>Task Detail – Manage Attachment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4173" y="791255"/>
            <a:ext cx="4838019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DMS Browser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One or more DMS can be configured for storing documents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DMS can be a file system or WebDAV supported repository</a:t>
            </a:r>
          </a:p>
          <a:p>
            <a:pPr eaLnBrk="1" hangingPunct="1"/>
            <a:endParaRPr lang="en-US" dirty="0" smtClean="0">
              <a:cs typeface="Arial" charset="0"/>
            </a:endParaRP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</a:rPr>
              <a:t>Task Detail – Manage Attachment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514" y="2069646"/>
            <a:ext cx="5151664" cy="424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cs typeface="Arial" charset="0"/>
            </a:endParaRPr>
          </a:p>
          <a:p>
            <a:pPr eaLnBrk="1" hangingPunct="1"/>
            <a:endParaRPr lang="en-US" dirty="0" smtClean="0">
              <a:cs typeface="Arial" charset="0"/>
            </a:endParaRPr>
          </a:p>
          <a:p>
            <a:pPr eaLnBrk="1" hangingPunct="1"/>
            <a:endParaRPr lang="en-US" dirty="0" smtClean="0">
              <a:cs typeface="Arial" charset="0"/>
            </a:endParaRPr>
          </a:p>
          <a:p>
            <a:pPr eaLnBrk="1" hangingPunct="1"/>
            <a:endParaRPr lang="en-US" dirty="0" smtClean="0">
              <a:cs typeface="Arial" charset="0"/>
            </a:endParaRPr>
          </a:p>
          <a:p>
            <a:pPr eaLnBrk="1" hangingPunct="1"/>
            <a:endParaRPr lang="en-US" dirty="0" smtClean="0">
              <a:cs typeface="Arial" charset="0"/>
            </a:endParaRPr>
          </a:p>
          <a:p>
            <a:pPr eaLnBrk="1" hangingPunct="1"/>
            <a:endParaRPr lang="en-US" dirty="0" smtClean="0">
              <a:cs typeface="Arial" charset="0"/>
            </a:endParaRPr>
          </a:p>
          <a:p>
            <a:pPr eaLnBrk="1" hangingPunct="1"/>
            <a:r>
              <a:rPr lang="en-US" dirty="0" smtClean="0">
                <a:cs typeface="Arial" charset="0"/>
              </a:rPr>
              <a:t>Users working on task may write comments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Share information with other users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Additional information before reassigning task to a different user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Can be also used to log user feedback for future updates.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</a:rPr>
              <a:t>Task Detail – Comments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" y="880382"/>
            <a:ext cx="69151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Team Tasks - Overview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Team Manager/Supervisor can manage team tasks.</a:t>
            </a:r>
          </a:p>
          <a:p>
            <a:pPr lvl="1"/>
            <a:r>
              <a:rPr lang="en-US" dirty="0" smtClean="0"/>
              <a:t>Check workload on team members</a:t>
            </a:r>
          </a:p>
          <a:p>
            <a:pPr lvl="1"/>
            <a:r>
              <a:rPr lang="en-US" dirty="0" smtClean="0"/>
              <a:t>Validate team performance</a:t>
            </a:r>
          </a:p>
          <a:p>
            <a:pPr lvl="1"/>
            <a:r>
              <a:rPr lang="en-US" dirty="0" smtClean="0"/>
              <a:t>Assists in better planning</a:t>
            </a:r>
          </a:p>
          <a:p>
            <a:pPr lvl="2"/>
            <a:r>
              <a:rPr lang="en-US" dirty="0" smtClean="0"/>
              <a:t>Re-Distribute tasks among team members</a:t>
            </a:r>
          </a:p>
          <a:p>
            <a:pPr lvl="2"/>
            <a:r>
              <a:rPr lang="en-US" dirty="0" smtClean="0"/>
              <a:t>Plan for future tasks, holidays, vacations.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6" name="Group 51"/>
          <p:cNvGraphicFramePr>
            <a:graphicFrameLocks noGrp="1"/>
          </p:cNvGraphicFramePr>
          <p:nvPr/>
        </p:nvGraphicFramePr>
        <p:xfrm>
          <a:off x="691243" y="3733581"/>
          <a:ext cx="5108331" cy="2127840"/>
        </p:xfrm>
        <a:graphic>
          <a:graphicData uri="http://schemas.openxmlformats.org/drawingml/2006/table">
            <a:tbl>
              <a:tblPr/>
              <a:tblGrid>
                <a:gridCol w="1919433"/>
                <a:gridCol w="3188898"/>
              </a:tblGrid>
              <a:tr h="3546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Title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46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Keith Swenson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Manager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46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Shamim Quader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Engineer – Product Development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46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Kumar Raja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Engineer – Product Development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46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Sameer Pradhan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Engineer – Product Development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46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John Smith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Engineer – Product Development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</a:rPr>
              <a:t>My Team Tasks</a:t>
            </a:r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altLang="ja-JP" dirty="0" smtClean="0">
                <a:cs typeface="Arial" charset="0"/>
              </a:rPr>
              <a:t>The manager’s view of the team’s tasks.</a:t>
            </a:r>
          </a:p>
          <a:p>
            <a:pPr eaLnBrk="1" hangingPunct="1"/>
            <a:endParaRPr dirty="0" smtClean="0">
              <a:cs typeface="Arial" charset="0"/>
            </a:endParaRPr>
          </a:p>
        </p:txBody>
      </p:sp>
      <p:sp>
        <p:nvSpPr>
          <p:cNvPr id="90116" name="Slide Number Placeholder 3"/>
          <p:cNvSpPr txBox="1">
            <a:spLocks noGrp="1"/>
          </p:cNvSpPr>
          <p:nvPr/>
        </p:nvSpPr>
        <p:spPr bwMode="auto">
          <a:xfrm>
            <a:off x="0" y="6557965"/>
            <a:ext cx="4572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15000"/>
              </a:lnSpc>
              <a:spcBef>
                <a:spcPct val="20000"/>
              </a:spcBef>
              <a:spcAft>
                <a:spcPct val="25000"/>
              </a:spcAft>
              <a:buClr>
                <a:srgbClr val="FF0000"/>
              </a:buClr>
              <a:buSzPct val="110000"/>
              <a:buFont typeface="Wingdings" pitchFamily="2" charset="2"/>
              <a:buNone/>
            </a:pPr>
            <a:fld id="{C79A5C1B-BC5C-42CC-8EB5-5C4BEEEA893D}" type="slidenum">
              <a:rPr lang="en-US" sz="800">
                <a:solidFill>
                  <a:srgbClr val="C00000"/>
                </a:solidFill>
                <a:latin typeface="+mn-lt"/>
              </a:rPr>
              <a:pPr algn="just">
                <a:lnSpc>
                  <a:spcPct val="115000"/>
                </a:lnSpc>
                <a:spcBef>
                  <a:spcPct val="20000"/>
                </a:spcBef>
                <a:spcAft>
                  <a:spcPct val="25000"/>
                </a:spcAft>
                <a:buClr>
                  <a:srgbClr val="FF0000"/>
                </a:buClr>
                <a:buSzPct val="110000"/>
                <a:buFont typeface="Wingdings" pitchFamily="2" charset="2"/>
                <a:buNone/>
              </a:pPr>
              <a:t>16</a:t>
            </a:fld>
            <a:endParaRPr lang="en-US" sz="8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946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861" y="1575481"/>
            <a:ext cx="6473825" cy="425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0121" name="Rounded Rectangle 8"/>
          <p:cNvSpPr>
            <a:spLocks noChangeArrowheads="1"/>
          </p:cNvSpPr>
          <p:nvPr/>
        </p:nvSpPr>
        <p:spPr bwMode="auto">
          <a:xfrm>
            <a:off x="1973036" y="2304143"/>
            <a:ext cx="4953000" cy="1163638"/>
          </a:xfrm>
          <a:prstGeom prst="roundRect">
            <a:avLst>
              <a:gd name="adj" fmla="val 8014"/>
            </a:avLst>
          </a:prstGeom>
          <a:noFill/>
          <a:ln w="25400" algn="ctr">
            <a:solidFill>
              <a:srgbClr val="1E46A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2400" dirty="0">
              <a:latin typeface="+mn-lt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973036" y="3526520"/>
            <a:ext cx="4953000" cy="1722438"/>
          </a:xfrm>
          <a:prstGeom prst="roundRect">
            <a:avLst>
              <a:gd name="adj" fmla="val 8013"/>
            </a:avLst>
          </a:prstGeom>
          <a:noFill/>
          <a:ln w="25400" algn="ctr">
            <a:solidFill>
              <a:srgbClr val="1E46AF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2400" dirty="0">
              <a:latin typeface="+mn-lt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7453981" y="1755308"/>
            <a:ext cx="949789" cy="590550"/>
          </a:xfrm>
          <a:prstGeom prst="wedgeRectCallout">
            <a:avLst>
              <a:gd name="adj1" fmla="val -112593"/>
              <a:gd name="adj2" fmla="val 124731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Team Task list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752463" y="3540565"/>
            <a:ext cx="949789" cy="590550"/>
          </a:xfrm>
          <a:prstGeom prst="wedgeRectCallout">
            <a:avLst>
              <a:gd name="adj1" fmla="val 81101"/>
              <a:gd name="adj2" fmla="val 89708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Member Task List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5562600" y="3698174"/>
            <a:ext cx="892629" cy="484786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7240349" y="3072479"/>
            <a:ext cx="1457338" cy="813721"/>
          </a:xfrm>
          <a:prstGeom prst="wedgeRectCallout">
            <a:avLst>
              <a:gd name="adj1" fmla="val -108625"/>
              <a:gd name="adj2" fmla="val 40252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Notice Reassignment option here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Team Tasks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Show as Graph: Toggles the screen between the table and the graphical view 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</p:txBody>
      </p:sp>
      <p:grpSp>
        <p:nvGrpSpPr>
          <p:cNvPr id="2" name="Group 13"/>
          <p:cNvGrpSpPr/>
          <p:nvPr/>
        </p:nvGrpSpPr>
        <p:grpSpPr>
          <a:xfrm>
            <a:off x="590309" y="1640774"/>
            <a:ext cx="5984663" cy="3754316"/>
            <a:chOff x="590309" y="1640774"/>
            <a:chExt cx="5984663" cy="3754316"/>
          </a:xfrm>
        </p:grpSpPr>
        <p:pic>
          <p:nvPicPr>
            <p:cNvPr id="23558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60322" y="1681842"/>
              <a:ext cx="29146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7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0309" y="2097003"/>
              <a:ext cx="5973777" cy="32980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5129522" y="1640774"/>
              <a:ext cx="1402896" cy="48478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Team Tasks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When a team manager logs-in to the console, he/she can view his/her tasks and team’s task.</a:t>
            </a:r>
          </a:p>
          <a:p>
            <a:endParaRPr lang="en-US" altLang="ja-JP" dirty="0" smtClean="0"/>
          </a:p>
          <a:p>
            <a:r>
              <a:rPr lang="en-US" dirty="0" smtClean="0"/>
              <a:t>By default, users will see their reports for the last 7 days. </a:t>
            </a:r>
          </a:p>
          <a:p>
            <a:pPr lvl="1"/>
            <a:r>
              <a:rPr lang="en-US" altLang="ja-JP" dirty="0" smtClean="0"/>
              <a:t>Change the date for more history data</a:t>
            </a:r>
          </a:p>
          <a:p>
            <a:pPr lvl="1"/>
            <a:endParaRPr lang="en-US" altLang="ja-JP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Team Tasks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Team Configuration</a:t>
            </a:r>
          </a:p>
          <a:p>
            <a:pPr lvl="1"/>
            <a:r>
              <a:rPr lang="en-US" altLang="ja-JP" dirty="0" smtClean="0"/>
              <a:t>User accounts can be assigned a </a:t>
            </a:r>
            <a:r>
              <a:rPr lang="en-US" altLang="ja-JP" i="1" dirty="0" smtClean="0"/>
              <a:t>manager</a:t>
            </a:r>
            <a:r>
              <a:rPr lang="en-US" altLang="ja-JP" dirty="0" smtClean="0"/>
              <a:t> by entering Manager’s username in the “manager” attribute</a:t>
            </a:r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r>
              <a:rPr lang="en-US" altLang="ja-JP" dirty="0" smtClean="0"/>
              <a:t>“manager” attribute is configurable.</a:t>
            </a:r>
          </a:p>
          <a:p>
            <a:pPr lvl="1"/>
            <a:r>
              <a:rPr lang="en-US" altLang="ja-JP" dirty="0" smtClean="0"/>
              <a:t>map an already existing LDAP attribute to the “</a:t>
            </a:r>
            <a:r>
              <a:rPr lang="en-US" altLang="ja-JP" i="1" dirty="0" smtClean="0"/>
              <a:t>managerattribute</a:t>
            </a:r>
            <a:r>
              <a:rPr lang="en-US" altLang="ja-JP" dirty="0" smtClean="0"/>
              <a:t>” attribute or define an attribute called ‘manager’.</a:t>
            </a:r>
          </a:p>
          <a:p>
            <a:pPr lvl="1"/>
            <a:endParaRPr lang="en-US" altLang="ja-JP" dirty="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218" y="2175105"/>
            <a:ext cx="550545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940628" y="1726716"/>
            <a:ext cx="2993571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sz="1800" b="1" u="sng" dirty="0" smtClean="0">
                <a:solidFill>
                  <a:schemeClr val="bg1"/>
                </a:solidFill>
                <a:latin typeface="+mn-lt"/>
              </a:rPr>
              <a:t>Tenant Property</a:t>
            </a:r>
            <a:r>
              <a:rPr lang="en-US" altLang="ja-JP" sz="1800" b="1" dirty="0" smtClean="0">
                <a:solidFill>
                  <a:schemeClr val="bg1"/>
                </a:solidFill>
                <a:latin typeface="+mn-lt"/>
              </a:rPr>
              <a:t> </a:t>
            </a:r>
          </a:p>
          <a:p>
            <a:endParaRPr lang="en-US" altLang="ja-JP" sz="1400" b="1" dirty="0" smtClean="0">
              <a:solidFill>
                <a:schemeClr val="bg1"/>
              </a:solidFill>
              <a:latin typeface="+mn-lt"/>
            </a:endParaRPr>
          </a:p>
          <a:p>
            <a:r>
              <a:rPr lang="en-US" altLang="ja-JP" sz="1400" b="1" dirty="0" smtClean="0">
                <a:solidFill>
                  <a:schemeClr val="bg1"/>
                </a:solidFill>
                <a:latin typeface="+mn-lt"/>
              </a:rPr>
              <a:t>“managerattrribute” =  “myManager”</a:t>
            </a:r>
          </a:p>
          <a:p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</a:rPr>
              <a:t>Console Menus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Dashboard</a:t>
            </a:r>
          </a:p>
          <a:p>
            <a:pPr eaLnBrk="1" hangingPunct="1"/>
            <a:r>
              <a:rPr lang="en-US" dirty="0" smtClean="0">
                <a:cs typeface="Arial" charset="0"/>
              </a:rPr>
              <a:t>Tasks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My Tasks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My Team Tasks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Task Searches</a:t>
            </a:r>
          </a:p>
          <a:p>
            <a:pPr eaLnBrk="1" hangingPunct="1"/>
            <a:r>
              <a:rPr lang="en-US" dirty="0" smtClean="0">
                <a:cs typeface="Arial" charset="0"/>
              </a:rPr>
              <a:t>Community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My Pages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My Team Pages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Shared Pages</a:t>
            </a:r>
          </a:p>
          <a:p>
            <a:pPr eaLnBrk="1" hangingPunct="1"/>
            <a:r>
              <a:rPr lang="en-US" dirty="0" smtClean="0">
                <a:cs typeface="Arial" charset="0"/>
              </a:rPr>
              <a:t>Process Management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My Processes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Process Definitions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PI Searches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PD Searches</a:t>
            </a:r>
            <a:endParaRPr dirty="0" smtClean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</a:rPr>
              <a:t>Task Searches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dirty="0" smtClean="0">
                <a:cs typeface="Arial" charset="0"/>
              </a:rPr>
              <a:t>Create custom search queries and save for future use</a:t>
            </a:r>
          </a:p>
          <a:p>
            <a:pPr eaLnBrk="1" hangingPunct="1"/>
            <a:r>
              <a:rPr lang="en-US" dirty="0" smtClean="0">
                <a:cs typeface="Arial" charset="0"/>
              </a:rPr>
              <a:t>Replace the task list table in “My Task” with custom list table</a:t>
            </a:r>
          </a:p>
          <a:p>
            <a:pPr eaLnBrk="1" hangingPunct="1"/>
            <a:endParaRPr lang="en-US" dirty="0" smtClean="0">
              <a:cs typeface="Arial" charset="0"/>
            </a:endParaRPr>
          </a:p>
          <a:p>
            <a:pPr eaLnBrk="1" hangingPunct="1"/>
            <a:r>
              <a:rPr lang="en-US" dirty="0" smtClean="0">
                <a:cs typeface="Arial" charset="0"/>
              </a:rPr>
              <a:t>Search Criteria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Task Properties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Process Definition and Process Instance Name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Assignee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UDA values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Perform sorting</a:t>
            </a:r>
          </a:p>
          <a:p>
            <a:pPr lvl="1" eaLnBrk="1" hangingPunct="1"/>
            <a:endParaRPr lang="en-US" dirty="0" smtClean="0">
              <a:cs typeface="Arial" charset="0"/>
            </a:endParaRPr>
          </a:p>
          <a:p>
            <a:pPr eaLnBrk="1" hangingPunct="1"/>
            <a:r>
              <a:rPr lang="en-US" dirty="0" smtClean="0">
                <a:cs typeface="Arial" charset="0"/>
              </a:rPr>
              <a:t>Display UDA values in result list table</a:t>
            </a:r>
            <a:endParaRPr dirty="0" smtClean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</a:rPr>
              <a:t>Process Definition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dirty="0" smtClean="0">
                <a:cs typeface="Arial" charset="0"/>
              </a:rPr>
              <a:t>The table by default shows all process definitions owned by user.</a:t>
            </a:r>
          </a:p>
        </p:txBody>
      </p:sp>
      <p:pic>
        <p:nvPicPr>
          <p:cNvPr id="6" name="Picture 5" descr="ProcessDef-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578" y="1597932"/>
            <a:ext cx="8380412" cy="4249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</a:rPr>
              <a:t>Process Definition Details - Summary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dirty="0" smtClean="0">
                <a:cs typeface="Arial" charset="0"/>
              </a:rPr>
              <a:t>Summary of PD and available Actions</a:t>
            </a:r>
          </a:p>
        </p:txBody>
      </p:sp>
      <p:pic>
        <p:nvPicPr>
          <p:cNvPr id="8" name="Picture 5" descr="ProcessDef-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50" y="1655992"/>
            <a:ext cx="8440738" cy="4462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Definition Details: BPMN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BPMN Flash Viewer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286" y="1330099"/>
            <a:ext cx="7147832" cy="475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Definition Details: (BPMN)Create/Edit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Definitions can be edited and created in BPMN Flash Editor</a:t>
            </a:r>
          </a:p>
          <a:p>
            <a:pPr lvl="1"/>
            <a:r>
              <a:rPr lang="en-US" dirty="0" smtClean="0"/>
              <a:t>Process definition cannot be edited if it has active Process Instances.</a:t>
            </a:r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687" y="1761446"/>
            <a:ext cx="5808209" cy="462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Callout 2 (Border and Accent Bar) 5"/>
          <p:cNvSpPr/>
          <p:nvPr/>
        </p:nvSpPr>
        <p:spPr>
          <a:xfrm>
            <a:off x="6270172" y="3516085"/>
            <a:ext cx="914400" cy="612648"/>
          </a:xfrm>
          <a:prstGeom prst="accentBorderCallout2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Node Pallet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Definition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Details tab </a:t>
            </a:r>
          </a:p>
          <a:p>
            <a:pPr lvl="1"/>
            <a:r>
              <a:rPr lang="en-US" dirty="0" smtClean="0"/>
              <a:t>Shows details about process definition in text mode</a:t>
            </a:r>
          </a:p>
          <a:p>
            <a:pPr lvl="1"/>
            <a:r>
              <a:rPr lang="en-US" dirty="0" smtClean="0"/>
              <a:t>Users can access information about nodes, actions, timers everything.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Process Instance List</a:t>
            </a:r>
          </a:p>
          <a:p>
            <a:pPr lvl="1"/>
            <a:r>
              <a:rPr lang="en-US" dirty="0" smtClean="0"/>
              <a:t>Shows list of process instances created from selected process definition.</a:t>
            </a:r>
          </a:p>
          <a:p>
            <a:pPr lvl="1"/>
            <a:r>
              <a:rPr lang="en-US" dirty="0" smtClean="0"/>
              <a:t>Helps assess the change impact.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Instance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the list of process instances</a:t>
            </a:r>
          </a:p>
          <a:p>
            <a:r>
              <a:rPr lang="en-US" dirty="0" smtClean="0"/>
              <a:t>Default view shows only PIs owned by user</a:t>
            </a:r>
          </a:p>
          <a:p>
            <a:r>
              <a:rPr lang="en-US" dirty="0" smtClean="0"/>
              <a:t>Filters:</a:t>
            </a:r>
          </a:p>
          <a:p>
            <a:pPr lvl="1"/>
            <a:r>
              <a:rPr lang="en-US" dirty="0" smtClean="0"/>
              <a:t>My Processes</a:t>
            </a:r>
          </a:p>
          <a:p>
            <a:pPr lvl="2"/>
            <a:r>
              <a:rPr lang="en-US" dirty="0" smtClean="0"/>
              <a:t>Active, Inactive, in Error State, </a:t>
            </a:r>
            <a:r>
              <a:rPr lang="en-US" i="1" dirty="0" smtClean="0"/>
              <a:t>Dynamic</a:t>
            </a:r>
          </a:p>
          <a:p>
            <a:pPr lvl="1"/>
            <a:r>
              <a:rPr lang="en-US" dirty="0" smtClean="0"/>
              <a:t>All Process</a:t>
            </a:r>
          </a:p>
          <a:p>
            <a:pPr lvl="2"/>
            <a:r>
              <a:rPr lang="en-US" dirty="0" smtClean="0"/>
              <a:t>Active, Inactive, </a:t>
            </a:r>
            <a:r>
              <a:rPr lang="en-US" i="1" dirty="0" smtClean="0"/>
              <a:t>Archived</a:t>
            </a:r>
            <a:r>
              <a:rPr lang="en-US" dirty="0" smtClean="0"/>
              <a:t>, in Error State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Process Instance Details</a:t>
            </a:r>
          </a:p>
          <a:p>
            <a:pPr lvl="1"/>
            <a:r>
              <a:rPr lang="en-US" dirty="0" smtClean="0"/>
              <a:t>Summary</a:t>
            </a:r>
          </a:p>
          <a:p>
            <a:pPr lvl="1"/>
            <a:r>
              <a:rPr lang="en-US" dirty="0" smtClean="0"/>
              <a:t>Details</a:t>
            </a:r>
          </a:p>
          <a:p>
            <a:pPr lvl="1"/>
            <a:r>
              <a:rPr lang="en-US" dirty="0" smtClean="0"/>
              <a:t>BPMN</a:t>
            </a:r>
          </a:p>
          <a:p>
            <a:pPr lvl="1"/>
            <a:r>
              <a:rPr lang="en-US" dirty="0" smtClean="0"/>
              <a:t>History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Instance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Editing Process Instance</a:t>
            </a:r>
          </a:p>
          <a:p>
            <a:pPr lvl="1"/>
            <a:r>
              <a:rPr lang="en-US" dirty="0" smtClean="0"/>
              <a:t>A process instance can be edited (structurally) without editing the Process Definition</a:t>
            </a:r>
          </a:p>
          <a:p>
            <a:pPr lvl="1"/>
            <a:r>
              <a:rPr lang="en-US" dirty="0" smtClean="0"/>
              <a:t>Useful in scenarios where urgent fixes/changes are required to the running processes</a:t>
            </a:r>
          </a:p>
          <a:p>
            <a:pPr lvl="1"/>
            <a:r>
              <a:rPr lang="en-US" dirty="0" smtClean="0"/>
              <a:t>Editing PI results in a new PD with same design as edited PI.</a:t>
            </a:r>
          </a:p>
          <a:p>
            <a:pPr lvl="1"/>
            <a:r>
              <a:rPr lang="en-US" dirty="0" smtClean="0"/>
              <a:t>New PD’s status is “</a:t>
            </a:r>
            <a:r>
              <a:rPr lang="en-US" i="1" dirty="0" smtClean="0"/>
              <a:t>Private</a:t>
            </a:r>
            <a:r>
              <a:rPr lang="en-US" dirty="0" smtClean="0"/>
              <a:t>” (private for PI)</a:t>
            </a:r>
          </a:p>
          <a:p>
            <a:pPr lvl="1"/>
            <a:r>
              <a:rPr lang="en-US" dirty="0" smtClean="0"/>
              <a:t>Private PD can be upgraded to Draft and Publish.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Instance Details: Detail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Details</a:t>
            </a:r>
          </a:p>
          <a:p>
            <a:r>
              <a:rPr lang="en-US" dirty="0" smtClean="0"/>
              <a:t>Node Instance Details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Shows list of all nodes and status</a:t>
            </a:r>
          </a:p>
          <a:p>
            <a:pPr lvl="1"/>
            <a:r>
              <a:rPr lang="en-US" dirty="0" smtClean="0"/>
              <a:t>Allows to execute nodes in ad-hoc manner (</a:t>
            </a:r>
            <a:r>
              <a:rPr lang="en-US" i="1" dirty="0" smtClean="0"/>
              <a:t>useful for ad-hoc processes where activities do not depend on each other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Process Instance Attributes</a:t>
            </a:r>
          </a:p>
          <a:p>
            <a:r>
              <a:rPr lang="en-US" dirty="0" smtClean="0"/>
              <a:t>Timer Instance List</a:t>
            </a:r>
          </a:p>
          <a:p>
            <a:r>
              <a:rPr lang="en-US" dirty="0" smtClean="0"/>
              <a:t>Attachment Panel</a:t>
            </a:r>
          </a:p>
          <a:p>
            <a:r>
              <a:rPr lang="en-US" dirty="0" smtClean="0"/>
              <a:t>Comment Panel</a:t>
            </a:r>
            <a:endParaRPr lang="en-US" dirty="0"/>
          </a:p>
        </p:txBody>
      </p:sp>
      <p:grpSp>
        <p:nvGrpSpPr>
          <p:cNvPr id="4" name="Group 9"/>
          <p:cNvGrpSpPr/>
          <p:nvPr/>
        </p:nvGrpSpPr>
        <p:grpSpPr>
          <a:xfrm>
            <a:off x="576262" y="1748518"/>
            <a:ext cx="7229475" cy="1571626"/>
            <a:chOff x="630691" y="1748518"/>
            <a:chExt cx="7229475" cy="1571626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0691" y="1748518"/>
              <a:ext cx="7229475" cy="1009650"/>
            </a:xfrm>
            <a:prstGeom prst="rect">
              <a:avLst/>
            </a:prstGeom>
            <a:noFill/>
            <a:ln w="9525">
              <a:solidFill>
                <a:schemeClr val="tx2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6" name="Line Callout 2 (Border and Accent Bar) 5"/>
            <p:cNvSpPr/>
            <p:nvPr/>
          </p:nvSpPr>
          <p:spPr>
            <a:xfrm>
              <a:off x="2819400" y="3015342"/>
              <a:ext cx="772886" cy="293916"/>
            </a:xfrm>
            <a:prstGeom prst="accent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83796"/>
                <a:gd name="adj6" fmla="val -32583"/>
              </a:avLst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Start</a:t>
              </a:r>
              <a:endParaRPr lang="en-US" sz="1400" b="1" dirty="0"/>
            </a:p>
          </p:txBody>
        </p:sp>
        <p:sp>
          <p:nvSpPr>
            <p:cNvPr id="7" name="Line Callout 2 (Border and Accent Bar) 6"/>
            <p:cNvSpPr/>
            <p:nvPr/>
          </p:nvSpPr>
          <p:spPr>
            <a:xfrm>
              <a:off x="1338942" y="3004456"/>
              <a:ext cx="794657" cy="315688"/>
            </a:xfrm>
            <a:prstGeom prst="accentBorderCallout2">
              <a:avLst>
                <a:gd name="adj1" fmla="val 53885"/>
                <a:gd name="adj2" fmla="val 102626"/>
                <a:gd name="adj3" fmla="val 59290"/>
                <a:gd name="adj4" fmla="val 105251"/>
                <a:gd name="adj5" fmla="val -122634"/>
                <a:gd name="adj6" fmla="val 109497"/>
              </a:avLst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Stop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166257" y="2253343"/>
              <a:ext cx="217714" cy="34834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2427514" y="2438400"/>
              <a:ext cx="217714" cy="34834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Instance Details: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Shows process execution history/audit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Helps tracking changes to</a:t>
            </a:r>
          </a:p>
          <a:p>
            <a:pPr lvl="1"/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Nodes</a:t>
            </a:r>
          </a:p>
          <a:p>
            <a:pPr lvl="1"/>
            <a:r>
              <a:rPr lang="en-US" dirty="0" smtClean="0"/>
              <a:t>UDAs</a:t>
            </a:r>
          </a:p>
          <a:p>
            <a:r>
              <a:rPr lang="en-US" dirty="0" smtClean="0"/>
              <a:t>Shows error details if node fails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513" y="1287237"/>
            <a:ext cx="6947128" cy="2624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5942" y="4001859"/>
            <a:ext cx="3519487" cy="153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6749144" y="2351314"/>
            <a:ext cx="696686" cy="3918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urved Left Arrow 8"/>
          <p:cNvSpPr/>
          <p:nvPr/>
        </p:nvSpPr>
        <p:spPr>
          <a:xfrm>
            <a:off x="7456714" y="2590800"/>
            <a:ext cx="598715" cy="219891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2050" name="Picture 2" descr="C:\Documents and Settings\MeyersDEK\My Documents\My Pictures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595" y="895721"/>
            <a:ext cx="6598920" cy="5321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Ownership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owner has certain privileges over other users</a:t>
            </a:r>
          </a:p>
          <a:p>
            <a:endParaRPr lang="en-US" dirty="0" smtClean="0"/>
          </a:p>
          <a:p>
            <a:r>
              <a:rPr lang="en-US" dirty="0" smtClean="0"/>
              <a:t>Process Definition owner:</a:t>
            </a:r>
          </a:p>
          <a:p>
            <a:pPr lvl="1"/>
            <a:r>
              <a:rPr lang="en-US" dirty="0" smtClean="0"/>
              <a:t>User who creates Process Definition becomes the owner of Process Definition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Process Instance owner</a:t>
            </a:r>
          </a:p>
          <a:p>
            <a:pPr lvl="1"/>
            <a:r>
              <a:rPr lang="en-US" dirty="0" smtClean="0"/>
              <a:t>Defined in process definition properties (Owner Group or “</a:t>
            </a:r>
            <a:r>
              <a:rPr lang="en-US" i="1" dirty="0" smtClean="0"/>
              <a:t>OG</a:t>
            </a:r>
            <a:r>
              <a:rPr lang="en-US" dirty="0" smtClean="0"/>
              <a:t>”)</a:t>
            </a:r>
          </a:p>
          <a:p>
            <a:pPr lvl="1"/>
            <a:r>
              <a:rPr lang="en-US" dirty="0" smtClean="0"/>
              <a:t>Can be assigned in Owner Action (</a:t>
            </a:r>
            <a:r>
              <a:rPr lang="en-US" i="1" dirty="0" smtClean="0"/>
              <a:t>OA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If instance owner is not defined, definition owner becomes instance owner</a:t>
            </a:r>
          </a:p>
          <a:p>
            <a:pPr lvl="1"/>
            <a:r>
              <a:rPr lang="en-US" dirty="0" smtClean="0"/>
              <a:t>If owner is defined in OG as well as OA</a:t>
            </a:r>
          </a:p>
          <a:p>
            <a:pPr lvl="2"/>
            <a:r>
              <a:rPr lang="en-US" dirty="0" smtClean="0"/>
              <a:t>User/group from Intersection of OG and OA is assigned as owner</a:t>
            </a:r>
          </a:p>
          <a:p>
            <a:pPr lvl="2"/>
            <a:r>
              <a:rPr lang="en-US" dirty="0" smtClean="0"/>
              <a:t>If intersection is empty, definition owner becomes owner of instance.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Ownership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Users can see and edit only definitions and instances owned by them</a:t>
            </a:r>
          </a:p>
          <a:p>
            <a:r>
              <a:rPr lang="en-US" dirty="0" smtClean="0"/>
              <a:t>Filters “All xxx Process” are available only to administrators</a:t>
            </a:r>
          </a:p>
          <a:p>
            <a:r>
              <a:rPr lang="en-US" dirty="0" smtClean="0"/>
              <a:t>Filters “All xxx Tasks” are available only to owners and admins</a:t>
            </a:r>
          </a:p>
          <a:p>
            <a:endParaRPr lang="en-US" dirty="0" smtClean="0"/>
          </a:p>
          <a:p>
            <a:r>
              <a:rPr lang="en-US" dirty="0" smtClean="0"/>
              <a:t>Only Owners (and Administrator)</a:t>
            </a:r>
          </a:p>
          <a:p>
            <a:pPr lvl="1"/>
            <a:r>
              <a:rPr lang="en-US" dirty="0" smtClean="0"/>
              <a:t>Can edit definition and instances</a:t>
            </a:r>
          </a:p>
          <a:p>
            <a:pPr lvl="1"/>
            <a:r>
              <a:rPr lang="en-US" dirty="0" smtClean="0"/>
              <a:t>Can publish process definitions</a:t>
            </a:r>
          </a:p>
          <a:p>
            <a:pPr lvl="1"/>
            <a:r>
              <a:rPr lang="en-US" dirty="0" smtClean="0"/>
              <a:t>Can </a:t>
            </a:r>
            <a:r>
              <a:rPr lang="en-US" b="1" dirty="0" smtClean="0"/>
              <a:t>add comments</a:t>
            </a:r>
            <a:r>
              <a:rPr lang="en-US" dirty="0" smtClean="0"/>
              <a:t> to process instance (also the “task assignees” and “</a:t>
            </a:r>
            <a:r>
              <a:rPr lang="en-US" i="1" dirty="0" smtClean="0"/>
              <a:t>process initiator”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Can change ownerships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</a:rPr>
              <a:t>Process Searches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dirty="0" smtClean="0">
                <a:cs typeface="Arial" charset="0"/>
              </a:rPr>
              <a:t>Process Definition and Instance search allows searching for processes using custom queries</a:t>
            </a:r>
          </a:p>
          <a:p>
            <a:pPr eaLnBrk="1" hangingPunct="1"/>
            <a:r>
              <a:rPr lang="en-US" dirty="0" smtClean="0">
                <a:cs typeface="Arial" charset="0"/>
              </a:rPr>
              <a:t>Queries can use UDA name-value, process properties etc as search parameters</a:t>
            </a:r>
          </a:p>
          <a:p>
            <a:pPr eaLnBrk="1" hangingPunct="1"/>
            <a:r>
              <a:rPr lang="en-US" dirty="0" smtClean="0">
                <a:cs typeface="Arial" charset="0"/>
              </a:rPr>
              <a:t>Create and Save searches and set them as default</a:t>
            </a:r>
          </a:p>
          <a:p>
            <a:pPr eaLnBrk="1" hangingPunct="1"/>
            <a:r>
              <a:rPr lang="en-US" dirty="0" smtClean="0">
                <a:cs typeface="Arial" charset="0"/>
              </a:rPr>
              <a:t>Customize default list view to add/remove columns, add UDAs in table for more business visibility.</a:t>
            </a:r>
            <a:endParaRPr dirty="0" smtClean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pages using Wiki syntax</a:t>
            </a:r>
          </a:p>
          <a:p>
            <a:r>
              <a:rPr lang="en-US" dirty="0" smtClean="0"/>
              <a:t>Share pages with others easily to enhance collaboration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367" y="2122035"/>
            <a:ext cx="8474239" cy="184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511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 Preferences</a:t>
            </a:r>
            <a:endParaRPr lang="en-US" dirty="0" smtClean="0">
              <a:latin typeface="+mn-lt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Users can configure their dashboard</a:t>
            </a:r>
          </a:p>
          <a:p>
            <a:pPr eaLnBrk="1" hangingPunct="1"/>
            <a:r>
              <a:rPr lang="en-US" dirty="0" smtClean="0">
                <a:cs typeface="Arial" charset="0"/>
              </a:rPr>
              <a:t>Configuration is stored in user profile.</a:t>
            </a:r>
          </a:p>
          <a:p>
            <a:pPr eaLnBrk="1" hangingPunct="1"/>
            <a:endParaRPr lang="en-US" dirty="0" smtClean="0">
              <a:cs typeface="Arial" charset="0"/>
            </a:endParaRPr>
          </a:p>
          <a:p>
            <a:pPr eaLnBrk="1" hangingPunct="1"/>
            <a:r>
              <a:rPr lang="en-US" dirty="0" smtClean="0">
                <a:cs typeface="Arial" charset="0"/>
              </a:rPr>
              <a:t>Edit Dashboard Name</a:t>
            </a:r>
          </a:p>
          <a:p>
            <a:pPr eaLnBrk="1" hangingPunct="1"/>
            <a:r>
              <a:rPr lang="en-US" dirty="0" smtClean="0">
                <a:cs typeface="Arial" charset="0"/>
              </a:rPr>
              <a:t>Show/Hide Panels</a:t>
            </a:r>
          </a:p>
          <a:p>
            <a:pPr eaLnBrk="1" hangingPunct="1"/>
            <a:r>
              <a:rPr lang="en-US" dirty="0" smtClean="0">
                <a:cs typeface="Arial" charset="0"/>
              </a:rPr>
              <a:t>Configure each Panel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Name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Data Displayed</a:t>
            </a:r>
          </a:p>
          <a:p>
            <a:pPr eaLnBrk="1" hangingPunct="1"/>
            <a:endParaRPr dirty="0" smtClean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</a:rPr>
              <a:t>Dashboard Preferences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dirty="0" smtClean="0">
                <a:cs typeface="Arial" charset="0"/>
              </a:rPr>
              <a:t>The user can set preferences such as “task filtering” and selecting which components to show.</a:t>
            </a:r>
          </a:p>
        </p:txBody>
      </p:sp>
      <p:pic>
        <p:nvPicPr>
          <p:cNvPr id="5" name="Picture 4" descr="Dashboard-Pref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351" y="1860550"/>
            <a:ext cx="8367713" cy="4359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</a:rPr>
              <a:t>My Tasks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dirty="0" smtClean="0"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243" y="1251178"/>
            <a:ext cx="7188036" cy="491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ame 5"/>
          <p:cNvSpPr/>
          <p:nvPr/>
        </p:nvSpPr>
        <p:spPr>
          <a:xfrm>
            <a:off x="1752600" y="3069771"/>
            <a:ext cx="5878286" cy="1959429"/>
          </a:xfrm>
          <a:prstGeom prst="frame">
            <a:avLst>
              <a:gd name="adj1" fmla="val 26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1719944" y="2612571"/>
            <a:ext cx="2754085" cy="272143"/>
          </a:xfrm>
          <a:prstGeom prst="frame">
            <a:avLst>
              <a:gd name="adj1" fmla="val 26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70984" y="2266250"/>
            <a:ext cx="1114729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Task Filters</a:t>
            </a: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50385" y="2787248"/>
            <a:ext cx="939745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Task Table</a:t>
            </a:r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</a:rPr>
              <a:t>Task Management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Filters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My Tasks</a:t>
            </a:r>
          </a:p>
          <a:p>
            <a:pPr lvl="2" eaLnBrk="1" hangingPunct="1"/>
            <a:r>
              <a:rPr lang="en-US" dirty="0" smtClean="0">
                <a:cs typeface="Arial" charset="0"/>
              </a:rPr>
              <a:t>Active, Accepted, Declined, Completed, Inactive, Overdue, Waiting, Future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All Tasks</a:t>
            </a:r>
          </a:p>
          <a:p>
            <a:pPr lvl="2" eaLnBrk="1" hangingPunct="1"/>
            <a:r>
              <a:rPr lang="en-US" dirty="0" smtClean="0">
                <a:cs typeface="Arial" charset="0"/>
              </a:rPr>
              <a:t>Future, Inactive</a:t>
            </a:r>
          </a:p>
          <a:p>
            <a:pPr lvl="1" eaLnBrk="1" hangingPunct="1"/>
            <a:endParaRPr lang="en-US" dirty="0" smtClean="0">
              <a:cs typeface="Arial" charset="0"/>
            </a:endParaRPr>
          </a:p>
          <a:p>
            <a:pPr eaLnBrk="1" hangingPunct="1"/>
            <a:r>
              <a:rPr lang="en-US" dirty="0" smtClean="0">
                <a:cs typeface="Arial" charset="0"/>
              </a:rPr>
              <a:t>Details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Summary</a:t>
            </a:r>
          </a:p>
          <a:p>
            <a:pPr lvl="2" eaLnBrk="1" hangingPunct="1"/>
            <a:r>
              <a:rPr lang="en-US" dirty="0" smtClean="0">
                <a:cs typeface="Arial" charset="0"/>
              </a:rPr>
              <a:t>Task summary, actions and choices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Details</a:t>
            </a:r>
          </a:p>
          <a:p>
            <a:pPr lvl="2" eaLnBrk="1" hangingPunct="1"/>
            <a:r>
              <a:rPr lang="en-US" dirty="0" smtClean="0">
                <a:cs typeface="Arial" charset="0"/>
              </a:rPr>
              <a:t>Task form, data, attachment, choices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Subtask Details</a:t>
            </a:r>
          </a:p>
          <a:p>
            <a:pPr lvl="2" eaLnBrk="1" hangingPunct="1"/>
            <a:r>
              <a:rPr lang="en-US" dirty="0" smtClean="0">
                <a:cs typeface="Arial" charset="0"/>
              </a:rPr>
              <a:t>Create, edit subtask</a:t>
            </a:r>
            <a:endParaRPr dirty="0" smtClean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</a:rPr>
              <a:t>Task Summary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dirty="0" smtClean="0"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517" y="1246414"/>
            <a:ext cx="71056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ame 4"/>
          <p:cNvSpPr/>
          <p:nvPr/>
        </p:nvSpPr>
        <p:spPr>
          <a:xfrm>
            <a:off x="914401" y="4278086"/>
            <a:ext cx="6095999" cy="435428"/>
          </a:xfrm>
          <a:prstGeom prst="frame">
            <a:avLst>
              <a:gd name="adj1" fmla="val 73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dirty="0" smtClean="0"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171" y="989240"/>
            <a:ext cx="6589939" cy="521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</a:rPr>
              <a:t>Task Detail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heme/theme1.xml><?xml version="1.0" encoding="utf-8"?>
<a:theme xmlns:a="http://schemas.openxmlformats.org/drawingml/2006/main" name="IBPM INT 1 (FAST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9437</TotalTime>
  <Words>1110</Words>
  <Application>Microsoft Office PowerPoint</Application>
  <PresentationFormat>On-screen Show (4:3)</PresentationFormat>
  <Paragraphs>264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IBPM INT 1 (FAST)</vt:lpstr>
      <vt:lpstr>Interstage BPM Console</vt:lpstr>
      <vt:lpstr>Console Menus</vt:lpstr>
      <vt:lpstr>Dashboard</vt:lpstr>
      <vt:lpstr>Dashboard Preferences</vt:lpstr>
      <vt:lpstr>Dashboard Preferences</vt:lpstr>
      <vt:lpstr>My Tasks</vt:lpstr>
      <vt:lpstr>Task Management</vt:lpstr>
      <vt:lpstr>Task Summary</vt:lpstr>
      <vt:lpstr>Task Detail</vt:lpstr>
      <vt:lpstr>Default Form</vt:lpstr>
      <vt:lpstr>Task Detail – Manage Attachment</vt:lpstr>
      <vt:lpstr>Task Detail – Manage Attachment</vt:lpstr>
      <vt:lpstr>Task Detail – Manage Attachment</vt:lpstr>
      <vt:lpstr>Task Detail – Comments</vt:lpstr>
      <vt:lpstr>My Team Tasks - Overview</vt:lpstr>
      <vt:lpstr>My Team Tasks</vt:lpstr>
      <vt:lpstr>My Team Tasks</vt:lpstr>
      <vt:lpstr>My Team Tasks</vt:lpstr>
      <vt:lpstr>My Team Tasks</vt:lpstr>
      <vt:lpstr>Task Searches</vt:lpstr>
      <vt:lpstr>Process Definition</vt:lpstr>
      <vt:lpstr>Process Definition Details - Summary</vt:lpstr>
      <vt:lpstr>Process Definition Details: BPMN</vt:lpstr>
      <vt:lpstr>Process Definition Details: (BPMN)Create/Edit</vt:lpstr>
      <vt:lpstr>Process Definition Details</vt:lpstr>
      <vt:lpstr>Process Instance</vt:lpstr>
      <vt:lpstr>Process Instance</vt:lpstr>
      <vt:lpstr>Process Instance Details: Detail</vt:lpstr>
      <vt:lpstr>Process Instance Details: History</vt:lpstr>
      <vt:lpstr>Process Ownership</vt:lpstr>
      <vt:lpstr>Process Ownership</vt:lpstr>
      <vt:lpstr>Process Searches</vt:lpstr>
      <vt:lpstr>Community</vt:lpstr>
      <vt:lpstr>Slide 34</vt:lpstr>
    </vt:vector>
  </TitlesOfParts>
  <Company>Fujitsu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BPM Concepts</dc:title>
  <dc:creator>Tony</dc:creator>
  <cp:lastModifiedBy>Fujitsu</cp:lastModifiedBy>
  <cp:revision>783</cp:revision>
  <cp:lastPrinted>2000-03-15T23:39:50Z</cp:lastPrinted>
  <dcterms:created xsi:type="dcterms:W3CDTF">1995-06-02T22:11:14Z</dcterms:created>
  <dcterms:modified xsi:type="dcterms:W3CDTF">2012-03-12T12:09:18Z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 completed">
    <vt:lpwstr>6/17/97</vt:lpwstr>
  </property>
</Properties>
</file>