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1"/>
  </p:sldMasterIdLst>
  <p:notesMasterIdLst>
    <p:notesMasterId r:id="rId49"/>
  </p:notesMasterIdLst>
  <p:handoutMasterIdLst>
    <p:handoutMasterId r:id="rId50"/>
  </p:handoutMasterIdLst>
  <p:sldIdLst>
    <p:sldId id="827" r:id="rId2"/>
    <p:sldId id="1171" r:id="rId3"/>
    <p:sldId id="838" r:id="rId4"/>
    <p:sldId id="839" r:id="rId5"/>
    <p:sldId id="840" r:id="rId6"/>
    <p:sldId id="1215" r:id="rId7"/>
    <p:sldId id="1216" r:id="rId8"/>
    <p:sldId id="841" r:id="rId9"/>
    <p:sldId id="842" r:id="rId10"/>
    <p:sldId id="843" r:id="rId11"/>
    <p:sldId id="844" r:id="rId12"/>
    <p:sldId id="845" r:id="rId13"/>
    <p:sldId id="846" r:id="rId14"/>
    <p:sldId id="847" r:id="rId15"/>
    <p:sldId id="848" r:id="rId16"/>
    <p:sldId id="850" r:id="rId17"/>
    <p:sldId id="851" r:id="rId18"/>
    <p:sldId id="852" r:id="rId19"/>
    <p:sldId id="853" r:id="rId20"/>
    <p:sldId id="854" r:id="rId21"/>
    <p:sldId id="855" r:id="rId22"/>
    <p:sldId id="857" r:id="rId23"/>
    <p:sldId id="858" r:id="rId24"/>
    <p:sldId id="859" r:id="rId25"/>
    <p:sldId id="861" r:id="rId26"/>
    <p:sldId id="862" r:id="rId27"/>
    <p:sldId id="863" r:id="rId28"/>
    <p:sldId id="864" r:id="rId29"/>
    <p:sldId id="865" r:id="rId30"/>
    <p:sldId id="867" r:id="rId31"/>
    <p:sldId id="868" r:id="rId32"/>
    <p:sldId id="869" r:id="rId33"/>
    <p:sldId id="870" r:id="rId34"/>
    <p:sldId id="1148" r:id="rId35"/>
    <p:sldId id="1149" r:id="rId36"/>
    <p:sldId id="1150" r:id="rId37"/>
    <p:sldId id="1151" r:id="rId38"/>
    <p:sldId id="872" r:id="rId39"/>
    <p:sldId id="873" r:id="rId40"/>
    <p:sldId id="874" r:id="rId41"/>
    <p:sldId id="876" r:id="rId42"/>
    <p:sldId id="877" r:id="rId43"/>
    <p:sldId id="878" r:id="rId44"/>
    <p:sldId id="880" r:id="rId45"/>
    <p:sldId id="881" r:id="rId46"/>
    <p:sldId id="882" r:id="rId47"/>
    <p:sldId id="883" r:id="rId48"/>
  </p:sldIdLst>
  <p:sldSz cx="9144000" cy="6858000" type="screen4x3"/>
  <p:notesSz cx="6858000" cy="9144000"/>
  <p:custDataLst>
    <p:tags r:id="rId51"/>
  </p:custData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9090AC"/>
    <a:srgbClr val="FF0000"/>
    <a:srgbClr val="33CC33"/>
    <a:srgbClr val="66FF33"/>
    <a:srgbClr val="99CCFF"/>
    <a:srgbClr val="66CCFF"/>
    <a:srgbClr val="33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85419" autoAdjust="0"/>
  </p:normalViewPr>
  <p:slideViewPr>
    <p:cSldViewPr snapToGrid="0">
      <p:cViewPr>
        <p:scale>
          <a:sx n="90" d="100"/>
          <a:sy n="90" d="100"/>
        </p:scale>
        <p:origin x="-606" y="-7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95706"/>
    </p:cViewPr>
  </p:sorterViewPr>
  <p:notesViewPr>
    <p:cSldViewPr snapToGrid="0">
      <p:cViewPr varScale="1">
        <p:scale>
          <a:sx n="80" d="100"/>
          <a:sy n="80" d="100"/>
        </p:scale>
        <p:origin x="-214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l" defTabSz="925513" eaLnBrk="0" hangingPunct="0">
              <a:defRPr sz="1200" b="0"/>
            </a:lvl1pPr>
          </a:lstStyle>
          <a:p>
            <a:pPr>
              <a:defRPr/>
            </a:pPr>
            <a:endParaRPr lang="en-GB"/>
          </a:p>
        </p:txBody>
      </p:sp>
      <p:sp>
        <p:nvSpPr>
          <p:cNvPr id="3075" name="Rectangle 3"/>
          <p:cNvSpPr>
            <a:spLocks noGrp="1" noChangeArrowheads="1"/>
          </p:cNvSpPr>
          <p:nvPr>
            <p:ph type="dt" sz="quarter" idx="1"/>
          </p:nvPr>
        </p:nvSpPr>
        <p:spPr bwMode="auto">
          <a:xfrm>
            <a:off x="3856038" y="0"/>
            <a:ext cx="2967037"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r" defTabSz="925513" eaLnBrk="0" hangingPunct="0">
              <a:defRPr sz="1200" b="0"/>
            </a:lvl1pPr>
          </a:lstStyle>
          <a:p>
            <a:pPr>
              <a:defRPr/>
            </a:pPr>
            <a:endParaRPr lang="en-GB"/>
          </a:p>
        </p:txBody>
      </p:sp>
      <p:sp>
        <p:nvSpPr>
          <p:cNvPr id="3076" name="Rectangle 4"/>
          <p:cNvSpPr>
            <a:spLocks noGrp="1" noChangeArrowheads="1"/>
          </p:cNvSpPr>
          <p:nvPr>
            <p:ph type="ftr" sz="quarter" idx="2"/>
          </p:nvPr>
        </p:nvSpPr>
        <p:spPr bwMode="auto">
          <a:xfrm>
            <a:off x="0" y="9450388"/>
            <a:ext cx="2965450"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l" defTabSz="925513" eaLnBrk="0" hangingPunct="0">
              <a:defRPr sz="1200" b="0"/>
            </a:lvl1pPr>
          </a:lstStyle>
          <a:p>
            <a:pPr>
              <a:defRPr/>
            </a:pPr>
            <a:endParaRPr lang="en-GB"/>
          </a:p>
        </p:txBody>
      </p:sp>
      <p:sp>
        <p:nvSpPr>
          <p:cNvPr id="3077" name="Rectangle 5"/>
          <p:cNvSpPr>
            <a:spLocks noGrp="1" noChangeArrowheads="1"/>
          </p:cNvSpPr>
          <p:nvPr>
            <p:ph type="sldNum" sz="quarter" idx="3"/>
          </p:nvPr>
        </p:nvSpPr>
        <p:spPr bwMode="auto">
          <a:xfrm>
            <a:off x="3856038" y="9450388"/>
            <a:ext cx="2967037"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r" defTabSz="925513" eaLnBrk="0" hangingPunct="0">
              <a:defRPr sz="1200" b="0"/>
            </a:lvl1pPr>
          </a:lstStyle>
          <a:p>
            <a:pPr>
              <a:defRPr/>
            </a:pPr>
            <a:r>
              <a:rPr lang="en-US"/>
              <a: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outerShdw blurRad="38100" dist="38100" dir="2700000" algn="tl">
                    <a:srgbClr val="C0C0C0"/>
                  </a:outerShdw>
                </a:effectLst>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C0C0C0"/>
                  </a:outerShdw>
                </a:effectLst>
              </a:defRPr>
            </a:lvl1pPr>
          </a:lstStyle>
          <a:p>
            <a:pPr>
              <a:defRPr/>
            </a:pPr>
            <a:r>
              <a:rPr lang="en-US"/>
              <a:t>‹#›</a:t>
            </a:r>
          </a:p>
        </p:txBody>
      </p:sp>
    </p:spTree>
  </p:cSld>
  <p:clrMap bg1="lt1" tx1="dk1" bg2="lt2" tx2="dk2" accent1="accent1" accent2="accent2" accent3="accent3" accent4="accent4" accent5="accent5" accent6="accent6" hlink="hlink" folHlink="folHlink"/>
  <p:notesStyle>
    <a:lvl1pPr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1pPr>
    <a:lvl2pPr marL="358775" indent="-358775" algn="l" defTabSz="358775" rtl="0" eaLnBrk="0" fontAlgn="base" hangingPunct="0">
      <a:spcBef>
        <a:spcPct val="0"/>
      </a:spcBef>
      <a:spcAft>
        <a:spcPct val="0"/>
      </a:spcAft>
      <a:buFont typeface="Courier New" pitchFamily="49" charset="0"/>
      <a:buChar char="o"/>
      <a:tabLst>
        <a:tab pos="358775" algn="l"/>
      </a:tabLst>
      <a:defRPr sz="1200" kern="1200">
        <a:solidFill>
          <a:schemeClr val="tx1"/>
        </a:solidFill>
        <a:latin typeface="+mn-lt"/>
        <a:ea typeface="+mn-ea"/>
        <a:cs typeface="+mn-cs"/>
      </a:defRPr>
    </a:lvl2pPr>
    <a:lvl3pPr marL="719138" indent="-358775" algn="l" defTabSz="358775" rtl="0" eaLnBrk="0" fontAlgn="base" hangingPunct="0">
      <a:spcBef>
        <a:spcPct val="0"/>
      </a:spcBef>
      <a:spcAft>
        <a:spcPct val="0"/>
      </a:spcAft>
      <a:buFont typeface="Wingdings" pitchFamily="2" charset="2"/>
      <a:buChar char="§"/>
      <a:tabLst>
        <a:tab pos="358775" algn="l"/>
      </a:tabLst>
      <a:defRPr sz="1200" kern="1200">
        <a:solidFill>
          <a:schemeClr val="tx1"/>
        </a:solidFill>
        <a:latin typeface="+mn-lt"/>
        <a:ea typeface="+mn-ea"/>
        <a:cs typeface="+mn-cs"/>
      </a:defRPr>
    </a:lvl3pPr>
    <a:lvl4pPr marL="1079500" indent="-358775" algn="l" defTabSz="358775" rtl="0" eaLnBrk="0" fontAlgn="base" hangingPunct="0">
      <a:spcBef>
        <a:spcPct val="0"/>
      </a:spcBef>
      <a:spcAft>
        <a:spcPct val="0"/>
      </a:spcAft>
      <a:buFont typeface="Calibri" pitchFamily="34" charset="0"/>
      <a:buChar char="–"/>
      <a:tabLst>
        <a:tab pos="358775" algn="l"/>
      </a:tabLst>
      <a:defRPr sz="1200" kern="1200">
        <a:solidFill>
          <a:schemeClr val="tx1"/>
        </a:solidFill>
        <a:latin typeface="+mn-lt"/>
        <a:ea typeface="+mn-ea"/>
        <a:cs typeface="+mn-cs"/>
      </a:defRPr>
    </a:lvl4pPr>
    <a:lvl5pPr marL="1439863"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81D11EB-57FC-4D4E-8D93-78DE6AB6B9ED}" type="slidenum">
              <a:rPr lang="en-US" smtClean="0">
                <a:latin typeface="Times New Roman"/>
              </a:rPr>
              <a:pPr>
                <a:defRPr/>
              </a:pPr>
              <a:t>1</a:t>
            </a:fld>
            <a:endParaRPr lang="en-US"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29027"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r>
              <a:rPr lang="en-US" dirty="0" smtClean="0">
                <a:latin typeface="Times New Roman"/>
              </a:rPr>
              <a:t>User defined attributes are variables that hold process specific data for an executing process.</a:t>
            </a:r>
          </a:p>
          <a:p>
            <a:endParaRPr lang="en-US" dirty="0" smtClean="0">
              <a:latin typeface="Times New Roman"/>
            </a:endParaRPr>
          </a:p>
          <a:p>
            <a:r>
              <a:rPr lang="en-US" dirty="0" smtClean="0">
                <a:latin typeface="Times New Roman"/>
              </a:rPr>
              <a:t>Their values can be:</a:t>
            </a:r>
          </a:p>
          <a:p>
            <a:pPr lvl="1"/>
            <a:r>
              <a:rPr lang="en-US" dirty="0" smtClean="0">
                <a:latin typeface="Times New Roman"/>
              </a:rPr>
              <a:t>initialized when a process is instantiated;</a:t>
            </a:r>
          </a:p>
          <a:p>
            <a:pPr lvl="1"/>
            <a:r>
              <a:rPr lang="en-US" dirty="0" smtClean="0">
                <a:latin typeface="Times New Roman"/>
              </a:rPr>
              <a:t>updated by a user via a form or through the Interstage BPM console; and</a:t>
            </a:r>
          </a:p>
          <a:p>
            <a:pPr lvl="1"/>
            <a:r>
              <a:rPr lang="en-US" dirty="0" smtClean="0">
                <a:latin typeface="Times New Roman"/>
              </a:rPr>
              <a:t>updated by an agent or action.</a:t>
            </a:r>
          </a:p>
          <a:p>
            <a:pPr lvl="1">
              <a:buFont typeface="Courier New" pitchFamily="49" charset="0"/>
              <a:buNone/>
            </a:pPr>
            <a:endParaRPr lang="en-US" dirty="0" smtClean="0">
              <a:latin typeface="Times New Roman"/>
            </a:endParaRPr>
          </a:p>
          <a:p>
            <a:pPr lvl="1">
              <a:buFont typeface="Courier New" pitchFamily="49" charset="0"/>
              <a:buNone/>
            </a:pPr>
            <a:r>
              <a:rPr lang="en-US" dirty="0" smtClean="0">
                <a:latin typeface="Times New Roman"/>
              </a:rPr>
              <a:t>They can have a data type of:</a:t>
            </a:r>
          </a:p>
          <a:p>
            <a:pPr lvl="1"/>
            <a:r>
              <a:rPr lang="en-US" dirty="0" smtClean="0">
                <a:latin typeface="Times New Roman"/>
              </a:rPr>
              <a:t>STRING;</a:t>
            </a:r>
          </a:p>
          <a:p>
            <a:pPr lvl="1"/>
            <a:r>
              <a:rPr lang="en-US" dirty="0" smtClean="0">
                <a:latin typeface="Times New Roman"/>
              </a:rPr>
              <a:t>FLOAT;</a:t>
            </a:r>
          </a:p>
          <a:p>
            <a:pPr lvl="1"/>
            <a:r>
              <a:rPr lang="en-US" dirty="0" smtClean="0">
                <a:latin typeface="Times New Roman"/>
              </a:rPr>
              <a:t>INTEGER;</a:t>
            </a:r>
          </a:p>
          <a:p>
            <a:pPr lvl="1"/>
            <a:r>
              <a:rPr lang="en-US" dirty="0" smtClean="0">
                <a:latin typeface="Times New Roman"/>
              </a:rPr>
              <a:t>LONG;</a:t>
            </a:r>
          </a:p>
          <a:p>
            <a:pPr lvl="1"/>
            <a:r>
              <a:rPr lang="en-US" dirty="0" smtClean="0">
                <a:latin typeface="Times New Roman"/>
              </a:rPr>
              <a:t>BOOLEAN;</a:t>
            </a:r>
          </a:p>
          <a:p>
            <a:pPr lvl="1"/>
            <a:r>
              <a:rPr lang="en-US" dirty="0" smtClean="0">
                <a:latin typeface="Times New Roman"/>
              </a:rPr>
              <a:t>DATE;</a:t>
            </a:r>
          </a:p>
          <a:p>
            <a:pPr lvl="1"/>
            <a:r>
              <a:rPr lang="en-US" dirty="0" smtClean="0">
                <a:latin typeface="Times New Roman"/>
              </a:rPr>
              <a:t>BIGDECIMAL; or</a:t>
            </a:r>
          </a:p>
          <a:p>
            <a:pPr lvl="1"/>
            <a:r>
              <a:rPr lang="en-US" dirty="0" smtClean="0">
                <a:latin typeface="Times New Roman"/>
              </a:rPr>
              <a:t>XML.</a:t>
            </a:r>
          </a:p>
          <a:p>
            <a:pPr lvl="1"/>
            <a:endParaRPr lang="en-US" dirty="0" smtClean="0">
              <a:latin typeface="Times New Roman"/>
            </a:endParaRPr>
          </a:p>
          <a:p>
            <a:endParaRPr lang="en-US" dirty="0" smtClean="0">
              <a:latin typeface="Times New Roman"/>
            </a:endParaRPr>
          </a:p>
          <a:p>
            <a:endParaRPr lang="en-US" dirty="0" smtClean="0">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28003"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pPr lvl="1">
              <a:buFont typeface="Courier New" pitchFamily="49" charset="0"/>
              <a:buNone/>
            </a:pPr>
            <a:r>
              <a:rPr lang="en-US" dirty="0" smtClean="0">
                <a:latin typeface="Times New Roman"/>
              </a:rPr>
              <a:t>Forms can be used to display and, if needed, modify data from User Defined Attributes and other data sources.</a:t>
            </a:r>
          </a:p>
          <a:p>
            <a:pPr lvl="1">
              <a:buFont typeface="Courier New" pitchFamily="49" charset="0"/>
              <a:buNone/>
            </a:pPr>
            <a:endParaRPr lang="en-US" dirty="0" smtClean="0">
              <a:latin typeface="Times New Roman"/>
            </a:endParaRPr>
          </a:p>
          <a:p>
            <a:pPr lvl="1">
              <a:buFont typeface="Courier New" pitchFamily="49" charset="0"/>
              <a:buNone/>
            </a:pPr>
            <a:r>
              <a:rPr lang="en-US" dirty="0" smtClean="0">
                <a:latin typeface="Times New Roman"/>
              </a:rPr>
              <a:t>More complex, AJAX based, screens can be created using the Interstage BPM Studio Forms Editor.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01700" y="731838"/>
            <a:ext cx="4994275" cy="3744912"/>
          </a:xfrm>
          <a:prstGeom prst="rect">
            <a:avLst/>
          </a:prstGeom>
          <a:ln/>
        </p:spPr>
      </p:sp>
      <p:sp>
        <p:nvSpPr>
          <p:cNvPr id="78851" name="Rectangle 3"/>
          <p:cNvSpPr>
            <a:spLocks noGrp="1" noChangeArrowheads="1"/>
          </p:cNvSpPr>
          <p:nvPr>
            <p:ph type="body" idx="1"/>
          </p:nvPr>
        </p:nvSpPr>
        <p:spPr>
          <a:xfrm>
            <a:off x="906465" y="4721225"/>
            <a:ext cx="4981575" cy="4478338"/>
          </a:xfrm>
          <a:noFill/>
          <a:ln/>
        </p:spPr>
        <p:txBody>
          <a:bodyPr lIns="95616" tIns="47808" rIns="95616" bIns="47808"/>
          <a:lstStyle/>
          <a:p>
            <a:pPr eaLnBrk="1" hangingPunct="1"/>
            <a:r>
              <a:rPr lang="en-US" dirty="0" smtClean="0">
                <a:latin typeface="Times New Roman"/>
              </a:rPr>
              <a:t>Generally Business Process Management Systems provide the ability to execute code as part of the running of a Process Instance.</a:t>
            </a:r>
          </a:p>
          <a:p>
            <a:pPr eaLnBrk="1" hangingPunct="1"/>
            <a:endParaRPr lang="en-US" dirty="0" smtClean="0">
              <a:latin typeface="Times New Roman"/>
            </a:endParaRPr>
          </a:p>
          <a:p>
            <a:pPr eaLnBrk="1" hangingPunct="1"/>
            <a:r>
              <a:rPr lang="en-US" dirty="0" smtClean="0">
                <a:latin typeface="Times New Roman"/>
              </a:rPr>
              <a:t>In the case of Interstage BPM this is Java code or JavaScript.</a:t>
            </a:r>
          </a:p>
          <a:p>
            <a:pPr eaLnBrk="1" hangingPunct="1"/>
            <a:endParaRPr lang="en-US" dirty="0" smtClean="0">
              <a:latin typeface="Times New Roman"/>
            </a:endParaRPr>
          </a:p>
          <a:p>
            <a:pPr eaLnBrk="1" hangingPunct="1"/>
            <a:r>
              <a:rPr lang="en-US" dirty="0" smtClean="0">
                <a:latin typeface="Times New Roman"/>
              </a:rPr>
              <a:t>The code can manipulate process data and influence execution of a Process Instance.</a:t>
            </a:r>
          </a:p>
          <a:p>
            <a:pPr eaLnBrk="1" hangingPunct="1"/>
            <a:endParaRPr lang="en-US" dirty="0" smtClean="0">
              <a:latin typeface="Times New Roman"/>
            </a:endParaRPr>
          </a:p>
          <a:p>
            <a:pPr eaLnBrk="1" hangingPunct="1"/>
            <a:r>
              <a:rPr lang="en-US" dirty="0" smtClean="0">
                <a:latin typeface="Times New Roman"/>
              </a:rPr>
              <a:t>It can be executed at various points in a Process Instance, including:</a:t>
            </a:r>
          </a:p>
          <a:p>
            <a:pPr marL="0" lvl="1" eaLnBrk="1" hangingPunct="1"/>
            <a:r>
              <a:rPr lang="en-US" dirty="0" smtClean="0">
                <a:solidFill>
                  <a:schemeClr val="tx2"/>
                </a:solidFill>
                <a:latin typeface="Times New Roman"/>
              </a:rPr>
              <a:t>process instance start time</a:t>
            </a:r>
            <a:br>
              <a:rPr lang="en-US" dirty="0" smtClean="0">
                <a:solidFill>
                  <a:schemeClr val="tx2"/>
                </a:solidFill>
                <a:latin typeface="Times New Roman"/>
              </a:rPr>
            </a:br>
            <a:r>
              <a:rPr lang="en-US" dirty="0" smtClean="0">
                <a:solidFill>
                  <a:schemeClr val="tx2"/>
                </a:solidFill>
                <a:latin typeface="Times New Roman"/>
              </a:rPr>
              <a:t>	</a:t>
            </a:r>
            <a:r>
              <a:rPr lang="en-US" dirty="0" smtClean="0">
                <a:latin typeface="Times New Roman"/>
              </a:rPr>
              <a:t>- </a:t>
            </a:r>
            <a:r>
              <a:rPr lang="en-US" dirty="0" smtClean="0">
                <a:solidFill>
                  <a:srgbClr val="0000FF"/>
                </a:solidFill>
                <a:latin typeface="Times New Roman"/>
              </a:rPr>
              <a:t>init</a:t>
            </a:r>
            <a:r>
              <a:rPr lang="en-US" dirty="0" smtClean="0">
                <a:latin typeface="Times New Roman"/>
              </a:rPr>
              <a:t> script/action, process instance owner script/action</a:t>
            </a:r>
          </a:p>
          <a:p>
            <a:pPr marL="0" lvl="1" eaLnBrk="1" hangingPunct="1"/>
            <a:r>
              <a:rPr lang="en-US" dirty="0" smtClean="0">
                <a:solidFill>
                  <a:schemeClr val="tx2"/>
                </a:solidFill>
                <a:latin typeface="Times New Roman"/>
              </a:rPr>
              <a:t>work item activation</a:t>
            </a:r>
            <a:r>
              <a:rPr lang="en-US" dirty="0" smtClean="0">
                <a:latin typeface="Times New Roman"/>
              </a:rPr>
              <a:t> time</a:t>
            </a:r>
            <a:br>
              <a:rPr lang="en-US" dirty="0" smtClean="0">
                <a:latin typeface="Times New Roman"/>
              </a:rPr>
            </a:br>
            <a:r>
              <a:rPr lang="en-US" dirty="0" smtClean="0">
                <a:latin typeface="Times New Roman"/>
              </a:rPr>
              <a:t>	- </a:t>
            </a:r>
            <a:r>
              <a:rPr lang="en-US" dirty="0" smtClean="0">
                <a:solidFill>
                  <a:srgbClr val="0000FF"/>
                </a:solidFill>
                <a:latin typeface="Times New Roman"/>
              </a:rPr>
              <a:t>prologue</a:t>
            </a:r>
            <a:r>
              <a:rPr lang="en-US" dirty="0" smtClean="0">
                <a:latin typeface="Times New Roman"/>
              </a:rPr>
              <a:t> script/action, role script/action</a:t>
            </a:r>
          </a:p>
          <a:p>
            <a:pPr marL="0" lvl="1" eaLnBrk="1" hangingPunct="1"/>
            <a:r>
              <a:rPr lang="en-US" dirty="0" smtClean="0">
                <a:solidFill>
                  <a:schemeClr val="tx2"/>
                </a:solidFill>
                <a:latin typeface="Times New Roman"/>
              </a:rPr>
              <a:t>work item completion</a:t>
            </a:r>
            <a:r>
              <a:rPr lang="en-US" dirty="0" smtClean="0">
                <a:latin typeface="Times New Roman"/>
              </a:rPr>
              <a:t> time</a:t>
            </a:r>
            <a:br>
              <a:rPr lang="en-US" dirty="0" smtClean="0">
                <a:latin typeface="Times New Roman"/>
              </a:rPr>
            </a:br>
            <a:r>
              <a:rPr lang="en-US" dirty="0" smtClean="0">
                <a:latin typeface="Times New Roman"/>
              </a:rPr>
              <a:t>	- </a:t>
            </a:r>
            <a:r>
              <a:rPr lang="en-US" dirty="0" smtClean="0">
                <a:solidFill>
                  <a:srgbClr val="0000FF"/>
                </a:solidFill>
                <a:latin typeface="Times New Roman"/>
              </a:rPr>
              <a:t>epilogue</a:t>
            </a:r>
            <a:r>
              <a:rPr lang="en-US" dirty="0" smtClean="0">
                <a:latin typeface="Times New Roman"/>
              </a:rPr>
              <a:t> script/action</a:t>
            </a:r>
          </a:p>
          <a:p>
            <a:pPr marL="0" lvl="1" eaLnBrk="1" hangingPunct="1"/>
            <a:r>
              <a:rPr lang="en-US" dirty="0" smtClean="0">
                <a:solidFill>
                  <a:schemeClr val="tx2"/>
                </a:solidFill>
                <a:latin typeface="Times New Roman"/>
              </a:rPr>
              <a:t>process instance end</a:t>
            </a:r>
            <a:r>
              <a:rPr lang="en-US" dirty="0" smtClean="0">
                <a:latin typeface="Times New Roman"/>
              </a:rPr>
              <a:t> time</a:t>
            </a:r>
            <a:br>
              <a:rPr lang="en-US" dirty="0" smtClean="0">
                <a:latin typeface="Times New Roman"/>
              </a:rPr>
            </a:br>
            <a:r>
              <a:rPr lang="en-US" dirty="0" smtClean="0">
                <a:latin typeface="Times New Roman"/>
              </a:rPr>
              <a:t>	- </a:t>
            </a:r>
            <a:r>
              <a:rPr lang="en-US" dirty="0" smtClean="0">
                <a:solidFill>
                  <a:srgbClr val="0000FF"/>
                </a:solidFill>
                <a:latin typeface="Times New Roman"/>
              </a:rPr>
              <a:t>commit</a:t>
            </a:r>
            <a:r>
              <a:rPr lang="en-US" dirty="0" smtClean="0">
                <a:latin typeface="Times New Roman"/>
              </a:rPr>
              <a:t> script/action</a:t>
            </a:r>
          </a:p>
          <a:p>
            <a:pPr marL="0" lvl="1" eaLnBrk="1" hangingPunct="1"/>
            <a:r>
              <a:rPr lang="en-US" dirty="0" smtClean="0">
                <a:solidFill>
                  <a:schemeClr val="tx2"/>
                </a:solidFill>
                <a:latin typeface="Times New Roman"/>
              </a:rPr>
              <a:t>timer expiry</a:t>
            </a:r>
            <a:r>
              <a:rPr lang="en-US" dirty="0" smtClean="0">
                <a:latin typeface="Times New Roman"/>
              </a:rPr>
              <a:t> or a due date is reached</a:t>
            </a:r>
            <a:br>
              <a:rPr lang="en-US" dirty="0" smtClean="0">
                <a:latin typeface="Times New Roman"/>
              </a:rPr>
            </a:br>
            <a:r>
              <a:rPr lang="en-US" dirty="0" smtClean="0">
                <a:latin typeface="Times New Roman"/>
              </a:rPr>
              <a:t>	– </a:t>
            </a:r>
            <a:r>
              <a:rPr lang="en-US" dirty="0" smtClean="0">
                <a:solidFill>
                  <a:srgbClr val="0000FF"/>
                </a:solidFill>
                <a:latin typeface="Times New Roman"/>
              </a:rPr>
              <a:t>timer </a:t>
            </a:r>
            <a:r>
              <a:rPr lang="en-US" dirty="0" smtClean="0">
                <a:latin typeface="Times New Roman"/>
              </a:rPr>
              <a:t>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p:cNvSpPr>
          <p:nvPr>
            <p:ph type="sldImg"/>
          </p:nvPr>
        </p:nvSpPr>
        <p:spPr bwMode="auto">
          <a:xfrm>
            <a:off x="1146175" y="685800"/>
            <a:ext cx="4568825" cy="3427413"/>
          </a:xfrm>
          <a:prstGeom prst="rect">
            <a:avLst/>
          </a:prstGeom>
          <a:noFill/>
          <a:ln w="12700">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b="1" dirty="0" smtClean="0">
                <a:latin typeface="Times New Roman"/>
              </a:rPr>
              <a:t>Server Actions </a:t>
            </a:r>
            <a:r>
              <a:rPr lang="en-US" dirty="0" smtClean="0">
                <a:latin typeface="Times New Roman"/>
              </a:rPr>
              <a:t>enable you to interact with the Interstage BPM Server. Using Server Actions, you can</a:t>
            </a:r>
          </a:p>
          <a:p>
            <a:pPr>
              <a:buFont typeface="Arial" pitchFamily="34" charset="0"/>
              <a:buChar char="•"/>
            </a:pPr>
            <a:r>
              <a:rPr lang="en-US" dirty="0" smtClean="0">
                <a:latin typeface="Times New Roman"/>
              </a:rPr>
              <a:t>Assign an activity to a user or escalate an activity</a:t>
            </a:r>
          </a:p>
          <a:p>
            <a:pPr>
              <a:buFont typeface="Arial" pitchFamily="34" charset="0"/>
              <a:buChar char="•"/>
            </a:pPr>
            <a:r>
              <a:rPr lang="en-US" dirty="0" smtClean="0">
                <a:latin typeface="Times New Roman"/>
              </a:rPr>
              <a:t>Make an automatic choice</a:t>
            </a:r>
          </a:p>
          <a:p>
            <a:pPr>
              <a:buFont typeface="Arial" pitchFamily="34" charset="0"/>
              <a:buChar char="•"/>
            </a:pPr>
            <a:r>
              <a:rPr lang="en-US" dirty="0" smtClean="0">
                <a:latin typeface="Times New Roman"/>
              </a:rPr>
              <a:t>Retrieve the process initiator or performer of an activity</a:t>
            </a:r>
          </a:p>
          <a:p>
            <a:pPr>
              <a:buFont typeface="Arial" pitchFamily="34" charset="0"/>
              <a:buChar char="•"/>
            </a:pPr>
            <a:r>
              <a:rPr lang="en-US" dirty="0" smtClean="0">
                <a:latin typeface="Times New Roman"/>
              </a:rPr>
              <a:t>Set standard attributes like process instance name, description, or priority</a:t>
            </a:r>
          </a:p>
          <a:p>
            <a:pPr>
              <a:buFont typeface="Arial" pitchFamily="34" charset="0"/>
              <a:buChar char="•"/>
            </a:pPr>
            <a:r>
              <a:rPr lang="en-US" dirty="0" smtClean="0">
                <a:latin typeface="Times New Roman"/>
              </a:rPr>
              <a:t>Set the value of User Defined Attributes (UDAs)</a:t>
            </a:r>
          </a:p>
          <a:p>
            <a:pPr>
              <a:buFont typeface="Arial" pitchFamily="34" charset="0"/>
              <a:buChar char="•"/>
            </a:pPr>
            <a:r>
              <a:rPr lang="en-US" dirty="0" smtClean="0">
                <a:latin typeface="Times New Roman"/>
              </a:rPr>
              <a:t>Evaluate a JavaScript</a:t>
            </a:r>
          </a:p>
          <a:p>
            <a:pPr>
              <a:buFont typeface="Arial" pitchFamily="34" charset="0"/>
              <a:buChar char="•"/>
            </a:pPr>
            <a:endParaRPr lang="en-US" dirty="0" smtClean="0">
              <a:latin typeface="Times New Roman"/>
            </a:endParaRPr>
          </a:p>
          <a:p>
            <a:pPr>
              <a:buFont typeface="Arial" pitchFamily="34" charset="0"/>
              <a:buNone/>
            </a:pPr>
            <a:r>
              <a:rPr lang="en-US" b="1" dirty="0" smtClean="0">
                <a:latin typeface="Times New Roman"/>
              </a:rPr>
              <a:t>XML Actions </a:t>
            </a:r>
            <a:r>
              <a:rPr lang="en-US" dirty="0" smtClean="0">
                <a:latin typeface="Times New Roman"/>
              </a:rPr>
              <a:t>to add XML substructures, text elements, or attribute values to User Defined Attributes (UDAs) of type XML. In addition, you can delete XML substructures, text elements or attribute values from a UDA of type XML, assign an XML string to a UDA of type XML and extract values from XML data. </a:t>
            </a:r>
          </a:p>
          <a:p>
            <a:pPr>
              <a:buFont typeface="Arial" pitchFamily="34" charset="0"/>
              <a:buNone/>
            </a:pPr>
            <a:endParaRPr lang="en-US" dirty="0" smtClean="0">
              <a:latin typeface="Times New Roman"/>
            </a:endParaRPr>
          </a:p>
          <a:p>
            <a:r>
              <a:rPr lang="en-US" b="1" dirty="0" smtClean="0">
                <a:latin typeface="Times New Roman"/>
              </a:rPr>
              <a:t>A Rules Action </a:t>
            </a:r>
            <a:r>
              <a:rPr lang="en-US" dirty="0" smtClean="0">
                <a:latin typeface="Times New Roman"/>
              </a:rPr>
              <a:t>is a special type of Java Action that acts as an interface to a rules engine. This interface allows you to use advanced process logic in your process definitions at every point in the process definition where you could attach an Action Set.</a:t>
            </a:r>
          </a:p>
          <a:p>
            <a:r>
              <a:rPr lang="en-US" dirty="0" smtClean="0">
                <a:latin typeface="Times New Roman"/>
              </a:rPr>
              <a:t>Interstage BPM supports the following rules engines:</a:t>
            </a:r>
          </a:p>
          <a:p>
            <a:pPr>
              <a:buFont typeface="Arial"/>
              <a:buChar char="•"/>
            </a:pPr>
            <a:r>
              <a:rPr lang="en-US" dirty="0" smtClean="0">
                <a:latin typeface="Times New Roman"/>
              </a:rPr>
              <a:t>ILOG JRules</a:t>
            </a:r>
          </a:p>
          <a:p>
            <a:pPr>
              <a:buFont typeface="Arial"/>
              <a:buChar char="•"/>
            </a:pPr>
            <a:r>
              <a:rPr lang="en-US" dirty="0" smtClean="0">
                <a:latin typeface="Times New Roman"/>
              </a:rPr>
              <a:t>Blaze Advisor</a:t>
            </a:r>
          </a:p>
          <a:p>
            <a:pPr>
              <a:buFont typeface="Arial" pitchFamily="34" charset="0"/>
              <a:buNone/>
            </a:pPr>
            <a:endParaRPr lang="en-US" dirty="0" smtClean="0">
              <a:latin typeface="Times New Roman"/>
            </a:endParaRPr>
          </a:p>
          <a:p>
            <a:pPr>
              <a:buFont typeface="Arial" pitchFamily="34" charset="0"/>
              <a:buNone/>
            </a:pPr>
            <a:r>
              <a:rPr lang="en-US" b="1" dirty="0" smtClean="0">
                <a:latin typeface="Times New Roman"/>
              </a:rPr>
              <a:t>Notification Actions </a:t>
            </a:r>
            <a:r>
              <a:rPr lang="en-US" dirty="0" smtClean="0">
                <a:latin typeface="Times New Roman"/>
              </a:rPr>
              <a:t>notify users on events related to process execution. Users can be notified, for example, that a process or a single activity has been started. Currently, emails can be sent for notification. </a:t>
            </a:r>
          </a:p>
          <a:p>
            <a:pPr>
              <a:buFont typeface="Arial" pitchFamily="34" charset="0"/>
              <a:buNone/>
            </a:pPr>
            <a:endParaRPr lang="en-US" dirty="0" smtClean="0">
              <a:latin typeface="Times New Roman"/>
            </a:endParaRPr>
          </a:p>
          <a:p>
            <a:r>
              <a:rPr lang="en-US" b="1" dirty="0" smtClean="0">
                <a:latin typeface="Times New Roman"/>
              </a:rPr>
              <a:t>Database Actions </a:t>
            </a:r>
            <a:r>
              <a:rPr lang="en-US" dirty="0" smtClean="0">
                <a:latin typeface="Times New Roman"/>
              </a:rPr>
              <a:t>allow you to interact with external databases that are independent of Interstage BPM. You can retrieve data from a database and assign it to User Defined Attributes (UDAs). You can also send data back to the database, and you can delete data from the database.</a:t>
            </a:r>
          </a:p>
          <a:p>
            <a:r>
              <a:rPr lang="en-US" dirty="0" smtClean="0">
                <a:latin typeface="Times New Roman"/>
              </a:rPr>
              <a:t>Standard SQL queries are used to access the database.</a:t>
            </a:r>
          </a:p>
          <a:p>
            <a:pPr>
              <a:buFont typeface="Arial" pitchFamily="34" charset="0"/>
              <a:buNone/>
            </a:pPr>
            <a:endParaRPr lang="en-US" dirty="0" smtClean="0">
              <a:latin typeface="Times New Roman"/>
            </a:endParaRPr>
          </a:p>
          <a:p>
            <a:r>
              <a:rPr lang="en-US" b="1" dirty="0" smtClean="0">
                <a:latin typeface="Times New Roman"/>
              </a:rPr>
              <a:t>Integration Actions </a:t>
            </a:r>
            <a:r>
              <a:rPr lang="en-US" dirty="0" smtClean="0">
                <a:latin typeface="Times New Roman"/>
              </a:rPr>
              <a:t>allow you to access external functions from within your process definition. </a:t>
            </a:r>
          </a:p>
          <a:p>
            <a:r>
              <a:rPr lang="en-US" dirty="0" smtClean="0">
                <a:latin typeface="Times New Roman"/>
              </a:rPr>
              <a:t>You can integrate any system that exposes its functions as a Web Service, and you can execute remote commands.</a:t>
            </a:r>
          </a:p>
          <a:p>
            <a:pPr>
              <a:buFont typeface="Arial" pitchFamily="34" charset="0"/>
              <a:buNone/>
            </a:pPr>
            <a:endParaRPr lang="en-US" dirty="0" smtClean="0">
              <a:latin typeface="Times New Roman"/>
            </a:endParaRPr>
          </a:p>
          <a:p>
            <a:r>
              <a:rPr lang="en-US" b="1" dirty="0" smtClean="0">
                <a:latin typeface="Times New Roman"/>
              </a:rPr>
              <a:t>Generic Java Actions </a:t>
            </a:r>
            <a:r>
              <a:rPr lang="en-US" dirty="0" smtClean="0">
                <a:latin typeface="Times New Roman"/>
              </a:rPr>
              <a:t>allow you to execute Java methods that are outside the scope of Interstage BPM. They enable you to customize process execution using methods of Java classes that you have implemented yourself. </a:t>
            </a:r>
          </a:p>
          <a:p>
            <a:endParaRPr lang="en-US" dirty="0" smtClean="0">
              <a:latin typeface="Times New Roman"/>
            </a:endParaRPr>
          </a:p>
          <a:p>
            <a:r>
              <a:rPr lang="en-US" b="1" dirty="0" smtClean="0">
                <a:latin typeface="Times New Roman"/>
              </a:rPr>
              <a:t>No-Operation Java Actions </a:t>
            </a:r>
            <a:r>
              <a:rPr lang="en-US" dirty="0" smtClean="0">
                <a:latin typeface="Times New Roman"/>
              </a:rPr>
              <a:t>are built-in Java Actions that specify no operation. These Java Actions allow you to catch a Java Action exception without executing any additional actions. Using No-Operation Java Actions, Interstage BPM simply moves on to the next sequential instruction.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28713" y="673100"/>
            <a:ext cx="4602162" cy="3451225"/>
          </a:xfrm>
          <a:prstGeom prst="rect">
            <a:avLst/>
          </a:prstGeom>
          <a:noFill/>
          <a:ln>
            <a:solidFill>
              <a:srgbClr val="000000"/>
            </a:solidFill>
            <a:miter lim="800000"/>
            <a:headEnd/>
            <a:tailEnd/>
          </a:ln>
        </p:spPr>
      </p:sp>
      <p:sp>
        <p:nvSpPr>
          <p:cNvPr id="130051" name="Rectangle 3"/>
          <p:cNvSpPr>
            <a:spLocks noGrp="1" noChangeArrowheads="1"/>
          </p:cNvSpPr>
          <p:nvPr>
            <p:ph type="body" idx="1"/>
          </p:nvPr>
        </p:nvSpPr>
        <p:spPr bwMode="auto">
          <a:xfrm>
            <a:off x="915055" y="4347532"/>
            <a:ext cx="5027893" cy="4122330"/>
          </a:xfrm>
          <a:noFill/>
        </p:spPr>
        <p:txBody>
          <a:bodyPr wrap="square" lIns="94838" tIns="47420" rIns="94838" bIns="47420" numCol="1" anchor="t" anchorCtr="0" compatLnSpc="1">
            <a:prstTxWarp prst="textNoShape">
              <a:avLst/>
            </a:prstTxWarp>
            <a:normAutofit/>
          </a:bodyPr>
          <a:lstStyle/>
          <a:p>
            <a:r>
              <a:rPr lang="en-US" dirty="0" smtClean="0">
                <a:latin typeface="Times New Roman"/>
              </a:rPr>
              <a:t>This slide shows the “Action Set” where actions are associated with various points in an Activity Node’s execution.</a:t>
            </a:r>
          </a:p>
          <a:p>
            <a:endParaRPr lang="en-US" dirty="0" smtClean="0">
              <a:latin typeface="Times New Roman"/>
            </a:endParaRPr>
          </a:p>
          <a:p>
            <a:r>
              <a:rPr lang="en-US" dirty="0" smtClean="0">
                <a:latin typeface="Times New Roman"/>
              </a:rPr>
              <a:t>These points are:</a:t>
            </a:r>
          </a:p>
          <a:p>
            <a:pPr lvl="1"/>
            <a:r>
              <a:rPr lang="en-US" dirty="0" smtClean="0">
                <a:latin typeface="Times New Roman"/>
              </a:rPr>
              <a:t>Prologue;</a:t>
            </a:r>
          </a:p>
          <a:p>
            <a:pPr lvl="2"/>
            <a:r>
              <a:rPr lang="en-US" dirty="0" smtClean="0">
                <a:latin typeface="Times New Roman"/>
              </a:rPr>
              <a:t>The action is executed before the node performs its task.</a:t>
            </a:r>
          </a:p>
          <a:p>
            <a:pPr lvl="1"/>
            <a:r>
              <a:rPr lang="en-US" dirty="0" smtClean="0">
                <a:latin typeface="Times New Roman"/>
              </a:rPr>
              <a:t>Role; and</a:t>
            </a:r>
          </a:p>
          <a:p>
            <a:pPr lvl="2"/>
            <a:r>
              <a:rPr lang="en-US" dirty="0" smtClean="0">
                <a:latin typeface="Times New Roman"/>
              </a:rPr>
              <a:t>The action is executed after role resolution.</a:t>
            </a:r>
          </a:p>
          <a:p>
            <a:pPr lvl="2"/>
            <a:r>
              <a:rPr lang="en-US" dirty="0" smtClean="0">
                <a:latin typeface="Times New Roman"/>
              </a:rPr>
              <a:t>This allows the assigned user to be changed depending on the conditions.</a:t>
            </a:r>
          </a:p>
          <a:p>
            <a:pPr lvl="1"/>
            <a:r>
              <a:rPr lang="en-US" dirty="0" smtClean="0">
                <a:latin typeface="Times New Roman"/>
              </a:rPr>
              <a:t>Epilogue.</a:t>
            </a:r>
          </a:p>
          <a:p>
            <a:pPr lvl="2"/>
            <a:r>
              <a:rPr lang="en-US" dirty="0" smtClean="0">
                <a:latin typeface="Times New Roman"/>
              </a:rPr>
              <a:t>The action is executed after the node completes its task but before the process moves to another node.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30051"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pPr algn="l"/>
            <a:r>
              <a:rPr lang="en-US" baseline="0" dirty="0" smtClean="0">
                <a:latin typeface="Times New Roman"/>
              </a:rPr>
              <a:t>OnSuspend, OnResume, and OnAbort Actions (On*Actions) are executed just before a process instance changes its state due to the fact that an Interstage BPM Administrator has issued the command to suspend, resume or abort the execution of a process instance. </a:t>
            </a:r>
          </a:p>
          <a:p>
            <a:pPr algn="l"/>
            <a:endParaRPr lang="en-US" baseline="0" dirty="0" smtClean="0">
              <a:latin typeface="Times New Roman"/>
            </a:endParaRPr>
          </a:p>
          <a:p>
            <a:pPr algn="l"/>
            <a:r>
              <a:rPr lang="en-US" baseline="0" dirty="0" smtClean="0">
                <a:latin typeface="Times New Roman"/>
              </a:rPr>
              <a:t>On* Actions can be defined for individual activities (for example individual nodes) or for process definitions. Assume you define, for example, an OnSuspend Java Action both for a node and for a process definition. If this node is active when an Administrator issues the command to suspend the process instance, the Java Actions are executed in the following order:</a:t>
            </a:r>
          </a:p>
          <a:p>
            <a:pPr algn="l"/>
            <a:r>
              <a:rPr lang="en-US" baseline="0" dirty="0" smtClean="0">
                <a:latin typeface="Times New Roman"/>
              </a:rPr>
              <a:t>1. The OnSuspend Java Action of the Node is executed.</a:t>
            </a:r>
          </a:p>
          <a:p>
            <a:pPr algn="l"/>
            <a:r>
              <a:rPr lang="en-US" baseline="0" dirty="0" smtClean="0">
                <a:latin typeface="Times New Roman"/>
              </a:rPr>
              <a:t>2. The OnSuspend Java Action of the process definition is executed.</a:t>
            </a:r>
          </a:p>
          <a:p>
            <a:pPr algn="l"/>
            <a:endParaRPr lang="en-US" baseline="0" dirty="0" smtClean="0">
              <a:latin typeface="Times New Roman"/>
            </a:endParaRPr>
          </a:p>
          <a:p>
            <a:pPr algn="l"/>
            <a:r>
              <a:rPr lang="en-US" baseline="0" dirty="0" smtClean="0">
                <a:latin typeface="Times New Roman"/>
              </a:rPr>
              <a:t>Similar to all other Java Actions, On* Action Sets can contain a number of other Java Actions.</a:t>
            </a:r>
            <a:endParaRPr lang="en-US" dirty="0" smtClean="0">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31075"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r>
              <a:rPr lang="en-US" dirty="0" smtClean="0">
                <a:latin typeface="Times New Roman"/>
              </a:rPr>
              <a:t>A timer can be associated with an Activity Node to influence process execution.</a:t>
            </a:r>
          </a:p>
          <a:p>
            <a:endParaRPr lang="en-US" dirty="0" smtClean="0">
              <a:latin typeface="Times New Roman"/>
            </a:endParaRPr>
          </a:p>
          <a:p>
            <a:r>
              <a:rPr lang="en-US" dirty="0" smtClean="0">
                <a:latin typeface="Times New Roman"/>
              </a:rPr>
              <a:t>A timer is a time-based trigger which can be:</a:t>
            </a:r>
          </a:p>
          <a:p>
            <a:pPr>
              <a:buFont typeface="Courier New" pitchFamily="49" charset="0"/>
              <a:buChar char="o"/>
            </a:pPr>
            <a:r>
              <a:rPr lang="en-US" dirty="0" smtClean="0">
                <a:latin typeface="Times New Roman"/>
              </a:rPr>
              <a:t>	Absolute;</a:t>
            </a:r>
          </a:p>
          <a:p>
            <a:pPr lvl="2"/>
            <a:r>
              <a:rPr lang="en-US" dirty="0" smtClean="0">
                <a:latin typeface="Times New Roman"/>
              </a:rPr>
              <a:t>This is triggered at an absolute time of the day and day of the year.</a:t>
            </a:r>
          </a:p>
          <a:p>
            <a:pPr lvl="1"/>
            <a:r>
              <a:rPr lang="en-US" dirty="0" smtClean="0">
                <a:latin typeface="Times New Roman"/>
              </a:rPr>
              <a:t>Calendar;</a:t>
            </a:r>
          </a:p>
          <a:p>
            <a:pPr lvl="2"/>
            <a:r>
              <a:rPr lang="en-US" dirty="0" smtClean="0">
                <a:latin typeface="Times New Roman"/>
              </a:rPr>
              <a:t>This is triggered after a specified time has elapsed since the Activity Node became active.</a:t>
            </a:r>
          </a:p>
          <a:p>
            <a:pPr lvl="1"/>
            <a:r>
              <a:rPr lang="en-US" dirty="0" smtClean="0">
                <a:latin typeface="Times New Roman"/>
              </a:rPr>
              <a:t>Business; and</a:t>
            </a:r>
          </a:p>
          <a:p>
            <a:pPr lvl="2"/>
            <a:r>
              <a:rPr lang="en-US" dirty="0" smtClean="0">
                <a:latin typeface="Times New Roman"/>
              </a:rPr>
              <a:t>Similar to Calendar but based on a Business Calendar.</a:t>
            </a:r>
          </a:p>
          <a:p>
            <a:pPr lvl="2"/>
            <a:r>
              <a:rPr lang="en-US" dirty="0" smtClean="0">
                <a:latin typeface="Times New Roman"/>
              </a:rPr>
              <a:t>Allows settings such as two hours after opening time.</a:t>
            </a:r>
          </a:p>
          <a:p>
            <a:pPr lvl="1"/>
            <a:r>
              <a:rPr lang="en-US" dirty="0" smtClean="0">
                <a:latin typeface="Times New Roman"/>
              </a:rPr>
              <a:t>Advanced.</a:t>
            </a:r>
          </a:p>
          <a:p>
            <a:pPr lvl="2"/>
            <a:r>
              <a:rPr lang="en-US" dirty="0" smtClean="0">
                <a:latin typeface="Times New Roman"/>
              </a:rPr>
              <a:t>This uses time and day codes in conjunction with the Business Calendar to define more complex settings, such as:</a:t>
            </a:r>
          </a:p>
          <a:p>
            <a:pPr lvl="3"/>
            <a:r>
              <a:rPr lang="en-US" dirty="0" smtClean="0">
                <a:latin typeface="Times New Roman"/>
              </a:rPr>
              <a:t>BM(-1) – the last business day of the month; and</a:t>
            </a:r>
          </a:p>
          <a:p>
            <a:pPr lvl="3"/>
            <a:r>
              <a:rPr lang="en-US" dirty="0" smtClean="0">
                <a:latin typeface="Times New Roman"/>
              </a:rPr>
              <a:t>WN(7) – the next Saturday after today.</a:t>
            </a:r>
          </a:p>
          <a:p>
            <a:endParaRPr lang="en-US" dirty="0" smtClean="0">
              <a:latin typeface="Times New Roman"/>
            </a:endParaRPr>
          </a:p>
          <a:p>
            <a:r>
              <a:rPr lang="en-US" dirty="0" smtClean="0">
                <a:latin typeface="Times New Roman"/>
              </a:rPr>
              <a:t>Timers can be specified as “periodic” if they are to occur repeatedly.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31075"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r>
              <a:rPr lang="en-US" dirty="0" smtClean="0">
                <a:latin typeface="Times New Roman"/>
              </a:rPr>
              <a:t>A timer can be associated with an Activity Node to influence process execution.</a:t>
            </a:r>
          </a:p>
          <a:p>
            <a:endParaRPr lang="en-US" dirty="0" smtClean="0">
              <a:latin typeface="Times New Roman"/>
            </a:endParaRPr>
          </a:p>
          <a:p>
            <a:r>
              <a:rPr lang="en-US" dirty="0" smtClean="0">
                <a:latin typeface="Times New Roman"/>
              </a:rPr>
              <a:t>A timer is a time-based trigger which can be:</a:t>
            </a:r>
          </a:p>
          <a:p>
            <a:pPr>
              <a:buFont typeface="Courier New" pitchFamily="49" charset="0"/>
              <a:buChar char="o"/>
            </a:pPr>
            <a:r>
              <a:rPr lang="en-US" dirty="0" smtClean="0">
                <a:latin typeface="Times New Roman"/>
              </a:rPr>
              <a:t>	Absolute;</a:t>
            </a:r>
          </a:p>
          <a:p>
            <a:pPr lvl="2"/>
            <a:r>
              <a:rPr lang="en-US" dirty="0" smtClean="0">
                <a:latin typeface="Times New Roman"/>
              </a:rPr>
              <a:t>This is triggered at an absolute time of the day and day of the year.</a:t>
            </a:r>
          </a:p>
          <a:p>
            <a:pPr lvl="1"/>
            <a:r>
              <a:rPr lang="en-US" dirty="0" smtClean="0">
                <a:latin typeface="Times New Roman"/>
              </a:rPr>
              <a:t>Calendar;</a:t>
            </a:r>
          </a:p>
          <a:p>
            <a:pPr lvl="2"/>
            <a:r>
              <a:rPr lang="en-US" dirty="0" smtClean="0">
                <a:latin typeface="Times New Roman"/>
              </a:rPr>
              <a:t>This is triggered after a specified time has elapsed since the Activity Node became active.</a:t>
            </a:r>
          </a:p>
          <a:p>
            <a:pPr lvl="1"/>
            <a:r>
              <a:rPr lang="en-US" dirty="0" smtClean="0">
                <a:latin typeface="Times New Roman"/>
              </a:rPr>
              <a:t>Business; and</a:t>
            </a:r>
          </a:p>
          <a:p>
            <a:pPr lvl="2"/>
            <a:r>
              <a:rPr lang="en-US" dirty="0" smtClean="0">
                <a:latin typeface="Times New Roman"/>
              </a:rPr>
              <a:t>Similar to Calendar but based on a Business Calendar.</a:t>
            </a:r>
          </a:p>
          <a:p>
            <a:pPr lvl="2"/>
            <a:r>
              <a:rPr lang="en-US" dirty="0" smtClean="0">
                <a:latin typeface="Times New Roman"/>
              </a:rPr>
              <a:t>Allows settings such as two hours after opening time.</a:t>
            </a:r>
          </a:p>
          <a:p>
            <a:pPr lvl="1"/>
            <a:r>
              <a:rPr lang="en-US" dirty="0" smtClean="0">
                <a:latin typeface="Times New Roman"/>
              </a:rPr>
              <a:t>Advanced.</a:t>
            </a:r>
          </a:p>
          <a:p>
            <a:pPr lvl="2"/>
            <a:r>
              <a:rPr lang="en-US" dirty="0" smtClean="0">
                <a:latin typeface="Times New Roman"/>
              </a:rPr>
              <a:t>This uses time and day codes in conjunction with the Business Calendar to define more complex settings, such as:</a:t>
            </a:r>
          </a:p>
          <a:p>
            <a:pPr lvl="3"/>
            <a:r>
              <a:rPr lang="en-US" dirty="0" smtClean="0">
                <a:latin typeface="Times New Roman"/>
              </a:rPr>
              <a:t>BM(-1) – the last business day of the month; and</a:t>
            </a:r>
          </a:p>
          <a:p>
            <a:pPr lvl="3"/>
            <a:r>
              <a:rPr lang="en-US" dirty="0" smtClean="0">
                <a:latin typeface="Times New Roman"/>
              </a:rPr>
              <a:t>WN(7) – the next Saturday after today.</a:t>
            </a:r>
          </a:p>
          <a:p>
            <a:endParaRPr lang="en-US" dirty="0" smtClean="0">
              <a:latin typeface="Times New Roman"/>
            </a:endParaRPr>
          </a:p>
          <a:p>
            <a:r>
              <a:rPr lang="en-US" dirty="0" smtClean="0">
                <a:latin typeface="Times New Roman"/>
              </a:rPr>
              <a:t>Timers can be specified as “periodic” if they are to occur repeatedly.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Lastly</a:t>
            </a:r>
            <a:r>
              <a:rPr lang="en-US" baseline="0" dirty="0" smtClean="0">
                <a:latin typeface="Times New Roman"/>
              </a:rPr>
              <a:t> configure Timer to use business calendar to calculate time.</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18</a:t>
            </a:fld>
            <a:endParaRPr lang="en-US" dirty="0">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32099"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r>
              <a:rPr lang="en-US" dirty="0" smtClean="0">
                <a:latin typeface="Times New Roman"/>
              </a:rPr>
              <a:t>This slide show where “Timers” are set.</a:t>
            </a:r>
          </a:p>
          <a:p>
            <a:endParaRPr lang="en-US" dirty="0" smtClean="0">
              <a:latin typeface="Times New Roman"/>
            </a:endParaRPr>
          </a:p>
          <a:p>
            <a:r>
              <a:rPr lang="en-US" dirty="0" smtClean="0">
                <a:latin typeface="Times New Roman"/>
              </a:rPr>
              <a:t>This is where:</a:t>
            </a:r>
          </a:p>
          <a:p>
            <a:pPr lvl="1"/>
            <a:r>
              <a:rPr lang="en-US" dirty="0" smtClean="0">
                <a:latin typeface="Times New Roman"/>
              </a:rPr>
              <a:t>the type of timer (Absolute, Calendar, Business or Advanced) is set; and</a:t>
            </a:r>
          </a:p>
          <a:p>
            <a:pPr lvl="1"/>
            <a:r>
              <a:rPr lang="en-US" dirty="0" smtClean="0">
                <a:latin typeface="Times New Roman"/>
              </a:rPr>
              <a:t>the type of action that is required when the timer expires, for example:</a:t>
            </a:r>
          </a:p>
          <a:p>
            <a:pPr lvl="2"/>
            <a:r>
              <a:rPr lang="en-US" dirty="0" smtClean="0">
                <a:latin typeface="Times New Roman"/>
              </a:rPr>
              <a:t>send an email;</a:t>
            </a:r>
          </a:p>
          <a:p>
            <a:pPr lvl="2"/>
            <a:r>
              <a:rPr lang="en-US" dirty="0" smtClean="0">
                <a:latin typeface="Times New Roman"/>
              </a:rPr>
              <a:t>evaluate a script or invoke a Java Action set; or</a:t>
            </a:r>
          </a:p>
          <a:p>
            <a:pPr lvl="2"/>
            <a:r>
              <a:rPr lang="en-US" dirty="0" smtClean="0">
                <a:latin typeface="Times New Roman"/>
              </a:rPr>
              <a:t>escalate the activity by assigning it to a new set of users.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28713" y="673100"/>
            <a:ext cx="4602162" cy="3451225"/>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15055" y="4347532"/>
            <a:ext cx="5027893" cy="4122330"/>
          </a:xfrm>
          <a:noFill/>
        </p:spPr>
        <p:txBody>
          <a:bodyPr wrap="square" lIns="94838" tIns="47420" rIns="94838" bIns="47420" numCol="1" anchor="t" anchorCtr="0" compatLnSpc="1">
            <a:prstTxWarp prst="textNoShape">
              <a:avLst/>
            </a:prstTxWarp>
            <a:normAutofit/>
          </a:bodyPr>
          <a:lstStyle/>
          <a:p>
            <a:r>
              <a:rPr lang="en-US" dirty="0" smtClean="0">
                <a:latin typeface="Times New Roman"/>
              </a:rPr>
              <a:t>Name</a:t>
            </a:r>
          </a:p>
          <a:p>
            <a:endParaRPr lang="en-US" dirty="0" smtClean="0">
              <a:latin typeface="Times New Roman"/>
            </a:endParaRPr>
          </a:p>
          <a:p>
            <a:r>
              <a:rPr lang="en-US" dirty="0" smtClean="0">
                <a:latin typeface="Times New Roman"/>
              </a:rPr>
              <a:t>Description</a:t>
            </a:r>
          </a:p>
          <a:p>
            <a:endParaRPr lang="en-US" dirty="0" smtClean="0">
              <a:latin typeface="Times New Roman"/>
            </a:endParaRPr>
          </a:p>
          <a:p>
            <a:r>
              <a:rPr lang="en-US" dirty="0" smtClean="0">
                <a:latin typeface="Times New Roman"/>
              </a:rPr>
              <a:t>Priority: Currently descriptive?</a:t>
            </a:r>
          </a:p>
          <a:p>
            <a:endParaRPr lang="en-US" dirty="0" smtClean="0">
              <a:latin typeface="Times New Roman"/>
            </a:endParaRPr>
          </a:p>
          <a:p>
            <a:r>
              <a:rPr lang="en-US" dirty="0" smtClean="0">
                <a:latin typeface="Times New Roman"/>
              </a:rPr>
              <a:t>Assignees: Role or user</a:t>
            </a:r>
          </a:p>
          <a:p>
            <a:endParaRPr lang="en-US" dirty="0" smtClean="0">
              <a:latin typeface="Times New Roman"/>
            </a:endParaRPr>
          </a:p>
          <a:p>
            <a:r>
              <a:rPr lang="en-US" dirty="0" smtClean="0">
                <a:latin typeface="Times New Roman"/>
              </a:rPr>
              <a:t>Commit transaction after</a:t>
            </a:r>
            <a:r>
              <a:rPr lang="en-US" baseline="0" dirty="0" smtClean="0">
                <a:latin typeface="Times New Roman"/>
              </a:rPr>
              <a:t> completion</a:t>
            </a:r>
          </a:p>
          <a:p>
            <a:endParaRPr lang="en-US" baseline="0" dirty="0" smtClean="0">
              <a:latin typeface="Times New Roman"/>
            </a:endParaRPr>
          </a:p>
          <a:p>
            <a:r>
              <a:rPr lang="en-US" baseline="0" dirty="0" smtClean="0">
                <a:latin typeface="Times New Roman"/>
              </a:rPr>
              <a:t>Enable Recall – If set a user can recall and redo a completed task</a:t>
            </a:r>
          </a:p>
          <a:p>
            <a:endParaRPr lang="en-US" baseline="0" dirty="0" smtClean="0">
              <a:latin typeface="Times New Roman"/>
            </a:endParaRPr>
          </a:p>
          <a:p>
            <a:r>
              <a:rPr lang="en-US" baseline="0" dirty="0" smtClean="0">
                <a:latin typeface="Times New Roman"/>
              </a:rPr>
              <a:t>Enable Future Workitem – Discussed on next slide</a:t>
            </a:r>
            <a:endParaRPr lang="en-US" dirty="0" smtClean="0">
              <a:latin typeface="Times New Roman"/>
            </a:endParaRPr>
          </a:p>
          <a:p>
            <a:endParaRPr lang="en-US" dirty="0" smtClean="0">
              <a:latin typeface="Times New Roman"/>
            </a:endParaRPr>
          </a:p>
          <a:p>
            <a:r>
              <a:rPr lang="en-US" dirty="0" smtClean="0">
                <a:latin typeface="Times New Roman"/>
              </a:rPr>
              <a:t>Iterator Setting: Used for Iterator Nodes … Discussed in more detail later.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Times New Roman"/>
                <a:ea typeface="+mn-ea"/>
                <a:cs typeface="+mn-cs"/>
              </a:rPr>
              <a:t>Business Calendars define the hours of operation for the business. Business Calendars are used to accurately calculate execution times. IBPM has a default business calendar which is used when no other business calendars have been defined.</a:t>
            </a:r>
          </a:p>
          <a:p>
            <a:r>
              <a:rPr lang="en-US" kern="1200" dirty="0" smtClean="0">
                <a:solidFill>
                  <a:schemeClr val="tx1"/>
                </a:solidFill>
                <a:latin typeface="Times New Roman"/>
                <a:ea typeface="+mn-ea"/>
                <a:cs typeface="+mn-cs"/>
              </a:rPr>
              <a:t>The default calendar is configured with the following values: Mon – Fri 8:30am to 6:00pm closed on weekends, and New Years and valid from Jan 2003 to Dec 31, 2010.</a:t>
            </a:r>
            <a:endParaRPr lang="en-US" kern="1200" dirty="0">
              <a:solidFill>
                <a:schemeClr val="tx1"/>
              </a:solidFill>
              <a:latin typeface="Times New Roman"/>
              <a:ea typeface="+mn-ea"/>
              <a:cs typeface="+mn-cs"/>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20</a:t>
            </a:fld>
            <a:endParaRPr lang="en-US" dirty="0">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Business Calendars are created in IBPM Studio and are part of the Workflow Application</a:t>
            </a:r>
            <a:r>
              <a:rPr lang="en-US" baseline="0" dirty="0" smtClean="0">
                <a:latin typeface="Times New Roman"/>
              </a:rPr>
              <a:t>. Multiple Business Calendars can be created and Calendars Locale specific.</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21</a:t>
            </a:fld>
            <a:endParaRPr lang="en-US" dirty="0">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Read bullets</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22</a:t>
            </a:fld>
            <a:endParaRPr lang="en-US" dirty="0">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Read Bullets</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23</a:t>
            </a:fld>
            <a:endParaRPr lang="en-US" dirty="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Assign</a:t>
            </a:r>
            <a:r>
              <a:rPr lang="en-US" baseline="0" dirty="0" smtClean="0">
                <a:latin typeface="Times New Roman"/>
              </a:rPr>
              <a:t> Business Calendar to Process Definition by create a String type UDA __businessCalendar and assign the name of the Business Calendar without the extension.</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24</a:t>
            </a:fld>
            <a:endParaRPr lang="en-US" dirty="0">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Assign</a:t>
            </a:r>
            <a:r>
              <a:rPr lang="en-US" baseline="0" dirty="0" smtClean="0">
                <a:latin typeface="Times New Roman"/>
              </a:rPr>
              <a:t> Business Calendar to Process Definition by create a String type UDA __businessCalendar and assign the name of the Business Calendar without the extension.</a:t>
            </a:r>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25</a:t>
            </a:fld>
            <a:endParaRPr lang="en-US" dirty="0">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28713" y="673100"/>
            <a:ext cx="4602162" cy="3451225"/>
          </a:xfrm>
          <a:prstGeom prst="rect">
            <a:avLst/>
          </a:prstGeom>
          <a:noFill/>
          <a:ln>
            <a:solidFill>
              <a:srgbClr val="000000"/>
            </a:solidFill>
            <a:miter lim="800000"/>
            <a:headEnd/>
            <a:tailEnd/>
          </a:ln>
        </p:spPr>
      </p:sp>
      <p:sp>
        <p:nvSpPr>
          <p:cNvPr id="138243" name="Rectangle 3"/>
          <p:cNvSpPr>
            <a:spLocks noGrp="1" noChangeArrowheads="1"/>
          </p:cNvSpPr>
          <p:nvPr>
            <p:ph type="body" idx="1"/>
          </p:nvPr>
        </p:nvSpPr>
        <p:spPr bwMode="auto">
          <a:xfrm>
            <a:off x="915055" y="4347532"/>
            <a:ext cx="5027893" cy="4122330"/>
          </a:xfrm>
          <a:noFill/>
        </p:spPr>
        <p:txBody>
          <a:bodyPr wrap="square" lIns="94838" tIns="47420" rIns="94838" bIns="47420" numCol="1" anchor="t" anchorCtr="0" compatLnSpc="1">
            <a:prstTxWarp prst="textNoShape">
              <a:avLst/>
            </a:prstTxWarp>
            <a:normAutofit/>
          </a:bodyPr>
          <a:lstStyle/>
          <a:p>
            <a:r>
              <a:rPr lang="en-US" dirty="0" smtClean="0">
                <a:latin typeface="Times New Roman"/>
              </a:rPr>
              <a:t>This slide shows the “Decision” screen for the Conditional Node.</a:t>
            </a:r>
          </a:p>
          <a:p>
            <a:endParaRPr lang="en-US" dirty="0" smtClean="0">
              <a:latin typeface="Times New Roman"/>
            </a:endParaRPr>
          </a:p>
          <a:p>
            <a:r>
              <a:rPr lang="en-US" dirty="0" smtClean="0">
                <a:latin typeface="Times New Roman"/>
              </a:rPr>
              <a:t>The conditions specified here are tested in order and the first condition that is satisfied is used to determine the exit arrow.</a:t>
            </a:r>
          </a:p>
          <a:p>
            <a:endParaRPr lang="en-US" dirty="0" smtClean="0">
              <a:latin typeface="Times New Roman"/>
            </a:endParaRPr>
          </a:p>
          <a:p>
            <a:r>
              <a:rPr lang="en-US" dirty="0" smtClean="0">
                <a:latin typeface="Times New Roman"/>
              </a:rPr>
              <a:t>If no conditions are satisfied then the exit arrow of the “default” condition is used.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64" y="8684635"/>
            <a:ext cx="2972004" cy="457819"/>
          </a:xfrm>
          <a:prstGeom prst="rect">
            <a:avLst/>
          </a:prstGeom>
        </p:spPr>
        <p:txBody>
          <a:bodyPr/>
          <a:lstStyle/>
          <a:p>
            <a:pPr>
              <a:defRPr/>
            </a:pPr>
            <a:fld id="{3C7FC843-5EC1-4435-A74A-EC09F46797AC}" type="slidenum">
              <a:rPr lang="en-US">
                <a:latin typeface="Times New Roman"/>
              </a:rPr>
              <a:pPr>
                <a:defRPr/>
              </a:pPr>
              <a:t>27</a:t>
            </a:fld>
            <a:endParaRPr lang="en-US" dirty="0">
              <a:latin typeface="Times New Roman"/>
            </a:endParaRPr>
          </a:p>
        </p:txBody>
      </p:sp>
      <p:sp>
        <p:nvSpPr>
          <p:cNvPr id="83971" name="Rectangle 2"/>
          <p:cNvSpPr>
            <a:spLocks noGrp="1" noRot="1" noChangeAspect="1" noChangeArrowheads="1" noTextEdit="1"/>
          </p:cNvSpPr>
          <p:nvPr>
            <p:ph type="sldImg"/>
          </p:nvPr>
        </p:nvSpPr>
        <p:spPr>
          <a:xfrm>
            <a:off x="1149350" y="687388"/>
            <a:ext cx="4570413" cy="3427412"/>
          </a:xfrm>
          <a:prstGeom prst="rect">
            <a:avLst/>
          </a:prstGeom>
          <a:ln/>
        </p:spPr>
      </p:sp>
      <p:sp>
        <p:nvSpPr>
          <p:cNvPr id="83972" name="Rectangle 3"/>
          <p:cNvSpPr>
            <a:spLocks noGrp="1" noChangeArrowheads="1"/>
          </p:cNvSpPr>
          <p:nvPr>
            <p:ph type="body" idx="1"/>
          </p:nvPr>
        </p:nvSpPr>
        <p:spPr>
          <a:xfrm>
            <a:off x="914402" y="4341815"/>
            <a:ext cx="5029200" cy="4114800"/>
          </a:xfrm>
          <a:noFill/>
          <a:ln/>
        </p:spPr>
        <p:txBody>
          <a:bodyPr/>
          <a:lstStyle/>
          <a:p>
            <a:pPr eaLnBrk="1" hangingPunct="1"/>
            <a:r>
              <a:rPr lang="en-US" dirty="0" smtClean="0">
                <a:latin typeface="Times New Roman"/>
              </a:rPr>
              <a:t>The basic Conditional Node allows only simple conditions to be specified.</a:t>
            </a:r>
          </a:p>
          <a:p>
            <a:pPr eaLnBrk="1" hangingPunct="1"/>
            <a:endParaRPr lang="en-US" dirty="0" smtClean="0">
              <a:latin typeface="Times New Roman"/>
            </a:endParaRPr>
          </a:p>
          <a:p>
            <a:pPr eaLnBrk="1" hangingPunct="1"/>
            <a:r>
              <a:rPr lang="en-US" dirty="0" smtClean="0">
                <a:latin typeface="Times New Roman"/>
              </a:rPr>
              <a:t>The Complex Conditional Node supports the specification of conditions using:</a:t>
            </a:r>
          </a:p>
          <a:p>
            <a:pPr lvl="1" eaLnBrk="1" hangingPunct="1"/>
            <a:r>
              <a:rPr lang="en-US" dirty="0" smtClean="0">
                <a:latin typeface="Times New Roman"/>
              </a:rPr>
              <a:t>complex comparisons;</a:t>
            </a:r>
          </a:p>
          <a:p>
            <a:pPr lvl="1" eaLnBrk="1" hangingPunct="1"/>
            <a:r>
              <a:rPr lang="en-US" dirty="0" smtClean="0">
                <a:latin typeface="Times New Roman"/>
              </a:rPr>
              <a:t>dates;</a:t>
            </a:r>
          </a:p>
          <a:p>
            <a:pPr lvl="1" eaLnBrk="1" hangingPunct="1"/>
            <a:r>
              <a:rPr lang="en-US" dirty="0" smtClean="0">
                <a:latin typeface="Times New Roman"/>
              </a:rPr>
              <a:t>User Defined Attributes; and</a:t>
            </a:r>
          </a:p>
          <a:p>
            <a:pPr lvl="1" eaLnBrk="1" hangingPunct="1"/>
            <a:r>
              <a:rPr lang="en-US" dirty="0" smtClean="0">
                <a:latin typeface="Times New Roman"/>
              </a:rPr>
              <a:t>constants, etc.</a:t>
            </a:r>
          </a:p>
          <a:p>
            <a:pPr lvl="1" eaLnBrk="1" hangingPunct="1">
              <a:buFont typeface="Courier New" pitchFamily="49" charset="0"/>
              <a:buNone/>
            </a:pPr>
            <a:endParaRPr lang="en-US" dirty="0" smtClean="0">
              <a:latin typeface="Times New Roman"/>
            </a:endParaRPr>
          </a:p>
          <a:p>
            <a:pPr lvl="1" eaLnBrk="1" hangingPunct="1">
              <a:buFont typeface="Courier New" pitchFamily="49" charset="0"/>
              <a:buNone/>
            </a:pPr>
            <a:r>
              <a:rPr lang="en-US" dirty="0" smtClean="0">
                <a:latin typeface="Times New Roman"/>
              </a:rPr>
              <a:t>An expression can be created for each outgoing arrow from a Complex Condition Node.</a:t>
            </a:r>
          </a:p>
          <a:p>
            <a:pPr lvl="1" eaLnBrk="1" hangingPunct="1">
              <a:buFont typeface="Courier New" pitchFamily="49" charset="0"/>
              <a:buNone/>
            </a:pPr>
            <a:r>
              <a:rPr lang="en-US" dirty="0" smtClean="0">
                <a:latin typeface="Times New Roman"/>
              </a:rPr>
              <a:t>These expressions can be entered manually or generated using the Expression Builder.</a:t>
            </a:r>
          </a:p>
          <a:p>
            <a:pPr lvl="1" eaLnBrk="1" hangingPunct="1">
              <a:buFont typeface="Courier New" pitchFamily="49" charset="0"/>
              <a:buNone/>
            </a:pPr>
            <a:endParaRPr lang="en-US" dirty="0" smtClean="0">
              <a:latin typeface="Times New Roman"/>
            </a:endParaRPr>
          </a:p>
          <a:p>
            <a:pPr lvl="1" eaLnBrk="1" hangingPunct="1">
              <a:buFont typeface="Courier New" pitchFamily="49" charset="0"/>
              <a:buNone/>
            </a:pPr>
            <a:r>
              <a:rPr lang="en-US" dirty="0" smtClean="0">
                <a:latin typeface="Times New Roman"/>
              </a:rPr>
              <a:t>Java Actions can be executed when a Complex Condition Node is activated or completed.</a:t>
            </a:r>
          </a:p>
          <a:p>
            <a:pPr eaLnBrk="1" hangingPunct="1"/>
            <a:endParaRPr lang="en-US" dirty="0" smtClean="0">
              <a:latin typeface="Times New Roman"/>
            </a:endParaRPr>
          </a:p>
          <a:p>
            <a:pPr eaLnBrk="1" hangingPunct="1"/>
            <a:endParaRPr lang="en-US" dirty="0" smtClean="0">
              <a:latin typeface="Times New Roman"/>
            </a:endParaRPr>
          </a:p>
          <a:p>
            <a:pPr eaLnBrk="1" hangingPunct="1"/>
            <a:endParaRPr lang="en-US" dirty="0" smtClean="0">
              <a:latin typeface="Times New Roman"/>
            </a:endParaRPr>
          </a:p>
        </p:txBody>
      </p:sp>
      <p:sp>
        <p:nvSpPr>
          <p:cNvPr id="5" name="Date Placeholder 4"/>
          <p:cNvSpPr>
            <a:spLocks noGrp="1"/>
          </p:cNvSpPr>
          <p:nvPr>
            <p:ph type="dt" sz="quarter" idx="1"/>
          </p:nvPr>
        </p:nvSpPr>
        <p:spPr/>
        <p:txBody>
          <a:bodyPr/>
          <a:lstStyle/>
          <a:p>
            <a:pPr>
              <a:defRPr/>
            </a:pPr>
            <a:fld id="{70C5FCE0-07F2-4621-A1EF-DDB358D717DB}"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1" y="8686801"/>
            <a:ext cx="2971800" cy="457200"/>
          </a:xfrm>
          <a:prstGeom prst="rect">
            <a:avLst/>
          </a:prstGeom>
          <a:noFill/>
          <a:ln>
            <a:miter lim="800000"/>
            <a:headEnd/>
            <a:tailEnd/>
          </a:ln>
        </p:spPr>
        <p:txBody>
          <a:bodyPr lIns="94184" tIns="47092" rIns="94184" bIns="47092" anchor="b"/>
          <a:lstStyle/>
          <a:p>
            <a:pPr algn="r">
              <a:defRPr/>
            </a:pPr>
            <a:fld id="{7C6AF006-3DD0-48BD-B5A8-C967D2E7BCB7}" type="slidenum">
              <a:rPr lang="en-US" sz="1200">
                <a:effectLst>
                  <a:outerShdw blurRad="38100" dist="38100" dir="2700000" algn="tl">
                    <a:srgbClr val="C0C0C0"/>
                  </a:outerShdw>
                </a:effectLst>
                <a:latin typeface="Times New Roman"/>
              </a:rPr>
              <a:pPr algn="r">
                <a:defRPr/>
              </a:pPr>
              <a:t>28</a:t>
            </a:fld>
            <a:endParaRPr lang="en-US" sz="1200" dirty="0">
              <a:effectLst>
                <a:outerShdw blurRad="38100" dist="38100" dir="2700000" algn="tl">
                  <a:srgbClr val="C0C0C0"/>
                </a:outerShdw>
              </a:effectLst>
              <a:latin typeface="Times New Roman"/>
            </a:endParaRPr>
          </a:p>
        </p:txBody>
      </p:sp>
      <p:sp>
        <p:nvSpPr>
          <p:cNvPr id="84995" name="Rectangle 2"/>
          <p:cNvSpPr>
            <a:spLocks noGrp="1" noRot="1" noChangeAspect="1" noChangeArrowheads="1" noTextEdit="1"/>
          </p:cNvSpPr>
          <p:nvPr>
            <p:ph type="sldImg"/>
          </p:nvPr>
        </p:nvSpPr>
        <p:spPr>
          <a:xfrm>
            <a:off x="1149350" y="687388"/>
            <a:ext cx="4570413" cy="3427412"/>
          </a:xfrm>
          <a:prstGeom prst="rect">
            <a:avLst/>
          </a:prstGeom>
          <a:ln/>
        </p:spPr>
      </p:sp>
      <p:sp>
        <p:nvSpPr>
          <p:cNvPr id="84996" name="Rectangle 3"/>
          <p:cNvSpPr>
            <a:spLocks noGrp="1" noChangeArrowheads="1"/>
          </p:cNvSpPr>
          <p:nvPr>
            <p:ph type="body" idx="1"/>
          </p:nvPr>
        </p:nvSpPr>
        <p:spPr>
          <a:xfrm>
            <a:off x="914402" y="4341815"/>
            <a:ext cx="5029200" cy="4114800"/>
          </a:xfrm>
          <a:noFill/>
          <a:ln/>
        </p:spPr>
        <p:txBody>
          <a:bodyPr/>
          <a:lstStyle/>
          <a:p>
            <a:pPr eaLnBrk="1" hangingPunct="1"/>
            <a:r>
              <a:rPr lang="en-US" dirty="0" smtClean="0">
                <a:latin typeface="Times New Roman"/>
              </a:rPr>
              <a:t>This slide shows an example of the Decision settings for a Complex Condition Node.</a:t>
            </a:r>
          </a:p>
        </p:txBody>
      </p:sp>
      <p:sp>
        <p:nvSpPr>
          <p:cNvPr id="5" name="Date Placeholder 4"/>
          <p:cNvSpPr>
            <a:spLocks noGrp="1"/>
          </p:cNvSpPr>
          <p:nvPr>
            <p:ph type="dt" sz="quarter" idx="1"/>
          </p:nvPr>
        </p:nvSpPr>
        <p:spPr/>
        <p:txBody>
          <a:bodyPr/>
          <a:lstStyle/>
          <a:p>
            <a:pPr>
              <a:defRPr/>
            </a:pPr>
            <a:fld id="{CC1B8DC2-B30E-4BE0-8D73-A2BF973C055E}"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64" y="8684635"/>
            <a:ext cx="2972004" cy="457819"/>
          </a:xfrm>
          <a:prstGeom prst="rect">
            <a:avLst/>
          </a:prstGeom>
        </p:spPr>
        <p:txBody>
          <a:bodyPr/>
          <a:lstStyle/>
          <a:p>
            <a:pPr>
              <a:defRPr/>
            </a:pPr>
            <a:fld id="{75953610-065A-4E62-A1B0-325C8D7F2E7A}" type="slidenum">
              <a:rPr lang="en-US">
                <a:latin typeface="Times New Roman"/>
              </a:rPr>
              <a:pPr>
                <a:defRPr/>
              </a:pPr>
              <a:t>29</a:t>
            </a:fld>
            <a:endParaRPr lang="en-US" dirty="0">
              <a:latin typeface="Times New Roman"/>
            </a:endParaRPr>
          </a:p>
        </p:txBody>
      </p:sp>
      <p:sp>
        <p:nvSpPr>
          <p:cNvPr id="86019" name="Rectangle 2"/>
          <p:cNvSpPr>
            <a:spLocks noGrp="1" noRot="1" noChangeAspect="1" noChangeArrowheads="1" noTextEdit="1"/>
          </p:cNvSpPr>
          <p:nvPr>
            <p:ph type="sldImg"/>
          </p:nvPr>
        </p:nvSpPr>
        <p:spPr>
          <a:xfrm>
            <a:off x="1149350" y="687388"/>
            <a:ext cx="4570413" cy="3427412"/>
          </a:xfrm>
          <a:prstGeom prst="rect">
            <a:avLst/>
          </a:prstGeom>
          <a:ln/>
        </p:spPr>
      </p:sp>
      <p:sp>
        <p:nvSpPr>
          <p:cNvPr id="86020" name="Rectangle 3"/>
          <p:cNvSpPr>
            <a:spLocks noGrp="1" noChangeArrowheads="1"/>
          </p:cNvSpPr>
          <p:nvPr>
            <p:ph type="body" idx="1"/>
          </p:nvPr>
        </p:nvSpPr>
        <p:spPr>
          <a:xfrm>
            <a:off x="914402" y="4341815"/>
            <a:ext cx="5029200" cy="4114800"/>
          </a:xfrm>
          <a:noFill/>
          <a:ln/>
        </p:spPr>
        <p:txBody>
          <a:bodyPr lIns="90714" tIns="45357" rIns="90714" bIns="45357"/>
          <a:lstStyle/>
          <a:p>
            <a:pPr algn="just" eaLnBrk="1" hangingPunct="1">
              <a:spcBef>
                <a:spcPct val="0"/>
              </a:spcBef>
            </a:pPr>
            <a:r>
              <a:rPr lang="en-US" dirty="0" smtClean="0">
                <a:latin typeface="Times New Roman"/>
              </a:rPr>
              <a:t>Here is an example of the Expression Builder.</a:t>
            </a:r>
          </a:p>
        </p:txBody>
      </p:sp>
      <p:sp>
        <p:nvSpPr>
          <p:cNvPr id="5" name="Date Placeholder 4"/>
          <p:cNvSpPr>
            <a:spLocks noGrp="1"/>
          </p:cNvSpPr>
          <p:nvPr>
            <p:ph type="dt" sz="quarter" idx="1"/>
          </p:nvPr>
        </p:nvSpPr>
        <p:spPr/>
        <p:txBody>
          <a:bodyPr/>
          <a:lstStyle/>
          <a:p>
            <a:pPr>
              <a:defRPr/>
            </a:pPr>
            <a:fld id="{551149C5-4EF2-4497-83C0-187B0B9122CB}"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28713" y="673100"/>
            <a:ext cx="4602162" cy="3451225"/>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15055" y="4347532"/>
            <a:ext cx="5027893" cy="4122330"/>
          </a:xfrm>
          <a:noFill/>
        </p:spPr>
        <p:txBody>
          <a:bodyPr wrap="square" lIns="94838" tIns="47420" rIns="94838" bIns="47420" numCol="1" anchor="t" anchorCtr="0" compatLnSpc="1">
            <a:prstTxWarp prst="textNoShape">
              <a:avLst/>
            </a:prstTxWarp>
            <a:normAutofit/>
          </a:bodyPr>
          <a:lstStyle/>
          <a:p>
            <a:r>
              <a:rPr lang="en-US" dirty="0" smtClean="0">
                <a:latin typeface="Times New Roman"/>
              </a:rPr>
              <a:t>Name</a:t>
            </a:r>
          </a:p>
          <a:p>
            <a:endParaRPr lang="en-US" dirty="0" smtClean="0">
              <a:latin typeface="Times New Roman"/>
            </a:endParaRPr>
          </a:p>
          <a:p>
            <a:r>
              <a:rPr lang="en-US" dirty="0" smtClean="0">
                <a:latin typeface="Times New Roman"/>
              </a:rPr>
              <a:t>Description</a:t>
            </a:r>
          </a:p>
          <a:p>
            <a:endParaRPr lang="en-US" dirty="0" smtClean="0">
              <a:latin typeface="Times New Roman"/>
            </a:endParaRPr>
          </a:p>
          <a:p>
            <a:r>
              <a:rPr lang="en-US" dirty="0" smtClean="0">
                <a:latin typeface="Times New Roman"/>
              </a:rPr>
              <a:t>Priority: Currently descriptive?</a:t>
            </a:r>
          </a:p>
          <a:p>
            <a:endParaRPr lang="en-US" dirty="0" smtClean="0">
              <a:latin typeface="Times New Roman"/>
            </a:endParaRPr>
          </a:p>
          <a:p>
            <a:r>
              <a:rPr lang="en-US" dirty="0" smtClean="0">
                <a:latin typeface="Times New Roman"/>
              </a:rPr>
              <a:t>Assignees: Role or user</a:t>
            </a:r>
          </a:p>
          <a:p>
            <a:endParaRPr lang="en-US" dirty="0" smtClean="0">
              <a:latin typeface="Times New Roman"/>
            </a:endParaRPr>
          </a:p>
          <a:p>
            <a:r>
              <a:rPr lang="en-US" dirty="0" smtClean="0">
                <a:latin typeface="Times New Roman"/>
              </a:rPr>
              <a:t>Commit transaction after</a:t>
            </a:r>
            <a:r>
              <a:rPr lang="en-US" baseline="0" dirty="0" smtClean="0">
                <a:latin typeface="Times New Roman"/>
              </a:rPr>
              <a:t> completion</a:t>
            </a:r>
          </a:p>
          <a:p>
            <a:endParaRPr lang="en-US" baseline="0" dirty="0" smtClean="0">
              <a:latin typeface="Times New Roman"/>
            </a:endParaRPr>
          </a:p>
          <a:p>
            <a:r>
              <a:rPr lang="en-US" baseline="0" dirty="0" smtClean="0">
                <a:latin typeface="Times New Roman"/>
              </a:rPr>
              <a:t>Enable Recall – If set a user can recall and redo a completed task</a:t>
            </a:r>
          </a:p>
          <a:p>
            <a:endParaRPr lang="en-US" baseline="0" dirty="0" smtClean="0">
              <a:latin typeface="Times New Roman"/>
            </a:endParaRPr>
          </a:p>
          <a:p>
            <a:r>
              <a:rPr lang="en-US" baseline="0" dirty="0" smtClean="0">
                <a:latin typeface="Times New Roman"/>
              </a:rPr>
              <a:t>Enable Future Workitem – Discussed on next slide</a:t>
            </a:r>
            <a:endParaRPr lang="en-US" dirty="0" smtClean="0">
              <a:latin typeface="Times New Roman"/>
            </a:endParaRPr>
          </a:p>
          <a:p>
            <a:endParaRPr lang="en-US" dirty="0" smtClean="0">
              <a:latin typeface="Times New Roman"/>
            </a:endParaRPr>
          </a:p>
          <a:p>
            <a:r>
              <a:rPr lang="en-US" dirty="0" smtClean="0">
                <a:latin typeface="Times New Roman"/>
              </a:rPr>
              <a:t>Iterator Setting: Used for Iterator Nodes … Discussed in more detail later.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1" y="8686801"/>
            <a:ext cx="2971800" cy="457200"/>
          </a:xfrm>
          <a:prstGeom prst="rect">
            <a:avLst/>
          </a:prstGeom>
          <a:noFill/>
          <a:ln>
            <a:miter lim="800000"/>
            <a:headEnd/>
            <a:tailEnd/>
          </a:ln>
        </p:spPr>
        <p:txBody>
          <a:bodyPr lIns="94184" tIns="47092" rIns="94184" bIns="47092" anchor="b"/>
          <a:lstStyle/>
          <a:p>
            <a:pPr algn="r">
              <a:defRPr/>
            </a:pPr>
            <a:fld id="{7F3895CD-5410-4AB8-9C4A-B3F847932C0E}" type="slidenum">
              <a:rPr lang="en-US" sz="1200">
                <a:effectLst>
                  <a:outerShdw blurRad="38100" dist="38100" dir="2700000" algn="tl">
                    <a:srgbClr val="C0C0C0"/>
                  </a:outerShdw>
                </a:effectLst>
                <a:latin typeface="Times New Roman"/>
              </a:rPr>
              <a:pPr algn="r">
                <a:defRPr/>
              </a:pPr>
              <a:t>30</a:t>
            </a:fld>
            <a:endParaRPr lang="en-US" sz="1200" dirty="0">
              <a:effectLst>
                <a:outerShdw blurRad="38100" dist="38100" dir="2700000" algn="tl">
                  <a:srgbClr val="C0C0C0"/>
                </a:outerShdw>
              </a:effectLst>
              <a:latin typeface="Times New Roman"/>
            </a:endParaRPr>
          </a:p>
        </p:txBody>
      </p:sp>
      <p:sp>
        <p:nvSpPr>
          <p:cNvPr id="90115" name="Rectangle 2"/>
          <p:cNvSpPr>
            <a:spLocks noGrp="1" noRot="1" noChangeAspect="1" noChangeArrowheads="1" noTextEdit="1"/>
          </p:cNvSpPr>
          <p:nvPr>
            <p:ph type="sldImg"/>
          </p:nvPr>
        </p:nvSpPr>
        <p:spPr>
          <a:xfrm>
            <a:off x="1149350" y="687388"/>
            <a:ext cx="4570413" cy="3427412"/>
          </a:xfrm>
          <a:prstGeom prst="rect">
            <a:avLst/>
          </a:prstGeom>
          <a:ln/>
        </p:spPr>
      </p:sp>
      <p:sp>
        <p:nvSpPr>
          <p:cNvPr id="90116" name="Rectangle 3"/>
          <p:cNvSpPr>
            <a:spLocks noGrp="1" noChangeArrowheads="1"/>
          </p:cNvSpPr>
          <p:nvPr>
            <p:ph type="body" idx="1"/>
          </p:nvPr>
        </p:nvSpPr>
        <p:spPr>
          <a:xfrm>
            <a:off x="914402" y="4341815"/>
            <a:ext cx="5029200" cy="4114800"/>
          </a:xfrm>
          <a:noFill/>
          <a:ln/>
        </p:spPr>
        <p:txBody>
          <a:bodyPr/>
          <a:lstStyle/>
          <a:p>
            <a:pPr algn="just" eaLnBrk="1" hangingPunct="1">
              <a:spcBef>
                <a:spcPct val="0"/>
              </a:spcBef>
            </a:pPr>
            <a:r>
              <a:rPr lang="en-US" dirty="0" smtClean="0">
                <a:latin typeface="Times New Roman"/>
              </a:rPr>
              <a:t>The Email Node sends predefined emails.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After the email has been sent the Email Node activates all outgoing arrows.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This node is executed without user action.</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Fixed text, UDA values or a combination of the two can be used for the:</a:t>
            </a:r>
          </a:p>
          <a:p>
            <a:pPr lvl="1" algn="just" eaLnBrk="1" hangingPunct="1"/>
            <a:r>
              <a:rPr lang="en-US" dirty="0" smtClean="0">
                <a:latin typeface="Times New Roman"/>
              </a:rPr>
              <a:t>addressee;</a:t>
            </a:r>
          </a:p>
          <a:p>
            <a:pPr lvl="1" algn="just" eaLnBrk="1" hangingPunct="1"/>
            <a:r>
              <a:rPr lang="en-US" dirty="0" smtClean="0">
                <a:latin typeface="Times New Roman"/>
              </a:rPr>
              <a:t>subject; and</a:t>
            </a:r>
          </a:p>
          <a:p>
            <a:pPr lvl="1" algn="just" eaLnBrk="1" hangingPunct="1"/>
            <a:r>
              <a:rPr lang="en-US" dirty="0" smtClean="0">
                <a:latin typeface="Times New Roman"/>
              </a:rPr>
              <a:t>body.</a:t>
            </a:r>
          </a:p>
          <a:p>
            <a:pPr lvl="1" algn="just" eaLnBrk="1" hangingPunct="1">
              <a:buFont typeface="Courier New" pitchFamily="49" charset="0"/>
              <a:buNone/>
            </a:pPr>
            <a:endParaRPr lang="en-US" dirty="0" smtClean="0">
              <a:latin typeface="Times New Roman"/>
            </a:endParaRPr>
          </a:p>
          <a:p>
            <a:pPr lvl="1" algn="just" eaLnBrk="1" hangingPunct="1">
              <a:buFont typeface="Courier New" pitchFamily="49" charset="0"/>
              <a:buNone/>
            </a:pPr>
            <a:r>
              <a:rPr lang="en-US" dirty="0" smtClean="0">
                <a:latin typeface="Times New Roman"/>
              </a:rPr>
              <a:t>Use the Expression Builder to combine fixed text, UDAs and conditions.</a:t>
            </a:r>
          </a:p>
          <a:p>
            <a:pPr algn="just" eaLnBrk="1" hangingPunct="1">
              <a:spcBef>
                <a:spcPct val="0"/>
              </a:spcBef>
            </a:pPr>
            <a:endParaRPr lang="en-US" dirty="0" smtClean="0">
              <a:latin typeface="Times New Roman"/>
            </a:endParaRPr>
          </a:p>
        </p:txBody>
      </p:sp>
      <p:sp>
        <p:nvSpPr>
          <p:cNvPr id="5" name="Date Placeholder 4"/>
          <p:cNvSpPr>
            <a:spLocks noGrp="1"/>
          </p:cNvSpPr>
          <p:nvPr>
            <p:ph type="dt" sz="quarter" idx="1"/>
          </p:nvPr>
        </p:nvSpPr>
        <p:spPr/>
        <p:txBody>
          <a:bodyPr/>
          <a:lstStyle/>
          <a:p>
            <a:pPr>
              <a:defRPr/>
            </a:pPr>
            <a:fld id="{DF978A26-F88F-47EB-B52C-4FA12A8B67AE}"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1" y="8686801"/>
            <a:ext cx="2971800" cy="457200"/>
          </a:xfrm>
          <a:prstGeom prst="rect">
            <a:avLst/>
          </a:prstGeom>
          <a:noFill/>
          <a:ln>
            <a:miter lim="800000"/>
            <a:headEnd/>
            <a:tailEnd/>
          </a:ln>
        </p:spPr>
        <p:txBody>
          <a:bodyPr lIns="94184" tIns="47092" rIns="94184" bIns="47092" anchor="b"/>
          <a:lstStyle/>
          <a:p>
            <a:pPr algn="r">
              <a:defRPr/>
            </a:pPr>
            <a:fld id="{7F3895CD-5410-4AB8-9C4A-B3F847932C0E}" type="slidenum">
              <a:rPr lang="en-US" sz="1200">
                <a:effectLst>
                  <a:outerShdw blurRad="38100" dist="38100" dir="2700000" algn="tl">
                    <a:srgbClr val="C0C0C0"/>
                  </a:outerShdw>
                </a:effectLst>
                <a:latin typeface="Times New Roman"/>
              </a:rPr>
              <a:pPr algn="r">
                <a:defRPr/>
              </a:pPr>
              <a:t>31</a:t>
            </a:fld>
            <a:endParaRPr lang="en-US" sz="1200" dirty="0">
              <a:effectLst>
                <a:outerShdw blurRad="38100" dist="38100" dir="2700000" algn="tl">
                  <a:srgbClr val="C0C0C0"/>
                </a:outerShdw>
              </a:effectLst>
              <a:latin typeface="Times New Roman"/>
            </a:endParaRPr>
          </a:p>
        </p:txBody>
      </p:sp>
      <p:sp>
        <p:nvSpPr>
          <p:cNvPr id="90115" name="Rectangle 2"/>
          <p:cNvSpPr>
            <a:spLocks noGrp="1" noRot="1" noChangeAspect="1" noChangeArrowheads="1" noTextEdit="1"/>
          </p:cNvSpPr>
          <p:nvPr>
            <p:ph type="sldImg"/>
          </p:nvPr>
        </p:nvSpPr>
        <p:spPr>
          <a:xfrm>
            <a:off x="1149350" y="687388"/>
            <a:ext cx="4570413" cy="3427412"/>
          </a:xfrm>
          <a:prstGeom prst="rect">
            <a:avLst/>
          </a:prstGeom>
          <a:ln/>
        </p:spPr>
      </p:sp>
      <p:sp>
        <p:nvSpPr>
          <p:cNvPr id="90116" name="Rectangle 3"/>
          <p:cNvSpPr>
            <a:spLocks noGrp="1" noChangeArrowheads="1"/>
          </p:cNvSpPr>
          <p:nvPr>
            <p:ph type="body" idx="1"/>
          </p:nvPr>
        </p:nvSpPr>
        <p:spPr>
          <a:xfrm>
            <a:off x="914402" y="4341815"/>
            <a:ext cx="5029200" cy="4114800"/>
          </a:xfrm>
          <a:noFill/>
          <a:ln/>
        </p:spPr>
        <p:txBody>
          <a:bodyPr/>
          <a:lstStyle/>
          <a:p>
            <a:pPr algn="just" eaLnBrk="1" hangingPunct="1">
              <a:spcBef>
                <a:spcPct val="0"/>
              </a:spcBef>
            </a:pPr>
            <a:r>
              <a:rPr lang="en-US" dirty="0" smtClean="0">
                <a:latin typeface="Times New Roman"/>
              </a:rPr>
              <a:t>The Email Node sends predefined emails.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After the email has been sent the Email Node activates all outgoing arrows.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This node is executed without user action.</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Fixed text, UDA values or a combination of the two can be used for the:</a:t>
            </a:r>
          </a:p>
          <a:p>
            <a:pPr lvl="1" algn="just" eaLnBrk="1" hangingPunct="1"/>
            <a:r>
              <a:rPr lang="en-US" dirty="0" smtClean="0">
                <a:latin typeface="Times New Roman"/>
              </a:rPr>
              <a:t>addressee;</a:t>
            </a:r>
          </a:p>
          <a:p>
            <a:pPr lvl="1" algn="just" eaLnBrk="1" hangingPunct="1"/>
            <a:r>
              <a:rPr lang="en-US" dirty="0" smtClean="0">
                <a:latin typeface="Times New Roman"/>
              </a:rPr>
              <a:t>subject; and</a:t>
            </a:r>
          </a:p>
          <a:p>
            <a:pPr lvl="1" algn="just" eaLnBrk="1" hangingPunct="1"/>
            <a:r>
              <a:rPr lang="en-US" dirty="0" smtClean="0">
                <a:latin typeface="Times New Roman"/>
              </a:rPr>
              <a:t>body.</a:t>
            </a:r>
          </a:p>
          <a:p>
            <a:pPr lvl="1" algn="just" eaLnBrk="1" hangingPunct="1">
              <a:buFont typeface="Courier New" pitchFamily="49" charset="0"/>
              <a:buNone/>
            </a:pPr>
            <a:endParaRPr lang="en-US" dirty="0" smtClean="0">
              <a:latin typeface="Times New Roman"/>
            </a:endParaRPr>
          </a:p>
          <a:p>
            <a:pPr lvl="1" algn="just" eaLnBrk="1" hangingPunct="1">
              <a:buFont typeface="Courier New" pitchFamily="49" charset="0"/>
              <a:buNone/>
            </a:pPr>
            <a:r>
              <a:rPr lang="en-US" dirty="0" smtClean="0">
                <a:latin typeface="Times New Roman"/>
              </a:rPr>
              <a:t>Use the Expression Builder to combine fixed text, UDAs and conditions.</a:t>
            </a:r>
          </a:p>
          <a:p>
            <a:pPr algn="just" eaLnBrk="1" hangingPunct="1">
              <a:spcBef>
                <a:spcPct val="0"/>
              </a:spcBef>
            </a:pPr>
            <a:endParaRPr lang="en-US" dirty="0" smtClean="0">
              <a:latin typeface="Times New Roman"/>
            </a:endParaRPr>
          </a:p>
        </p:txBody>
      </p:sp>
      <p:sp>
        <p:nvSpPr>
          <p:cNvPr id="5" name="Date Placeholder 4"/>
          <p:cNvSpPr>
            <a:spLocks noGrp="1"/>
          </p:cNvSpPr>
          <p:nvPr>
            <p:ph type="dt" sz="quarter" idx="1"/>
          </p:nvPr>
        </p:nvSpPr>
        <p:spPr/>
        <p:txBody>
          <a:bodyPr/>
          <a:lstStyle/>
          <a:p>
            <a:pPr>
              <a:defRPr/>
            </a:pPr>
            <a:fld id="{DF978A26-F88F-47EB-B52C-4FA12A8B67AE}"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1" y="8686801"/>
            <a:ext cx="2971800" cy="457200"/>
          </a:xfrm>
          <a:prstGeom prst="rect">
            <a:avLst/>
          </a:prstGeom>
          <a:noFill/>
          <a:ln>
            <a:miter lim="800000"/>
            <a:headEnd/>
            <a:tailEnd/>
          </a:ln>
        </p:spPr>
        <p:txBody>
          <a:bodyPr lIns="94184" tIns="47092" rIns="94184" bIns="47092" anchor="b"/>
          <a:lstStyle/>
          <a:p>
            <a:pPr algn="r">
              <a:defRPr/>
            </a:pPr>
            <a:fld id="{7F3895CD-5410-4AB8-9C4A-B3F847932C0E}" type="slidenum">
              <a:rPr lang="en-US" sz="1200">
                <a:effectLst>
                  <a:outerShdw blurRad="38100" dist="38100" dir="2700000" algn="tl">
                    <a:srgbClr val="C0C0C0"/>
                  </a:outerShdw>
                </a:effectLst>
                <a:latin typeface="Times New Roman"/>
              </a:rPr>
              <a:pPr algn="r">
                <a:defRPr/>
              </a:pPr>
              <a:t>32</a:t>
            </a:fld>
            <a:endParaRPr lang="en-US" sz="1200" dirty="0">
              <a:effectLst>
                <a:outerShdw blurRad="38100" dist="38100" dir="2700000" algn="tl">
                  <a:srgbClr val="C0C0C0"/>
                </a:outerShdw>
              </a:effectLst>
              <a:latin typeface="Times New Roman"/>
            </a:endParaRPr>
          </a:p>
        </p:txBody>
      </p:sp>
      <p:sp>
        <p:nvSpPr>
          <p:cNvPr id="90115" name="Rectangle 2"/>
          <p:cNvSpPr>
            <a:spLocks noGrp="1" noRot="1" noChangeAspect="1" noChangeArrowheads="1" noTextEdit="1"/>
          </p:cNvSpPr>
          <p:nvPr>
            <p:ph type="sldImg"/>
          </p:nvPr>
        </p:nvSpPr>
        <p:spPr>
          <a:xfrm>
            <a:off x="1149350" y="687388"/>
            <a:ext cx="4570413" cy="3427412"/>
          </a:xfrm>
          <a:prstGeom prst="rect">
            <a:avLst/>
          </a:prstGeom>
          <a:ln/>
        </p:spPr>
      </p:sp>
      <p:sp>
        <p:nvSpPr>
          <p:cNvPr id="90116" name="Rectangle 3"/>
          <p:cNvSpPr>
            <a:spLocks noGrp="1" noChangeArrowheads="1"/>
          </p:cNvSpPr>
          <p:nvPr>
            <p:ph type="body" idx="1"/>
          </p:nvPr>
        </p:nvSpPr>
        <p:spPr>
          <a:xfrm>
            <a:off x="914402" y="4341815"/>
            <a:ext cx="5029200" cy="4114800"/>
          </a:xfrm>
          <a:noFill/>
          <a:ln/>
        </p:spPr>
        <p:txBody>
          <a:bodyPr/>
          <a:lstStyle/>
          <a:p>
            <a:pPr algn="just" eaLnBrk="1" hangingPunct="1">
              <a:spcBef>
                <a:spcPct val="0"/>
              </a:spcBef>
            </a:pPr>
            <a:r>
              <a:rPr lang="en-US" dirty="0" smtClean="0">
                <a:latin typeface="Times New Roman"/>
              </a:rPr>
              <a:t>The Email Node sends predefined emails.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After the email has been sent the Email Node activates all outgoing arrows.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This node is executed without user action.</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Fixed text, UDA values or a combination of the two can be used for the:</a:t>
            </a:r>
          </a:p>
          <a:p>
            <a:pPr lvl="1" algn="just" eaLnBrk="1" hangingPunct="1"/>
            <a:r>
              <a:rPr lang="en-US" dirty="0" smtClean="0">
                <a:latin typeface="Times New Roman"/>
              </a:rPr>
              <a:t>addressee;</a:t>
            </a:r>
          </a:p>
          <a:p>
            <a:pPr lvl="1" algn="just" eaLnBrk="1" hangingPunct="1"/>
            <a:r>
              <a:rPr lang="en-US" dirty="0" smtClean="0">
                <a:latin typeface="Times New Roman"/>
              </a:rPr>
              <a:t>subject; and</a:t>
            </a:r>
          </a:p>
          <a:p>
            <a:pPr lvl="1" algn="just" eaLnBrk="1" hangingPunct="1"/>
            <a:r>
              <a:rPr lang="en-US" dirty="0" smtClean="0">
                <a:latin typeface="Times New Roman"/>
              </a:rPr>
              <a:t>body.</a:t>
            </a:r>
          </a:p>
          <a:p>
            <a:pPr lvl="1" algn="just" eaLnBrk="1" hangingPunct="1">
              <a:buFont typeface="Courier New" pitchFamily="49" charset="0"/>
              <a:buNone/>
            </a:pPr>
            <a:endParaRPr lang="en-US" dirty="0" smtClean="0">
              <a:latin typeface="Times New Roman"/>
            </a:endParaRPr>
          </a:p>
          <a:p>
            <a:pPr lvl="1" algn="just" eaLnBrk="1" hangingPunct="1">
              <a:buFont typeface="Courier New" pitchFamily="49" charset="0"/>
              <a:buNone/>
            </a:pPr>
            <a:r>
              <a:rPr lang="en-US" dirty="0" smtClean="0">
                <a:latin typeface="Times New Roman"/>
              </a:rPr>
              <a:t>Use the Expression Builder to combine fixed text, UDAs and conditions.</a:t>
            </a:r>
          </a:p>
          <a:p>
            <a:pPr algn="just" eaLnBrk="1" hangingPunct="1">
              <a:spcBef>
                <a:spcPct val="0"/>
              </a:spcBef>
            </a:pPr>
            <a:endParaRPr lang="en-US" dirty="0" smtClean="0">
              <a:latin typeface="Times New Roman"/>
            </a:endParaRPr>
          </a:p>
        </p:txBody>
      </p:sp>
      <p:sp>
        <p:nvSpPr>
          <p:cNvPr id="5" name="Date Placeholder 4"/>
          <p:cNvSpPr>
            <a:spLocks noGrp="1"/>
          </p:cNvSpPr>
          <p:nvPr>
            <p:ph type="dt" sz="quarter" idx="1"/>
          </p:nvPr>
        </p:nvSpPr>
        <p:spPr/>
        <p:txBody>
          <a:bodyPr/>
          <a:lstStyle/>
          <a:p>
            <a:pPr>
              <a:defRPr/>
            </a:pPr>
            <a:fld id="{DF978A26-F88F-47EB-B52C-4FA12A8B67AE}"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1" y="8686801"/>
            <a:ext cx="2971800" cy="457200"/>
          </a:xfrm>
          <a:prstGeom prst="rect">
            <a:avLst/>
          </a:prstGeom>
          <a:noFill/>
          <a:ln>
            <a:miter lim="800000"/>
            <a:headEnd/>
            <a:tailEnd/>
          </a:ln>
        </p:spPr>
        <p:txBody>
          <a:bodyPr lIns="94184" tIns="47092" rIns="94184" bIns="47092" anchor="b"/>
          <a:lstStyle/>
          <a:p>
            <a:pPr algn="r">
              <a:defRPr/>
            </a:pPr>
            <a:fld id="{696ADA66-68B8-4101-B925-6F6C3EE00C82}" type="slidenum">
              <a:rPr lang="en-US" sz="1200">
                <a:effectLst>
                  <a:outerShdw blurRad="38100" dist="38100" dir="2700000" algn="tl">
                    <a:srgbClr val="C0C0C0"/>
                  </a:outerShdw>
                </a:effectLst>
                <a:latin typeface="Times New Roman"/>
              </a:rPr>
              <a:pPr algn="r">
                <a:defRPr/>
              </a:pPr>
              <a:t>33</a:t>
            </a:fld>
            <a:endParaRPr lang="en-US" sz="1200" dirty="0">
              <a:effectLst>
                <a:outerShdw blurRad="38100" dist="38100" dir="2700000" algn="tl">
                  <a:srgbClr val="C0C0C0"/>
                </a:outerShdw>
              </a:effectLst>
              <a:latin typeface="Times New Roman"/>
            </a:endParaRPr>
          </a:p>
        </p:txBody>
      </p:sp>
      <p:sp>
        <p:nvSpPr>
          <p:cNvPr id="91139" name="Rectangle 2"/>
          <p:cNvSpPr>
            <a:spLocks noGrp="1" noRot="1" noChangeAspect="1" noChangeArrowheads="1" noTextEdit="1"/>
          </p:cNvSpPr>
          <p:nvPr>
            <p:ph type="sldImg"/>
          </p:nvPr>
        </p:nvSpPr>
        <p:spPr>
          <a:xfrm>
            <a:off x="1149350" y="687388"/>
            <a:ext cx="4570413" cy="3427412"/>
          </a:xfrm>
          <a:prstGeom prst="rect">
            <a:avLst/>
          </a:prstGeom>
          <a:ln/>
        </p:spPr>
      </p:sp>
      <p:sp>
        <p:nvSpPr>
          <p:cNvPr id="91140" name="Rectangle 3"/>
          <p:cNvSpPr>
            <a:spLocks noGrp="1" noChangeArrowheads="1"/>
          </p:cNvSpPr>
          <p:nvPr>
            <p:ph type="body" idx="1"/>
          </p:nvPr>
        </p:nvSpPr>
        <p:spPr>
          <a:xfrm>
            <a:off x="914402" y="4341815"/>
            <a:ext cx="5029200" cy="4114800"/>
          </a:xfrm>
          <a:noFill/>
          <a:ln/>
        </p:spPr>
        <p:txBody>
          <a:bodyPr/>
          <a:lstStyle/>
          <a:p>
            <a:pPr algn="just" eaLnBrk="1" hangingPunct="1">
              <a:spcBef>
                <a:spcPct val="0"/>
              </a:spcBef>
            </a:pPr>
            <a:r>
              <a:rPr lang="en-US" dirty="0" smtClean="0">
                <a:latin typeface="Times New Roman"/>
              </a:rPr>
              <a:t>The “Send Email” dialog “Addressee” tab is used to set the To, Cc and Bcc fields.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&lt;c&gt;  The “Content” tab sets the subject, body and any attachments.</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To add and attachment click Add…. &lt;c&gt;, then click Browse … &lt;c&gt; to browse for a file.</a:t>
            </a:r>
          </a:p>
          <a:p>
            <a:pPr algn="just" eaLnBrk="1" hangingPunct="1">
              <a:spcBef>
                <a:spcPct val="0"/>
              </a:spcBef>
            </a:pPr>
            <a:r>
              <a:rPr lang="en-US" dirty="0" smtClean="0">
                <a:latin typeface="Times New Roman"/>
              </a:rPr>
              <a:t>Select the required file and click OK &lt;c&gt; .</a:t>
            </a:r>
          </a:p>
          <a:p>
            <a:pPr algn="just" eaLnBrk="1" hangingPunct="1">
              <a:spcBef>
                <a:spcPct val="0"/>
              </a:spcBef>
            </a:pPr>
            <a:endParaRPr lang="en-US" dirty="0" smtClean="0">
              <a:latin typeface="Times New Roman"/>
            </a:endParaRPr>
          </a:p>
          <a:p>
            <a:pPr algn="just" eaLnBrk="1" hangingPunct="1">
              <a:spcBef>
                <a:spcPct val="0"/>
              </a:spcBef>
            </a:pPr>
            <a:r>
              <a:rPr lang="en-US" dirty="0" smtClean="0">
                <a:latin typeface="Times New Roman"/>
              </a:rPr>
              <a:t>More attachments can be added or removed as required.</a:t>
            </a:r>
          </a:p>
        </p:txBody>
      </p:sp>
      <p:sp>
        <p:nvSpPr>
          <p:cNvPr id="5" name="Date Placeholder 4"/>
          <p:cNvSpPr>
            <a:spLocks noGrp="1"/>
          </p:cNvSpPr>
          <p:nvPr>
            <p:ph type="dt" sz="quarter" idx="1"/>
          </p:nvPr>
        </p:nvSpPr>
        <p:spPr/>
        <p:txBody>
          <a:bodyPr/>
          <a:lstStyle/>
          <a:p>
            <a:pPr>
              <a:defRPr/>
            </a:pPr>
            <a:fld id="{A598A611-17F0-4FEB-9E5D-766ED0C11F9C}"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8" name="Header Placeholder 7"/>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09D627-EC8F-424A-85C4-9570C5516ECB}" type="slidenum">
              <a:rPr lang="en-US">
                <a:latin typeface="Times New Roman"/>
              </a:rPr>
              <a:pPr>
                <a:defRPr/>
              </a:pPr>
              <a:t>34</a:t>
            </a:fld>
            <a:endParaRPr lang="en-US" dirty="0">
              <a:latin typeface="Times New Roman"/>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p:spPr>
        <p:txBody>
          <a:bodyPr/>
          <a:lstStyle/>
          <a:p>
            <a:pPr eaLnBrk="1" hangingPunct="1"/>
            <a:r>
              <a:rPr lang="en-US" dirty="0" smtClean="0">
                <a:latin typeface="Times New Roman"/>
              </a:rPr>
              <a:t>A Voting Activity Node allows users to work on an activity in collaboration with one another.</a:t>
            </a:r>
          </a:p>
          <a:p>
            <a:pPr eaLnBrk="1" hangingPunct="1"/>
            <a:endParaRPr lang="en-US" dirty="0" smtClean="0">
              <a:latin typeface="Times New Roman"/>
            </a:endParaRPr>
          </a:p>
          <a:p>
            <a:pPr eaLnBrk="1" hangingPunct="1"/>
            <a:r>
              <a:rPr lang="en-US" dirty="0" smtClean="0">
                <a:latin typeface="Times New Roman"/>
              </a:rPr>
              <a:t>All users can make their own choice (or vote).</a:t>
            </a:r>
          </a:p>
          <a:p>
            <a:pPr eaLnBrk="1" hangingPunct="1"/>
            <a:r>
              <a:rPr lang="en-US" dirty="0" smtClean="0">
                <a:latin typeface="Times New Roman"/>
              </a:rPr>
              <a:t>All of their votes can be polled. </a:t>
            </a:r>
          </a:p>
          <a:p>
            <a:pPr eaLnBrk="1" hangingPunct="1"/>
            <a:r>
              <a:rPr lang="en-US" dirty="0" smtClean="0">
                <a:latin typeface="Times New Roman"/>
              </a:rPr>
              <a:t>he winning vote, represented by one of the outgoing arrows, is determined by the voting rules.</a:t>
            </a:r>
          </a:p>
          <a:p>
            <a:pPr eaLnBrk="1" hangingPunct="1">
              <a:buFontTx/>
              <a:buChar char="•"/>
            </a:pPr>
            <a:endParaRPr lang="en-US" dirty="0" smtClean="0">
              <a:latin typeface="Times New Roman"/>
              <a:cs typeface="Times New Roman" pitchFamily="18" charset="0"/>
            </a:endParaRPr>
          </a:p>
        </p:txBody>
      </p:sp>
      <p:sp>
        <p:nvSpPr>
          <p:cNvPr id="5" name="Date Placeholder 4"/>
          <p:cNvSpPr>
            <a:spLocks noGrp="1"/>
          </p:cNvSpPr>
          <p:nvPr>
            <p:ph type="dt" sz="quarter" idx="1"/>
          </p:nvPr>
        </p:nvSpPr>
        <p:spPr/>
        <p:txBody>
          <a:bodyPr/>
          <a:lstStyle/>
          <a:p>
            <a:pPr>
              <a:defRPr/>
            </a:pPr>
            <a:fld id="{AAD056A9-F038-4BC8-9F12-F30D43BA7F9D}"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p:txBody>
          <a:bodyPr/>
          <a:lstStyle/>
          <a:p>
            <a:pPr>
              <a:defRPr/>
            </a:pPr>
            <a:endParaRPr lang="en-GB" dirty="0"/>
          </a:p>
        </p:txBody>
      </p:sp>
      <p:sp>
        <p:nvSpPr>
          <p:cNvPr id="8" name="Header Placeholder 7"/>
          <p:cNvSpPr>
            <a:spLocks noGrp="1"/>
          </p:cNvSpPr>
          <p:nvPr>
            <p:ph type="hdr" sz="quarter"/>
          </p:nvPr>
        </p:nvSpPr>
        <p:spPr/>
        <p:txBody>
          <a:bodyPr/>
          <a:lstStyle/>
          <a:p>
            <a:pPr>
              <a:defRPr/>
            </a:pP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43000" y="685800"/>
            <a:ext cx="4572000" cy="3429000"/>
          </a:xfrm>
          <a:ln/>
        </p:spPr>
      </p:sp>
      <p:sp>
        <p:nvSpPr>
          <p:cNvPr id="6861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690EB65-C8D4-4EAB-9254-7A02A6569658}" type="slidenum">
              <a:rPr lang="en-US">
                <a:latin typeface="Times New Roman"/>
              </a:rPr>
              <a:pPr>
                <a:defRPr/>
              </a:pPr>
              <a:t>35</a:t>
            </a:fld>
            <a:endParaRPr lang="en-US" dirty="0">
              <a:latin typeface="Times New Roman"/>
            </a:endParaRPr>
          </a:p>
        </p:txBody>
      </p:sp>
      <p:sp>
        <p:nvSpPr>
          <p:cNvPr id="5" name="Date Placeholder 4"/>
          <p:cNvSpPr>
            <a:spLocks noGrp="1"/>
          </p:cNvSpPr>
          <p:nvPr>
            <p:ph type="dt" sz="quarter" idx="1"/>
          </p:nvPr>
        </p:nvSpPr>
        <p:spPr/>
        <p:txBody>
          <a:bodyPr/>
          <a:lstStyle/>
          <a:p>
            <a:pPr>
              <a:defRPr/>
            </a:pPr>
            <a:fld id="{BFDBDE66-C19E-456D-933E-C0564168535F}"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p:txBody>
          <a:bodyPr/>
          <a:lstStyle/>
          <a:p>
            <a:pPr>
              <a:defRPr/>
            </a:pPr>
            <a:endParaRPr lang="en-GB" dirty="0"/>
          </a:p>
        </p:txBody>
      </p:sp>
      <p:sp>
        <p:nvSpPr>
          <p:cNvPr id="7" name="Header Placeholder 6"/>
          <p:cNvSpPr>
            <a:spLocks noGrp="1"/>
          </p:cNvSpPr>
          <p:nvPr>
            <p:ph type="hdr" sz="quarter"/>
          </p:nvPr>
        </p:nvSpPr>
        <p:spPr/>
        <p:txBody>
          <a:bodyPr/>
          <a:lstStyle/>
          <a:p>
            <a:pPr>
              <a:defRPr/>
            </a:pP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EBF6B4-35A1-46E4-967E-823ABAA90B6D}" type="slidenum">
              <a:rPr lang="en-US">
                <a:latin typeface="Times New Roman"/>
              </a:rPr>
              <a:pPr>
                <a:defRPr/>
              </a:pPr>
              <a:t>36</a:t>
            </a:fld>
            <a:endParaRPr lang="en-US" dirty="0">
              <a:latin typeface="Times New Roman"/>
            </a:endParaRPr>
          </a:p>
        </p:txBody>
      </p:sp>
      <p:sp>
        <p:nvSpPr>
          <p:cNvPr id="69635" name="Rectangle 2"/>
          <p:cNvSpPr>
            <a:spLocks noGrp="1" noRot="1" noChangeAspect="1" noChangeArrowheads="1" noTextEdit="1"/>
          </p:cNvSpPr>
          <p:nvPr>
            <p:ph type="sldImg"/>
          </p:nvPr>
        </p:nvSpPr>
        <p:spPr>
          <a:xfrm>
            <a:off x="1162425" y="685182"/>
            <a:ext cx="4533150" cy="3429000"/>
          </a:xfrm>
          <a:ln/>
        </p:spPr>
      </p:sp>
      <p:sp>
        <p:nvSpPr>
          <p:cNvPr id="69636" name="Rectangle 3"/>
          <p:cNvSpPr>
            <a:spLocks noGrp="1" noChangeArrowheads="1"/>
          </p:cNvSpPr>
          <p:nvPr>
            <p:ph type="body" idx="1"/>
          </p:nvPr>
        </p:nvSpPr>
        <p:spPr>
          <a:noFill/>
          <a:ln/>
        </p:spPr>
        <p:txBody>
          <a:bodyPr/>
          <a:lstStyle/>
          <a:p>
            <a:pPr eaLnBrk="1" hangingPunct="1"/>
            <a:r>
              <a:rPr lang="en-US" dirty="0" smtClean="0">
                <a:latin typeface="Times New Roman"/>
              </a:rPr>
              <a:t>A voting rule is defined for each outgoing arrow. </a:t>
            </a:r>
          </a:p>
          <a:p>
            <a:pPr eaLnBrk="1" hangingPunct="1"/>
            <a:endParaRPr lang="en-US" dirty="0" smtClean="0">
              <a:latin typeface="Times New Roman"/>
            </a:endParaRPr>
          </a:p>
          <a:p>
            <a:pPr eaLnBrk="1" hangingPunct="1"/>
            <a:r>
              <a:rPr lang="en-US" dirty="0" smtClean="0">
                <a:latin typeface="Times New Roman"/>
              </a:rPr>
              <a:t>The following rule types are available:</a:t>
            </a:r>
          </a:p>
          <a:p>
            <a:pPr lvl="1" eaLnBrk="1" hangingPunct="1"/>
            <a:r>
              <a:rPr lang="en-US" b="1" dirty="0" smtClean="0">
                <a:latin typeface="Times New Roman"/>
              </a:rPr>
              <a:t>Majority Rule: </a:t>
            </a:r>
          </a:p>
          <a:p>
            <a:pPr lvl="2" eaLnBrk="1" hangingPunct="1"/>
            <a:r>
              <a:rPr lang="en-US" dirty="0" smtClean="0">
                <a:latin typeface="Times New Roman"/>
              </a:rPr>
              <a:t>If this rule is assigned to a choice, a majority of votes for that choice make it the winning choice.</a:t>
            </a:r>
          </a:p>
          <a:p>
            <a:pPr lvl="2" eaLnBrk="1" hangingPunct="1"/>
            <a:r>
              <a:rPr lang="en-US" dirty="0" smtClean="0">
                <a:latin typeface="Times New Roman"/>
              </a:rPr>
              <a:t>For example, if the majority rule were assigned to a choice called “Approve”, a majority of votes for the “Approve” choice would make that the winning choice. </a:t>
            </a:r>
          </a:p>
          <a:p>
            <a:pPr lvl="2" eaLnBrk="1" hangingPunct="1"/>
            <a:r>
              <a:rPr lang="en-US" dirty="0" smtClean="0">
                <a:latin typeface="Times New Roman"/>
              </a:rPr>
              <a:t>The process instance would proceed along the “Approve” arrow to the next activity.</a:t>
            </a:r>
          </a:p>
          <a:p>
            <a:pPr lvl="1" eaLnBrk="1" hangingPunct="1"/>
            <a:r>
              <a:rPr lang="en-US" b="1" dirty="0" smtClean="0">
                <a:latin typeface="Times New Roman"/>
              </a:rPr>
              <a:t>Percentage Rule: </a:t>
            </a:r>
          </a:p>
          <a:p>
            <a:pPr lvl="2" eaLnBrk="1" hangingPunct="1"/>
            <a:r>
              <a:rPr lang="en-US" dirty="0" smtClean="0">
                <a:latin typeface="Times New Roman"/>
              </a:rPr>
              <a:t>If this rule is assigned to a choice, the specified percentage of votes for that choice makes it the winning choice. </a:t>
            </a:r>
          </a:p>
          <a:p>
            <a:pPr lvl="2" eaLnBrk="1" hangingPunct="1"/>
            <a:r>
              <a:rPr lang="en-US" dirty="0" smtClean="0">
                <a:latin typeface="Times New Roman"/>
              </a:rPr>
              <a:t>For example, if a 50% rule is assigned to a choice called “Approve”, 50% of the total number of votes for the “Approve” choice would make that the winning choice.</a:t>
            </a:r>
          </a:p>
          <a:p>
            <a:pPr lvl="1" eaLnBrk="1" hangingPunct="1"/>
            <a:r>
              <a:rPr lang="en-US" b="1" dirty="0" smtClean="0">
                <a:latin typeface="Times New Roman"/>
              </a:rPr>
              <a:t>"Number of" Rule: </a:t>
            </a:r>
          </a:p>
          <a:p>
            <a:pPr lvl="2" eaLnBrk="1" hangingPunct="1"/>
            <a:r>
              <a:rPr lang="en-US" dirty="0" smtClean="0">
                <a:latin typeface="Times New Roman"/>
              </a:rPr>
              <a:t>If this rule is assigned to a choice, the specified number of votes for that choice make it the winning choice.</a:t>
            </a:r>
          </a:p>
          <a:p>
            <a:pPr lvl="2" eaLnBrk="1" hangingPunct="1"/>
            <a:r>
              <a:rPr lang="en-US" dirty="0" smtClean="0">
                <a:latin typeface="Times New Roman"/>
              </a:rPr>
              <a:t>For example, if a "1" is assigned to a choice called “Reject”, one vote for “Reject” would make that the winning choice. </a:t>
            </a:r>
          </a:p>
          <a:p>
            <a:pPr eaLnBrk="1" hangingPunct="1">
              <a:buFontTx/>
              <a:buChar char="-"/>
            </a:pPr>
            <a:endParaRPr lang="en-US" dirty="0" smtClean="0">
              <a:latin typeface="Times New Roman"/>
            </a:endParaRPr>
          </a:p>
          <a:p>
            <a:pPr eaLnBrk="1" hangingPunct="1"/>
            <a:r>
              <a:rPr lang="en-US" dirty="0" smtClean="0">
                <a:latin typeface="Times New Roman"/>
              </a:rPr>
              <a:t>When defining voting rules, a default rule is also selected.</a:t>
            </a:r>
          </a:p>
          <a:p>
            <a:pPr eaLnBrk="1" hangingPunct="1"/>
            <a:r>
              <a:rPr lang="en-US" dirty="0" smtClean="0">
                <a:latin typeface="Times New Roman"/>
              </a:rPr>
              <a:t>The default rule is chosen if none of the rules apply.</a:t>
            </a:r>
          </a:p>
        </p:txBody>
      </p:sp>
      <p:sp>
        <p:nvSpPr>
          <p:cNvPr id="5" name="Date Placeholder 4"/>
          <p:cNvSpPr>
            <a:spLocks noGrp="1"/>
          </p:cNvSpPr>
          <p:nvPr>
            <p:ph type="dt" sz="quarter" idx="1"/>
          </p:nvPr>
        </p:nvSpPr>
        <p:spPr/>
        <p:txBody>
          <a:bodyPr/>
          <a:lstStyle/>
          <a:p>
            <a:pPr>
              <a:defRPr/>
            </a:pPr>
            <a:fld id="{908E9945-8182-4635-A3F5-66E9DF5FBD5D}"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p:txBody>
          <a:bodyPr/>
          <a:lstStyle/>
          <a:p>
            <a:pPr>
              <a:defRPr/>
            </a:pPr>
            <a:endParaRPr lang="en-GB" dirty="0"/>
          </a:p>
        </p:txBody>
      </p:sp>
      <p:sp>
        <p:nvSpPr>
          <p:cNvPr id="8" name="Header Placeholder 7"/>
          <p:cNvSpPr>
            <a:spLocks noGrp="1"/>
          </p:cNvSpPr>
          <p:nvPr>
            <p:ph type="hdr" sz="quarter"/>
          </p:nvPr>
        </p:nvSpPr>
        <p:spPr/>
        <p:txBody>
          <a:bodyPr/>
          <a:lstStyle/>
          <a:p>
            <a:pPr>
              <a:defRPr/>
            </a:pPr>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43000" y="685800"/>
            <a:ext cx="4572000" cy="3429000"/>
          </a:xfrm>
          <a:ln/>
        </p:spPr>
      </p:sp>
      <p:sp>
        <p:nvSpPr>
          <p:cNvPr id="70659" name="Notes Placeholder 2"/>
          <p:cNvSpPr>
            <a:spLocks noGrp="1"/>
          </p:cNvSpPr>
          <p:nvPr>
            <p:ph type="body" idx="1"/>
          </p:nvPr>
        </p:nvSpPr>
        <p:spPr>
          <a:noFill/>
          <a:ln/>
        </p:spPr>
        <p:txBody>
          <a:bodyPr/>
          <a:lstStyle/>
          <a:p>
            <a:r>
              <a:rPr lang="en-US" dirty="0" smtClean="0">
                <a:latin typeface="Times New Roman"/>
              </a:rPr>
              <a:t>There are two methods for evaluating the voting rules.</a:t>
            </a:r>
          </a:p>
          <a:p>
            <a:endParaRPr lang="en-US" dirty="0" smtClean="0">
              <a:latin typeface="Times New Roman"/>
            </a:endParaRPr>
          </a:p>
          <a:p>
            <a:r>
              <a:rPr lang="en-US" dirty="0" smtClean="0">
                <a:latin typeface="Times New Roman"/>
              </a:rPr>
              <a:t>The first evaluates the voting rules each time a vote is received.</a:t>
            </a:r>
          </a:p>
          <a:p>
            <a:r>
              <a:rPr lang="en-US" dirty="0" smtClean="0">
                <a:latin typeface="Times New Roman"/>
              </a:rPr>
              <a:t>Use this method to have the activity complete as soon as one rule is satisfied.</a:t>
            </a:r>
          </a:p>
          <a:p>
            <a:endParaRPr lang="en-US" dirty="0" smtClean="0">
              <a:latin typeface="Times New Roman"/>
            </a:endParaRPr>
          </a:p>
          <a:p>
            <a:r>
              <a:rPr lang="en-US" dirty="0" smtClean="0">
                <a:latin typeface="Times New Roman"/>
              </a:rPr>
              <a:t>The second method only evaluates the voting rules when all votes have been cast.</a:t>
            </a:r>
          </a:p>
        </p:txBody>
      </p:sp>
      <p:sp>
        <p:nvSpPr>
          <p:cNvPr id="4" name="Slide Number Placeholder 3"/>
          <p:cNvSpPr>
            <a:spLocks noGrp="1"/>
          </p:cNvSpPr>
          <p:nvPr>
            <p:ph type="sldNum" sz="quarter" idx="5"/>
          </p:nvPr>
        </p:nvSpPr>
        <p:spPr/>
        <p:txBody>
          <a:bodyPr/>
          <a:lstStyle/>
          <a:p>
            <a:pPr>
              <a:defRPr/>
            </a:pPr>
            <a:fld id="{59F96329-5AA4-4765-8982-0743185ECC7C}" type="slidenum">
              <a:rPr lang="en-US">
                <a:latin typeface="Times New Roman"/>
              </a:rPr>
              <a:pPr>
                <a:defRPr/>
              </a:pPr>
              <a:t>37</a:t>
            </a:fld>
            <a:endParaRPr lang="en-US" dirty="0">
              <a:latin typeface="Times New Roman"/>
            </a:endParaRPr>
          </a:p>
        </p:txBody>
      </p:sp>
      <p:sp>
        <p:nvSpPr>
          <p:cNvPr id="5" name="Date Placeholder 4"/>
          <p:cNvSpPr>
            <a:spLocks noGrp="1"/>
          </p:cNvSpPr>
          <p:nvPr>
            <p:ph type="dt" sz="quarter" idx="1"/>
          </p:nvPr>
        </p:nvSpPr>
        <p:spPr/>
        <p:txBody>
          <a:bodyPr/>
          <a:lstStyle/>
          <a:p>
            <a:pPr>
              <a:defRPr/>
            </a:pPr>
            <a:fld id="{69D435C4-B7B1-4BBF-A623-778959BC4A9B}"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p:txBody>
          <a:bodyPr/>
          <a:lstStyle/>
          <a:p>
            <a:pPr>
              <a:defRPr/>
            </a:pPr>
            <a:endParaRPr lang="en-GB" dirty="0"/>
          </a:p>
        </p:txBody>
      </p:sp>
      <p:sp>
        <p:nvSpPr>
          <p:cNvPr id="7" name="Header Placeholder 6"/>
          <p:cNvSpPr>
            <a:spLocks noGrp="1"/>
          </p:cNvSpPr>
          <p:nvPr>
            <p:ph type="hdr" sz="quarter"/>
          </p:nvPr>
        </p:nvSpPr>
        <p:spPr/>
        <p:txBody>
          <a:bodyPr/>
          <a:lstStyle/>
          <a:p>
            <a:pPr>
              <a:defRPr/>
            </a:pPr>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44588" y="685800"/>
            <a:ext cx="4568825" cy="3427413"/>
          </a:xfrm>
          <a:prstGeom prst="rect">
            <a:avLst/>
          </a:prstGeom>
          <a:ln/>
        </p:spPr>
      </p:sp>
      <p:sp>
        <p:nvSpPr>
          <p:cNvPr id="93187" name="Notes Placeholder 2"/>
          <p:cNvSpPr>
            <a:spLocks noGrp="1"/>
          </p:cNvSpPr>
          <p:nvPr>
            <p:ph type="body" idx="1"/>
          </p:nvPr>
        </p:nvSpPr>
        <p:spPr>
          <a:noFill/>
          <a:ln/>
        </p:spPr>
        <p:txBody>
          <a:bodyPr/>
          <a:lstStyle/>
          <a:p>
            <a:r>
              <a:rPr lang="en-US" dirty="0" smtClean="0">
                <a:latin typeface="Times New Roman"/>
              </a:rPr>
              <a:t>The Subprocess Node references a Process Definition which is instantiated and executed synchronously.</a:t>
            </a:r>
          </a:p>
          <a:p>
            <a:endParaRPr lang="en-US" dirty="0" smtClean="0">
              <a:latin typeface="Times New Roman"/>
            </a:endParaRPr>
          </a:p>
          <a:p>
            <a:r>
              <a:rPr lang="en-US" dirty="0" smtClean="0">
                <a:latin typeface="Times New Roman"/>
              </a:rPr>
              <a:t>The Process Instance does not need to be instantiated on the same Interstage BPM instance on which the Subprocess Node was running.</a:t>
            </a:r>
          </a:p>
          <a:p>
            <a:endParaRPr lang="en-US" dirty="0" smtClean="0">
              <a:latin typeface="Times New Roman"/>
            </a:endParaRPr>
          </a:p>
          <a:p>
            <a:r>
              <a:rPr lang="en-US" dirty="0" smtClean="0">
                <a:latin typeface="Times New Roman"/>
              </a:rPr>
              <a:t>A mapping of data elements is used to provide data to, and receive data from, the Subprocess.</a:t>
            </a:r>
          </a:p>
          <a:p>
            <a:endParaRPr lang="en-US" dirty="0" smtClean="0">
              <a:latin typeface="Times New Roman"/>
            </a:endParaRPr>
          </a:p>
          <a:p>
            <a:r>
              <a:rPr lang="en-US" dirty="0" smtClean="0">
                <a:latin typeface="Times New Roman"/>
              </a:rPr>
              <a:t>Once the Subprocess is complete an event is generated on each outgoing arrow.</a:t>
            </a:r>
          </a:p>
        </p:txBody>
      </p:sp>
      <p:sp>
        <p:nvSpPr>
          <p:cNvPr id="4" name="Slide Number Placeholder 3"/>
          <p:cNvSpPr>
            <a:spLocks noGrp="1"/>
          </p:cNvSpPr>
          <p:nvPr>
            <p:ph type="sldNum" sz="quarter" idx="5"/>
          </p:nvPr>
        </p:nvSpPr>
        <p:spPr>
          <a:xfrm>
            <a:off x="3884464" y="8684635"/>
            <a:ext cx="2972004" cy="457819"/>
          </a:xfrm>
          <a:prstGeom prst="rect">
            <a:avLst/>
          </a:prstGeom>
        </p:spPr>
        <p:txBody>
          <a:bodyPr/>
          <a:lstStyle/>
          <a:p>
            <a:pPr>
              <a:defRPr/>
            </a:pPr>
            <a:fld id="{950959E2-431F-468E-83A8-413122B250FC}" type="slidenum">
              <a:rPr lang="en-US">
                <a:latin typeface="Times New Roman"/>
              </a:rPr>
              <a:pPr>
                <a:defRPr/>
              </a:pPr>
              <a:t>38</a:t>
            </a:fld>
            <a:endParaRPr lang="en-US" dirty="0">
              <a:latin typeface="Times New Roman"/>
            </a:endParaRPr>
          </a:p>
        </p:txBody>
      </p:sp>
      <p:sp>
        <p:nvSpPr>
          <p:cNvPr id="5" name="Date Placeholder 4"/>
          <p:cNvSpPr>
            <a:spLocks noGrp="1"/>
          </p:cNvSpPr>
          <p:nvPr>
            <p:ph type="dt" sz="quarter" idx="1"/>
          </p:nvPr>
        </p:nvSpPr>
        <p:spPr/>
        <p:txBody>
          <a:bodyPr/>
          <a:lstStyle/>
          <a:p>
            <a:pPr>
              <a:defRPr/>
            </a:pPr>
            <a:fld id="{4BA5A62D-2C61-45BC-B02A-FF13D0064EDA}"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7" name="Header Placeholder 6"/>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r>
              <a:rPr lang="en-US" dirty="0" smtClean="0">
                <a:latin typeface="Times New Roman"/>
              </a:rPr>
              <a:t>Associating a Subprocess Node or</a:t>
            </a:r>
            <a:r>
              <a:rPr lang="en-US" baseline="0" dirty="0" smtClean="0">
                <a:latin typeface="Times New Roman"/>
              </a:rPr>
              <a:t> Chained Process node requires the process designer to create mappings for UDAs that will be used in the sub-process or chained process. To help simplify this task IBPM Studio has an auto mapping feature that creates the mapping automatically for matching UDAs.</a:t>
            </a:r>
          </a:p>
          <a:p>
            <a:endParaRPr lang="en-US" dirty="0">
              <a:latin typeface="Times New Roman"/>
            </a:endParaRPr>
          </a:p>
        </p:txBody>
      </p:sp>
      <p:sp>
        <p:nvSpPr>
          <p:cNvPr id="4" name="Header Placeholder 3"/>
          <p:cNvSpPr>
            <a:spLocks noGrp="1"/>
          </p:cNvSpPr>
          <p:nvPr>
            <p:ph type="hdr" sz="quarter" idx="10"/>
          </p:nvPr>
        </p:nvSpPr>
        <p:spPr>
          <a:xfrm>
            <a:off x="2" y="0"/>
            <a:ext cx="2972004" cy="457819"/>
          </a:xfrm>
          <a:prstGeom prst="rect">
            <a:avLst/>
          </a:prstGeom>
        </p:spPr>
        <p:txBody>
          <a:bodyPr/>
          <a:lstStyle/>
          <a:p>
            <a:pPr>
              <a:defRPr/>
            </a:pPr>
            <a:endParaRPr lang="en-GB" dirty="0"/>
          </a:p>
        </p:txBody>
      </p:sp>
      <p:sp>
        <p:nvSpPr>
          <p:cNvPr id="5" name="Date Placeholder 4"/>
          <p:cNvSpPr>
            <a:spLocks noGrp="1"/>
          </p:cNvSpPr>
          <p:nvPr>
            <p:ph type="dt" idx="11"/>
          </p:nvPr>
        </p:nvSpPr>
        <p:spPr/>
        <p:txBody>
          <a:bodyPr/>
          <a:lstStyle/>
          <a:p>
            <a:pPr>
              <a:defRPr/>
            </a:pPr>
            <a:fld id="{7F460A10-C58F-409A-A10B-FC3AA58ED887}"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12"/>
          </p:nvPr>
        </p:nvSpPr>
        <p:spPr>
          <a:xfrm>
            <a:off x="2" y="8684635"/>
            <a:ext cx="2972004" cy="457819"/>
          </a:xfrm>
          <a:prstGeom prst="rect">
            <a:avLst/>
          </a:prstGeom>
        </p:spPr>
        <p:txBody>
          <a:bodyPr/>
          <a:lstStyle/>
          <a:p>
            <a:pPr>
              <a:defRPr/>
            </a:pPr>
            <a:endParaRPr lang="en-GB" dirty="0"/>
          </a:p>
        </p:txBody>
      </p:sp>
      <p:sp>
        <p:nvSpPr>
          <p:cNvPr id="7" name="Slide Number Placeholder 6"/>
          <p:cNvSpPr>
            <a:spLocks noGrp="1"/>
          </p:cNvSpPr>
          <p:nvPr>
            <p:ph type="sldNum" sz="quarter" idx="13"/>
          </p:nvPr>
        </p:nvSpPr>
        <p:spPr>
          <a:xfrm>
            <a:off x="3884464" y="8684635"/>
            <a:ext cx="2972004" cy="457819"/>
          </a:xfrm>
          <a:prstGeom prst="rect">
            <a:avLst/>
          </a:prstGeom>
        </p:spPr>
        <p:txBody>
          <a:bodyPr/>
          <a:lstStyle/>
          <a:p>
            <a:pPr>
              <a:defRPr/>
            </a:pPr>
            <a:fld id="{2AADCA01-6339-4B33-90CA-0975CE5EF01D}" type="slidenum">
              <a:rPr lang="en-US" smtClean="0">
                <a:latin typeface="Times New Roman"/>
              </a:rPr>
              <a:pPr>
                <a:defRPr/>
              </a:pPr>
              <a:t>39</a:t>
            </a:fld>
            <a:endParaRPr lang="en-US" dirty="0">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28713" y="673100"/>
            <a:ext cx="4602162" cy="3451225"/>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15055" y="4347532"/>
            <a:ext cx="5027893" cy="4122330"/>
          </a:xfrm>
          <a:noFill/>
        </p:spPr>
        <p:txBody>
          <a:bodyPr wrap="square" lIns="94838" tIns="47420" rIns="94838" bIns="47420" numCol="1" anchor="t" anchorCtr="0" compatLnSpc="1">
            <a:prstTxWarp prst="textNoShape">
              <a:avLst/>
            </a:prstTxWarp>
            <a:normAutofit/>
          </a:bodyPr>
          <a:lstStyle/>
          <a:p>
            <a:r>
              <a:rPr lang="en-US" dirty="0" smtClean="0">
                <a:latin typeface="Times New Roman"/>
              </a:rPr>
              <a:t>Name</a:t>
            </a:r>
          </a:p>
          <a:p>
            <a:endParaRPr lang="en-US" dirty="0" smtClean="0">
              <a:latin typeface="Times New Roman"/>
            </a:endParaRPr>
          </a:p>
          <a:p>
            <a:r>
              <a:rPr lang="en-US" dirty="0" smtClean="0">
                <a:latin typeface="Times New Roman"/>
              </a:rPr>
              <a:t>Description</a:t>
            </a:r>
          </a:p>
          <a:p>
            <a:endParaRPr lang="en-US" dirty="0" smtClean="0">
              <a:latin typeface="Times New Roman"/>
            </a:endParaRPr>
          </a:p>
          <a:p>
            <a:r>
              <a:rPr lang="en-US" dirty="0" smtClean="0">
                <a:latin typeface="Times New Roman"/>
              </a:rPr>
              <a:t>Priority: Currently descriptive?</a:t>
            </a:r>
          </a:p>
          <a:p>
            <a:endParaRPr lang="en-US" dirty="0" smtClean="0">
              <a:latin typeface="Times New Roman"/>
            </a:endParaRPr>
          </a:p>
          <a:p>
            <a:r>
              <a:rPr lang="en-US" dirty="0" smtClean="0">
                <a:latin typeface="Times New Roman"/>
              </a:rPr>
              <a:t>Assignees: Role or user</a:t>
            </a:r>
          </a:p>
          <a:p>
            <a:endParaRPr lang="en-US" dirty="0" smtClean="0">
              <a:latin typeface="Times New Roman"/>
            </a:endParaRPr>
          </a:p>
          <a:p>
            <a:r>
              <a:rPr lang="en-US" dirty="0" smtClean="0">
                <a:latin typeface="Times New Roman"/>
              </a:rPr>
              <a:t>Commit transaction after</a:t>
            </a:r>
            <a:r>
              <a:rPr lang="en-US" baseline="0" dirty="0" smtClean="0">
                <a:latin typeface="Times New Roman"/>
              </a:rPr>
              <a:t> completion</a:t>
            </a:r>
          </a:p>
          <a:p>
            <a:endParaRPr lang="en-US" baseline="0" dirty="0" smtClean="0">
              <a:latin typeface="Times New Roman"/>
            </a:endParaRPr>
          </a:p>
          <a:p>
            <a:r>
              <a:rPr lang="en-US" baseline="0" dirty="0" smtClean="0">
                <a:latin typeface="Times New Roman"/>
              </a:rPr>
              <a:t>Enable Recall – If set a user can recall and redo a completed task</a:t>
            </a:r>
          </a:p>
          <a:p>
            <a:endParaRPr lang="en-US" baseline="0" dirty="0" smtClean="0">
              <a:latin typeface="Times New Roman"/>
            </a:endParaRPr>
          </a:p>
          <a:p>
            <a:r>
              <a:rPr lang="en-US" baseline="0" dirty="0" smtClean="0">
                <a:latin typeface="Times New Roman"/>
              </a:rPr>
              <a:t>Enable Future Workitem – Discussed on next slide</a:t>
            </a:r>
            <a:endParaRPr lang="en-US" dirty="0" smtClean="0">
              <a:latin typeface="Times New Roman"/>
            </a:endParaRPr>
          </a:p>
          <a:p>
            <a:endParaRPr lang="en-US" dirty="0" smtClean="0">
              <a:latin typeface="Times New Roman"/>
            </a:endParaRPr>
          </a:p>
          <a:p>
            <a:r>
              <a:rPr lang="en-US" dirty="0" smtClean="0">
                <a:latin typeface="Times New Roman"/>
              </a:rPr>
              <a:t>Iterator Setting: Used for Iterator Nodes … Discussed in more detail later.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44588" y="685800"/>
            <a:ext cx="4568825" cy="3427413"/>
          </a:xfrm>
          <a:prstGeom prst="rect">
            <a:avLst/>
          </a:prstGeom>
          <a:ln/>
        </p:spPr>
      </p:sp>
      <p:sp>
        <p:nvSpPr>
          <p:cNvPr id="94211" name="Notes Placeholder 2"/>
          <p:cNvSpPr>
            <a:spLocks noGrp="1"/>
          </p:cNvSpPr>
          <p:nvPr>
            <p:ph type="body" idx="1"/>
          </p:nvPr>
        </p:nvSpPr>
        <p:spPr>
          <a:noFill/>
          <a:ln/>
        </p:spPr>
        <p:txBody>
          <a:bodyPr/>
          <a:lstStyle/>
          <a:p>
            <a:r>
              <a:rPr lang="en-US" dirty="0" smtClean="0">
                <a:latin typeface="Times New Roman"/>
              </a:rPr>
              <a:t>This slide shows the “Data Mapping” for a Subprocess.</a:t>
            </a:r>
          </a:p>
        </p:txBody>
      </p:sp>
      <p:sp>
        <p:nvSpPr>
          <p:cNvPr id="4" name="Slide Number Placeholder 3"/>
          <p:cNvSpPr>
            <a:spLocks noGrp="1"/>
          </p:cNvSpPr>
          <p:nvPr>
            <p:ph type="sldNum" sz="quarter" idx="5"/>
          </p:nvPr>
        </p:nvSpPr>
        <p:spPr>
          <a:xfrm>
            <a:off x="3884464" y="8684635"/>
            <a:ext cx="2972004" cy="457819"/>
          </a:xfrm>
          <a:prstGeom prst="rect">
            <a:avLst/>
          </a:prstGeom>
        </p:spPr>
        <p:txBody>
          <a:bodyPr/>
          <a:lstStyle/>
          <a:p>
            <a:pPr>
              <a:defRPr/>
            </a:pPr>
            <a:fld id="{102A1F79-0C39-4EB6-9D97-289AFEE14130}" type="slidenum">
              <a:rPr lang="en-US">
                <a:latin typeface="Times New Roman"/>
              </a:rPr>
              <a:pPr>
                <a:defRPr/>
              </a:pPr>
              <a:t>40</a:t>
            </a:fld>
            <a:endParaRPr lang="en-US" dirty="0">
              <a:latin typeface="Times New Roman"/>
            </a:endParaRPr>
          </a:p>
        </p:txBody>
      </p:sp>
      <p:sp>
        <p:nvSpPr>
          <p:cNvPr id="5" name="Date Placeholder 4"/>
          <p:cNvSpPr>
            <a:spLocks noGrp="1"/>
          </p:cNvSpPr>
          <p:nvPr>
            <p:ph type="dt" sz="quarter" idx="1"/>
          </p:nvPr>
        </p:nvSpPr>
        <p:spPr/>
        <p:txBody>
          <a:bodyPr/>
          <a:lstStyle/>
          <a:p>
            <a:pPr>
              <a:defRPr/>
            </a:pPr>
            <a:fld id="{F05B3907-6F33-472D-85B9-07ECF4D0A3CB}" type="datetime1">
              <a:rPr lang="en-US" smtClean="0">
                <a:latin typeface="Times New Roman"/>
              </a:rPr>
              <a:pPr>
                <a:defRPr/>
              </a:pPr>
              <a:t>3/12/2012</a:t>
            </a:fld>
            <a:endParaRPr lang="en-US" dirty="0">
              <a:latin typeface="Times New Roman"/>
            </a:endParaRPr>
          </a:p>
        </p:txBody>
      </p:sp>
      <p:sp>
        <p:nvSpPr>
          <p:cNvPr id="6" name="Footer Placeholder 5"/>
          <p:cNvSpPr>
            <a:spLocks noGrp="1"/>
          </p:cNvSpPr>
          <p:nvPr>
            <p:ph type="ftr" sz="quarter" idx="4"/>
          </p:nvPr>
        </p:nvSpPr>
        <p:spPr>
          <a:xfrm>
            <a:off x="2" y="8684635"/>
            <a:ext cx="2972004" cy="457819"/>
          </a:xfrm>
          <a:prstGeom prst="rect">
            <a:avLst/>
          </a:prstGeom>
        </p:spPr>
        <p:txBody>
          <a:bodyPr/>
          <a:lstStyle/>
          <a:p>
            <a:pPr>
              <a:defRPr/>
            </a:pPr>
            <a:endParaRPr lang="en-GB" dirty="0"/>
          </a:p>
        </p:txBody>
      </p:sp>
      <p:sp>
        <p:nvSpPr>
          <p:cNvPr id="7" name="Header Placeholder 6"/>
          <p:cNvSpPr>
            <a:spLocks noGrp="1"/>
          </p:cNvSpPr>
          <p:nvPr>
            <p:ph type="hdr" sz="quarter"/>
          </p:nvPr>
        </p:nvSpPr>
        <p:spPr>
          <a:xfrm>
            <a:off x="2" y="0"/>
            <a:ext cx="2972004" cy="457819"/>
          </a:xfrm>
          <a:prstGeom prst="rect">
            <a:avLst/>
          </a:prstGeom>
        </p:spPr>
        <p:txBody>
          <a:bodyPr/>
          <a:lstStyle/>
          <a:p>
            <a:pPr>
              <a:defRPr/>
            </a:pPr>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a:xfrm>
            <a:off x="3884464" y="8684635"/>
            <a:ext cx="2972004" cy="457819"/>
          </a:xfrm>
          <a:prstGeom prst="rect">
            <a:avLst/>
          </a:prstGeom>
        </p:spPr>
        <p:txBody>
          <a:bodyPr/>
          <a:lstStyle/>
          <a:p>
            <a:pPr>
              <a:defRPr/>
            </a:pPr>
            <a:fld id="{D6AC7595-C9F6-4939-9113-E59675DB107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44588" y="685800"/>
            <a:ext cx="4568825" cy="3427413"/>
          </a:xfrm>
          <a:prstGeom prst="rect">
            <a:avLst/>
          </a:prstGeom>
          <a:noFill/>
          <a:ln>
            <a:solidFill>
              <a:srgbClr val="000000"/>
            </a:solidFill>
            <a:miter lim="800000"/>
            <a:headEnd/>
            <a:tailEnd/>
          </a:ln>
        </p:spPr>
      </p:sp>
      <p:sp>
        <p:nvSpPr>
          <p:cNvPr id="67587" name="Notes Placeholder 2"/>
          <p:cNvSpPr>
            <a:spLocks noGrp="1"/>
          </p:cNvSpPr>
          <p:nvPr>
            <p:ph type="body" idx="1"/>
          </p:nvPr>
        </p:nvSpPr>
        <p:spPr bwMode="auto">
          <a:noFill/>
        </p:spPr>
        <p:txBody>
          <a:bodyPr>
            <a:normAutofit/>
          </a:bodyPr>
          <a:lstStyle/>
          <a:p>
            <a:pPr eaLnBrk="1" hangingPunct="1">
              <a:spcBef>
                <a:spcPct val="0"/>
              </a:spcBef>
            </a:pPr>
            <a:r>
              <a:rPr lang="en-US" dirty="0" smtClean="0">
                <a:latin typeface="Times New Roman"/>
              </a:rPr>
              <a:t>Define new Process Fragments by first creating a folder to store them in and then creating the Process Fragments without a Start and End Node.</a:t>
            </a:r>
          </a:p>
        </p:txBody>
      </p:sp>
      <p:sp>
        <p:nvSpPr>
          <p:cNvPr id="67588" name="Slide Number Placeholder 3"/>
          <p:cNvSpPr>
            <a:spLocks noGrp="1"/>
          </p:cNvSpPr>
          <p:nvPr>
            <p:ph type="sldNum" sz="quarter" idx="5"/>
          </p:nvPr>
        </p:nvSpPr>
        <p:spPr bwMode="auto">
          <a:xfrm>
            <a:off x="3884464" y="8684635"/>
            <a:ext cx="2972004" cy="457819"/>
          </a:xfrm>
          <a:prstGeom prst="rect">
            <a:avLst/>
          </a:prstGeom>
          <a:noFill/>
          <a:ln>
            <a:miter lim="800000"/>
            <a:headEnd/>
            <a:tailEnd/>
          </a:ln>
        </p:spPr>
        <p:txBody>
          <a:bodyPr/>
          <a:lstStyle/>
          <a:p>
            <a:fld id="{59528152-08A3-4139-A397-973692BE3B8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4588" y="685800"/>
            <a:ext cx="4568825" cy="3427413"/>
          </a:xfrm>
          <a:prstGeom prst="rect">
            <a:avLst/>
          </a:prstGeom>
          <a:noFill/>
          <a:ln>
            <a:solidFill>
              <a:srgbClr val="000000"/>
            </a:solidFill>
            <a:miter lim="800000"/>
            <a:headEnd/>
            <a:tailEnd/>
          </a:ln>
        </p:spPr>
      </p:sp>
      <p:sp>
        <p:nvSpPr>
          <p:cNvPr id="66563" name="Notes Placeholder 2"/>
          <p:cNvSpPr>
            <a:spLocks noGrp="1"/>
          </p:cNvSpPr>
          <p:nvPr>
            <p:ph type="body" idx="1"/>
          </p:nvPr>
        </p:nvSpPr>
        <p:spPr bwMode="auto">
          <a:noFill/>
        </p:spPr>
        <p:txBody>
          <a:bodyPr>
            <a:normAutofit/>
          </a:bodyPr>
          <a:lstStyle/>
          <a:p>
            <a:pPr eaLnBrk="1" hangingPunct="1">
              <a:spcBef>
                <a:spcPct val="0"/>
              </a:spcBef>
            </a:pPr>
            <a:r>
              <a:rPr lang="en-US" dirty="0" smtClean="0">
                <a:latin typeface="Times New Roman"/>
              </a:rPr>
              <a:t>Located at the bottom of the Navigator Pane is the Process Fragments Folder. Process Fragments allow Process Designers to reuse common process routines when defining a Process Definition. Interstage BPM Studio ships with some common Process Fragments and allow for new ones to be created and added.</a:t>
            </a:r>
          </a:p>
        </p:txBody>
      </p:sp>
      <p:sp>
        <p:nvSpPr>
          <p:cNvPr id="66564" name="Slide Number Placeholder 3"/>
          <p:cNvSpPr>
            <a:spLocks noGrp="1"/>
          </p:cNvSpPr>
          <p:nvPr>
            <p:ph type="sldNum" sz="quarter" idx="5"/>
          </p:nvPr>
        </p:nvSpPr>
        <p:spPr bwMode="auto">
          <a:xfrm>
            <a:off x="3884464" y="8684635"/>
            <a:ext cx="2972004" cy="457819"/>
          </a:xfrm>
          <a:prstGeom prst="rect">
            <a:avLst/>
          </a:prstGeom>
          <a:noFill/>
          <a:ln>
            <a:miter lim="800000"/>
            <a:headEnd/>
            <a:tailEnd/>
          </a:ln>
        </p:spPr>
        <p:txBody>
          <a:bodyPr/>
          <a:lstStyle/>
          <a:p>
            <a:fld id="{C983317B-3129-4B00-AD2A-133138E0125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46175" y="685800"/>
            <a:ext cx="4568825" cy="3427413"/>
          </a:xfrm>
          <a:prstGeom prst="rect">
            <a:avLst/>
          </a:prstGeom>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latin typeface="Times New Roman"/>
              </a:rPr>
              <a:t>The Compound Activity Node provides a way of encapsulating a set of related processing elements.</a:t>
            </a:r>
          </a:p>
          <a:p>
            <a:endParaRPr lang="en-US" dirty="0" smtClean="0">
              <a:latin typeface="Times New Roman"/>
            </a:endParaRPr>
          </a:p>
          <a:p>
            <a:r>
              <a:rPr lang="en-US" dirty="0" smtClean="0">
                <a:latin typeface="Times New Roman"/>
              </a:rPr>
              <a:t>It must have only one Start node.</a:t>
            </a:r>
          </a:p>
          <a:p>
            <a:endParaRPr lang="en-US" dirty="0" smtClean="0">
              <a:latin typeface="Times New Roman"/>
            </a:endParaRPr>
          </a:p>
          <a:p>
            <a:r>
              <a:rPr lang="en-US" dirty="0" smtClean="0">
                <a:latin typeface="Times New Roman"/>
              </a:rPr>
              <a:t>It must have at least one Exit node.</a:t>
            </a:r>
          </a:p>
          <a:p>
            <a:endParaRPr lang="en-US" dirty="0" smtClean="0">
              <a:latin typeface="Times New Roman"/>
            </a:endParaRPr>
          </a:p>
          <a:p>
            <a:r>
              <a:rPr lang="en-US" dirty="0" smtClean="0">
                <a:latin typeface="Times New Roman"/>
              </a:rPr>
              <a:t>Each Exit Node must have an outgoing arrow with the same name.</a:t>
            </a:r>
          </a:p>
          <a:p>
            <a:endParaRPr lang="en-US" dirty="0" smtClean="0">
              <a:latin typeface="Times New Roman"/>
            </a:endParaRPr>
          </a:p>
          <a:p>
            <a:r>
              <a:rPr lang="en-US" dirty="0" smtClean="0">
                <a:latin typeface="Times New Roman"/>
              </a:rPr>
              <a:t>Iterator Nodes, Recall, Voting and Triggers are not supported in a Compound Activity Node.</a:t>
            </a:r>
          </a:p>
          <a:p>
            <a:endParaRPr lang="en-US" dirty="0" smtClean="0">
              <a:latin typeface="Times New Roman"/>
            </a:endParaRPr>
          </a:p>
          <a:p>
            <a:r>
              <a:rPr lang="en-US" dirty="0" smtClean="0">
                <a:latin typeface="Times New Roman"/>
              </a:rPr>
              <a:t>A Compound Activity Node may have:</a:t>
            </a:r>
          </a:p>
          <a:p>
            <a:pPr lvl="1"/>
            <a:r>
              <a:rPr lang="en-US" dirty="0" smtClean="0">
                <a:latin typeface="Times New Roman"/>
              </a:rPr>
              <a:t>User Defined Attributes;</a:t>
            </a:r>
          </a:p>
          <a:p>
            <a:pPr lvl="1"/>
            <a:r>
              <a:rPr lang="en-US" dirty="0" smtClean="0">
                <a:latin typeface="Times New Roman"/>
              </a:rPr>
              <a:t>Action Sets;</a:t>
            </a:r>
          </a:p>
          <a:p>
            <a:pPr lvl="1"/>
            <a:r>
              <a:rPr lang="en-US" dirty="0" smtClean="0">
                <a:latin typeface="Times New Roman"/>
              </a:rPr>
              <a:t>Timers;</a:t>
            </a:r>
          </a:p>
          <a:p>
            <a:pPr lvl="1"/>
            <a:r>
              <a:rPr lang="en-US" dirty="0" smtClean="0">
                <a:latin typeface="Times New Roman"/>
              </a:rPr>
              <a:t>Due Date;</a:t>
            </a:r>
          </a:p>
          <a:p>
            <a:pPr lvl="1"/>
            <a:r>
              <a:rPr lang="en-US" dirty="0" smtClean="0">
                <a:latin typeface="Times New Roman"/>
              </a:rPr>
              <a:t>Forms; and</a:t>
            </a:r>
          </a:p>
          <a:p>
            <a:pPr lvl="1"/>
            <a:r>
              <a:rPr lang="en-US" dirty="0" smtClean="0">
                <a:latin typeface="Times New Roman"/>
              </a:rPr>
              <a:t>Priority.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46175" y="685800"/>
            <a:ext cx="4568825" cy="3427413"/>
          </a:xfrm>
          <a:prstGeom prst="rect">
            <a:avLst/>
          </a:prstGeom>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6175" y="685800"/>
            <a:ext cx="4568825" cy="3427413"/>
          </a:xfrm>
          <a:prstGeom prst="rect">
            <a:avLst/>
          </a:prstGeom>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latin typeface="Times New Roman"/>
              </a:rPr>
              <a:t>This slide shows an schematic of a Compound Activity Node.</a:t>
            </a:r>
          </a:p>
          <a:p>
            <a:endParaRPr lang="en-US" dirty="0" smtClean="0">
              <a:latin typeface="Times New Roman"/>
            </a:endParaRPr>
          </a:p>
          <a:p>
            <a:r>
              <a:rPr lang="en-US" dirty="0" smtClean="0">
                <a:latin typeface="Times New Roman"/>
              </a:rPr>
              <a:t>Note:</a:t>
            </a:r>
          </a:p>
          <a:p>
            <a:pPr lvl="1"/>
            <a:r>
              <a:rPr lang="en-US" dirty="0" smtClean="0">
                <a:latin typeface="Times New Roman"/>
              </a:rPr>
              <a:t>&lt;c&gt; the single Start Node;</a:t>
            </a:r>
          </a:p>
          <a:p>
            <a:pPr lvl="1"/>
            <a:r>
              <a:rPr lang="en-US" dirty="0" smtClean="0">
                <a:latin typeface="Times New Roman"/>
              </a:rPr>
              <a:t>&lt;c&gt; the OK Arrow for the OK Exit Node; and</a:t>
            </a:r>
          </a:p>
          <a:p>
            <a:pPr lvl="1"/>
            <a:r>
              <a:rPr lang="en-US" dirty="0" smtClean="0">
                <a:latin typeface="Times New Roman"/>
              </a:rPr>
              <a:t>&lt;c&gt; the NG Arrow for the NG Exit Node.</a:t>
            </a:r>
          </a:p>
          <a:p>
            <a:endParaRPr lang="en-US" dirty="0" smtClean="0">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915054" y="4344607"/>
            <a:ext cx="5027893" cy="4113556"/>
          </a:xfrm>
          <a:solidFill>
            <a:srgbClr val="FFFFFF"/>
          </a:solidFill>
          <a:ln>
            <a:solidFill>
              <a:srgbClr val="000000"/>
            </a:solidFill>
            <a:miter lim="800000"/>
            <a:headEnd/>
            <a:tailEnd/>
          </a:ln>
        </p:spPr>
        <p:txBody>
          <a:bodyPr wrap="square" lIns="92830" tIns="46415" rIns="92830" bIns="46415" numCol="1" anchor="t" anchorCtr="0" compatLnSpc="1">
            <a:prstTxWarp prst="textNoShape">
              <a:avLst/>
            </a:prstTxWarp>
          </a:bodyPr>
          <a:lstStyle/>
          <a:p>
            <a:pPr eaLnBrk="1" hangingPunct="1"/>
            <a:endParaRPr lang="en-GB" dirty="0"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a:prstGeom prst="rect">
            <a:avLst/>
          </a:prstGeo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a:xfrm>
            <a:off x="3884464" y="8684635"/>
            <a:ext cx="2972004" cy="457819"/>
          </a:xfrm>
          <a:prstGeom prst="rect">
            <a:avLst/>
          </a:prstGeom>
        </p:spPr>
        <p:txBody>
          <a:bodyPr/>
          <a:lstStyle/>
          <a:p>
            <a:pPr>
              <a:defRPr/>
            </a:pPr>
            <a:fld id="{C81D11EB-57FC-4D4E-8D93-78DE6AB6B9ED}" type="slidenum">
              <a:rPr lang="en-US" smtClean="0">
                <a:latin typeface="Times New Roman"/>
              </a:rPr>
              <a:pPr>
                <a:defRPr/>
              </a:pPr>
              <a:t>5</a:t>
            </a:fld>
            <a:endParaRPr lang="en-US" dirty="0">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pPr eaLnBrk="1" hangingPunct="1"/>
            <a:r>
              <a:rPr lang="en-US" dirty="0" smtClean="0">
                <a:latin typeface="Times New Roman"/>
                <a:cs typeface="Arial" charset="0"/>
              </a:rPr>
              <a:t>Users can filter the task on their "My Tasks" page in the Console to show likely future activities.</a:t>
            </a:r>
          </a:p>
          <a:p>
            <a:pPr eaLnBrk="1" hangingPunct="1"/>
            <a:endParaRPr lang="en-US" dirty="0" smtClean="0">
              <a:latin typeface="Times New Roman"/>
              <a:cs typeface="Arial" charset="0"/>
            </a:endParaRPr>
          </a:p>
          <a:p>
            <a:pPr eaLnBrk="1" hangingPunct="1"/>
            <a:r>
              <a:rPr lang="en-US" dirty="0" smtClean="0">
                <a:latin typeface="Times New Roman"/>
                <a:cs typeface="Arial" charset="0"/>
              </a:rPr>
              <a:t>The "Enable Future Workitem" checkbox from the previous slide controls whether an activity is to be considered likely.  </a:t>
            </a:r>
          </a:p>
          <a:p>
            <a:pPr eaLnBrk="1" hangingPunct="1"/>
            <a:endParaRPr lang="en-US" dirty="0" smtClean="0">
              <a:latin typeface="Times New Roman"/>
              <a:cs typeface="Arial" charset="0"/>
            </a:endParaRPr>
          </a:p>
          <a:p>
            <a:pPr eaLnBrk="1" hangingPunct="1"/>
            <a:r>
              <a:rPr lang="en-US" dirty="0" smtClean="0">
                <a:latin typeface="Times New Roman"/>
                <a:cs typeface="Arial" charset="0"/>
              </a:rPr>
              <a:t>This example &lt;c&gt;, shows the filter on the “My Tasks” Console</a:t>
            </a:r>
            <a:r>
              <a:rPr lang="en-US" baseline="0" dirty="0" smtClean="0">
                <a:latin typeface="Times New Roman"/>
                <a:cs typeface="Arial" charset="0"/>
              </a:rPr>
              <a:t> display.</a:t>
            </a:r>
            <a:endParaRPr lang="en-US" dirty="0" smtClean="0">
              <a:latin typeface="Times New Roman"/>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15054" y="4347532"/>
            <a:ext cx="5027893" cy="4122330"/>
          </a:xfrm>
          <a:noFill/>
        </p:spPr>
        <p:txBody>
          <a:bodyPr wrap="square" lIns="92075" tIns="46038" rIns="92075" bIns="46038" numCol="1" anchor="t" anchorCtr="0" compatLnSpc="1">
            <a:prstTxWarp prst="textNoShape">
              <a:avLst/>
            </a:prstTxWarp>
            <a:normAutofit/>
          </a:bodyPr>
          <a:lstStyle/>
          <a:p>
            <a:pPr eaLnBrk="1" hangingPunct="1"/>
            <a:r>
              <a:rPr lang="en-US" dirty="0" smtClean="0">
                <a:latin typeface="Times New Roman"/>
                <a:cs typeface="Arial" charset="0"/>
              </a:rPr>
              <a:t>Users can filter the task on their "My Tasks" page in the Console to show likely future activities.</a:t>
            </a:r>
          </a:p>
          <a:p>
            <a:pPr eaLnBrk="1" hangingPunct="1"/>
            <a:endParaRPr lang="en-US" dirty="0" smtClean="0">
              <a:latin typeface="Times New Roman"/>
              <a:cs typeface="Arial" charset="0"/>
            </a:endParaRPr>
          </a:p>
          <a:p>
            <a:pPr eaLnBrk="1" hangingPunct="1"/>
            <a:r>
              <a:rPr lang="en-US" dirty="0" smtClean="0">
                <a:latin typeface="Times New Roman"/>
                <a:cs typeface="Arial" charset="0"/>
              </a:rPr>
              <a:t>The "Enable Future Workitem" checkbox from the previous slide controls whether an activity is to be considered likely.  </a:t>
            </a:r>
          </a:p>
          <a:p>
            <a:pPr eaLnBrk="1" hangingPunct="1"/>
            <a:endParaRPr lang="en-US" dirty="0" smtClean="0">
              <a:latin typeface="Times New Roman"/>
              <a:cs typeface="Arial" charset="0"/>
            </a:endParaRPr>
          </a:p>
          <a:p>
            <a:pPr eaLnBrk="1" hangingPunct="1"/>
            <a:r>
              <a:rPr lang="en-US" dirty="0" smtClean="0">
                <a:latin typeface="Times New Roman"/>
                <a:cs typeface="Arial" charset="0"/>
              </a:rPr>
              <a:t>This example &lt;c&gt;, shows the filter on the “My Tasks” Console</a:t>
            </a:r>
            <a:r>
              <a:rPr lang="en-US" baseline="0" dirty="0" smtClean="0">
                <a:latin typeface="Times New Roman"/>
                <a:cs typeface="Arial" charset="0"/>
              </a:rPr>
              <a:t> display.</a:t>
            </a:r>
            <a:endParaRPr lang="en-US" dirty="0" smtClean="0">
              <a:latin typeface="Times New Roma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B2C1DB"/>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4" name="AutoShape 4"/>
          <p:cNvSpPr>
            <a:spLocks/>
          </p:cNvSpPr>
          <p:nvPr/>
        </p:nvSpPr>
        <p:spPr bwMode="gray">
          <a:xfrm>
            <a:off x="4978400" y="974725"/>
            <a:ext cx="4165600" cy="3306763"/>
          </a:xfrm>
          <a:custGeom>
            <a:avLst/>
            <a:gdLst>
              <a:gd name="T0" fmla="*/ 4165600 w 1929"/>
              <a:gd name="T1" fmla="*/ 813706 h 1528"/>
              <a:gd name="T2" fmla="*/ 2945505 w 1929"/>
              <a:gd name="T3" fmla="*/ 0 h 1528"/>
              <a:gd name="T4" fmla="*/ 1900326 w 1929"/>
              <a:gd name="T5" fmla="*/ 534536 h 1528"/>
              <a:gd name="T6" fmla="*/ 1900326 w 1929"/>
              <a:gd name="T7" fmla="*/ 1333093 h 1528"/>
              <a:gd name="T8" fmla="*/ 2945505 w 1929"/>
              <a:gd name="T9" fmla="*/ 422002 h 1528"/>
              <a:gd name="T10" fmla="*/ 3856797 w 1929"/>
              <a:gd name="T11" fmla="*/ 1343914 h 1528"/>
              <a:gd name="T12" fmla="*/ 2945505 w 1929"/>
              <a:gd name="T13" fmla="*/ 2255005 h 1528"/>
              <a:gd name="T14" fmla="*/ 2353813 w 1929"/>
              <a:gd name="T15" fmla="*/ 2038593 h 1528"/>
              <a:gd name="T16" fmla="*/ 1734047 w 1929"/>
              <a:gd name="T17" fmla="*/ 1385032 h 1528"/>
              <a:gd name="T18" fmla="*/ 1079730 w 1929"/>
              <a:gd name="T19" fmla="*/ 1164292 h 1528"/>
              <a:gd name="T20" fmla="*/ 2159 w 1929"/>
              <a:gd name="T21" fmla="*/ 2237692 h 1528"/>
              <a:gd name="T22" fmla="*/ 1079730 w 1929"/>
              <a:gd name="T23" fmla="*/ 3306763 h 1528"/>
              <a:gd name="T24" fmla="*/ 1900326 w 1929"/>
              <a:gd name="T25" fmla="*/ 2932372 h 1528"/>
              <a:gd name="T26" fmla="*/ 1900326 w 1929"/>
              <a:gd name="T27" fmla="*/ 2341569 h 1528"/>
              <a:gd name="T28" fmla="*/ 1390693 w 1929"/>
              <a:gd name="T29" fmla="*/ 2841479 h 1528"/>
              <a:gd name="T30" fmla="*/ 1079730 w 1929"/>
              <a:gd name="T31" fmla="*/ 2906402 h 1528"/>
              <a:gd name="T32" fmla="*/ 403819 w 1929"/>
              <a:gd name="T33" fmla="*/ 2237692 h 1528"/>
              <a:gd name="T34" fmla="*/ 1079730 w 1929"/>
              <a:gd name="T35" fmla="*/ 1564653 h 1528"/>
              <a:gd name="T36" fmla="*/ 1554812 w 1929"/>
              <a:gd name="T37" fmla="*/ 1761587 h 1528"/>
              <a:gd name="T38" fmla="*/ 1975907 w 1929"/>
              <a:gd name="T39" fmla="*/ 2244184 h 1528"/>
              <a:gd name="T40" fmla="*/ 2945505 w 1929"/>
              <a:gd name="T41" fmla="*/ 2670514 h 1528"/>
              <a:gd name="T42" fmla="*/ 4165600 w 1929"/>
              <a:gd name="T43" fmla="*/ 1871957 h 1528"/>
              <a:gd name="T44" fmla="*/ 4165600 w 1929"/>
              <a:gd name="T45" fmla="*/ 813706 h 1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9"/>
              <a:gd name="T70" fmla="*/ 0 h 1528"/>
              <a:gd name="T71" fmla="*/ 1929 w 1929"/>
              <a:gd name="T72" fmla="*/ 1528 h 1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C9C9C9"/>
          </a:solidFill>
          <a:ln w="9525">
            <a:noFill/>
            <a:round/>
            <a:headEnd/>
            <a:tailEnd/>
          </a:ln>
        </p:spPr>
        <p:txBody>
          <a:bodyPr/>
          <a:lstStyle/>
          <a:p>
            <a:pPr>
              <a:defRPr/>
            </a:pPr>
            <a:endParaRPr lang="en-US" dirty="0">
              <a:latin typeface="+mn-lt"/>
              <a:ea typeface="+mn-ea"/>
            </a:endParaRPr>
          </a:p>
        </p:txBody>
      </p:sp>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6" name="Line 7"/>
          <p:cNvSpPr>
            <a:spLocks noChangeShapeType="1"/>
          </p:cNvSpPr>
          <p:nvPr/>
        </p:nvSpPr>
        <p:spPr bwMode="gray">
          <a:xfrm>
            <a:off x="0" y="430371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7" name="Line 8"/>
          <p:cNvSpPr>
            <a:spLocks noChangeShapeType="1"/>
          </p:cNvSpPr>
          <p:nvPr/>
        </p:nvSpPr>
        <p:spPr bwMode="gray">
          <a:xfrm>
            <a:off x="0" y="428466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2" name="Title 1"/>
          <p:cNvSpPr>
            <a:spLocks noGrp="1"/>
          </p:cNvSpPr>
          <p:nvPr>
            <p:ph type="ctrTitle"/>
          </p:nvPr>
        </p:nvSpPr>
        <p:spPr>
          <a:xfrm>
            <a:off x="685800" y="2130425"/>
            <a:ext cx="7772400" cy="1470025"/>
          </a:xfrm>
        </p:spPr>
        <p:txBody>
          <a:bodyPr>
            <a:normAutofit/>
          </a:bodyPr>
          <a:lstStyle>
            <a:lvl1pPr>
              <a:defRPr sz="40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grahamb\AppData\Local\Microsoft\Windows\Temporary Internet Files\Content.IE5\JU60Y73V\MPj04384980000[1].jpg"/>
          <p:cNvPicPr preferRelativeResize="0">
            <a:picLocks noChangeArrowheads="1"/>
          </p:cNvPicPr>
          <p:nvPr>
            <p:custDataLst>
              <p:tags r:id="rId1"/>
            </p:custDataLst>
          </p:nvPr>
        </p:nvPicPr>
        <p:blipFill>
          <a:blip r:embed="rId3" cstate="print">
            <a:duotone>
              <a:schemeClr val="accent1">
                <a:shade val="45000"/>
                <a:satMod val="135000"/>
              </a:schemeClr>
              <a:prstClr val="white"/>
            </a:duotone>
            <a:lum bright="24000" contrast="-25000"/>
          </a:blip>
          <a:srcRect r="3031" b="15143"/>
          <a:stretch>
            <a:fillRect/>
          </a:stretch>
        </p:blipFill>
        <p:spPr bwMode="auto">
          <a:xfrm>
            <a:off x="1" y="701748"/>
            <a:ext cx="9143999" cy="5909969"/>
          </a:xfrm>
          <a:prstGeom prst="rect">
            <a:avLst/>
          </a:prstGeom>
          <a:noFill/>
        </p:spPr>
      </p:pic>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smtClean="0"/>
              <a:t>Click icon to add picture</a:t>
            </a:r>
            <a:endParaRPr lang="en-US" alt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08EC0"/>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7150" y="766763"/>
            <a:ext cx="9018588"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grpSp>
        <p:nvGrpSpPr>
          <p:cNvPr id="2" name="Group 2"/>
          <p:cNvGrpSpPr>
            <a:grpSpLocks/>
          </p:cNvGrpSpPr>
          <p:nvPr/>
        </p:nvGrpSpPr>
        <p:grpSpPr bwMode="auto">
          <a:xfrm>
            <a:off x="0" y="0"/>
            <a:ext cx="9144000" cy="690563"/>
            <a:chOff x="0" y="1773"/>
            <a:chExt cx="5760" cy="435"/>
          </a:xfrm>
        </p:grpSpPr>
        <p:sp>
          <p:nvSpPr>
            <p:cNvPr id="8" name="Rectangle 14"/>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defRPr/>
              </a:pPr>
              <a:endParaRPr lang="en-AU" dirty="0">
                <a:latin typeface="+mn-lt"/>
                <a:ea typeface="+mn-ea"/>
              </a:endParaRPr>
            </a:p>
          </p:txBody>
        </p:sp>
        <p:pic>
          <p:nvPicPr>
            <p:cNvPr id="1036" name="Picture 7"/>
            <p:cNvPicPr>
              <a:picLocks noChangeAspect="1" noChangeArrowheads="1"/>
            </p:cNvPicPr>
            <p:nvPr userDrawn="1"/>
          </p:nvPicPr>
          <p:blipFill>
            <a:blip r:embed="rId13" cstate="print"/>
            <a:srcRect/>
            <a:stretch>
              <a:fillRect/>
            </a:stretch>
          </p:blipFill>
          <p:spPr bwMode="gray">
            <a:xfrm>
              <a:off x="0" y="1773"/>
              <a:ext cx="5759" cy="435"/>
            </a:xfrm>
            <a:prstGeom prst="rect">
              <a:avLst/>
            </a:prstGeom>
            <a:noFill/>
            <a:ln w="9525">
              <a:noFill/>
              <a:miter lim="800000"/>
              <a:headEnd/>
              <a:tailEnd/>
            </a:ln>
          </p:spPr>
        </p:pic>
        <p:pic>
          <p:nvPicPr>
            <p:cNvPr id="1037" name="Picture 8"/>
            <p:cNvPicPr>
              <a:picLocks noChangeAspect="1" noChangeArrowheads="1"/>
            </p:cNvPicPr>
            <p:nvPr userDrawn="1"/>
          </p:nvPicPr>
          <p:blipFill>
            <a:blip r:embed="rId14" cstate="print"/>
            <a:srcRect/>
            <a:stretch>
              <a:fillRect/>
            </a:stretch>
          </p:blipFill>
          <p:spPr bwMode="gray">
            <a:xfrm>
              <a:off x="1769" y="1803"/>
              <a:ext cx="3311" cy="17"/>
            </a:xfrm>
            <a:prstGeom prst="rect">
              <a:avLst/>
            </a:prstGeom>
            <a:noFill/>
            <a:ln w="9525">
              <a:noFill/>
              <a:miter lim="800000"/>
              <a:headEnd/>
              <a:tailEnd/>
            </a:ln>
          </p:spPr>
        </p:pic>
        <p:pic>
          <p:nvPicPr>
            <p:cNvPr id="1038" name="Picture 9"/>
            <p:cNvPicPr>
              <a:picLocks noChangeAspect="1" noChangeArrowheads="1"/>
            </p:cNvPicPr>
            <p:nvPr userDrawn="1"/>
          </p:nvPicPr>
          <p:blipFill>
            <a:blip r:embed="rId14" cstate="print"/>
            <a:srcRect/>
            <a:stretch>
              <a:fillRect/>
            </a:stretch>
          </p:blipFill>
          <p:spPr bwMode="gray">
            <a:xfrm>
              <a:off x="1769" y="1830"/>
              <a:ext cx="3311" cy="17"/>
            </a:xfrm>
            <a:prstGeom prst="rect">
              <a:avLst/>
            </a:prstGeom>
            <a:noFill/>
            <a:ln w="9525">
              <a:noFill/>
              <a:miter lim="800000"/>
              <a:headEnd/>
              <a:tailEnd/>
            </a:ln>
          </p:spPr>
        </p:pic>
        <p:pic>
          <p:nvPicPr>
            <p:cNvPr id="1039" name="Picture 10"/>
            <p:cNvPicPr>
              <a:picLocks noChangeAspect="1" noChangeArrowheads="1"/>
            </p:cNvPicPr>
            <p:nvPr userDrawn="1"/>
          </p:nvPicPr>
          <p:blipFill>
            <a:blip r:embed="rId14" cstate="print"/>
            <a:srcRect/>
            <a:stretch>
              <a:fillRect/>
            </a:stretch>
          </p:blipFill>
          <p:spPr bwMode="gray">
            <a:xfrm>
              <a:off x="1769" y="1857"/>
              <a:ext cx="3311" cy="17"/>
            </a:xfrm>
            <a:prstGeom prst="rect">
              <a:avLst/>
            </a:prstGeom>
            <a:noFill/>
            <a:ln w="9525">
              <a:noFill/>
              <a:miter lim="800000"/>
              <a:headEnd/>
              <a:tailEnd/>
            </a:ln>
          </p:spPr>
        </p:pic>
        <p:pic>
          <p:nvPicPr>
            <p:cNvPr id="1040" name="Picture 11"/>
            <p:cNvPicPr>
              <a:picLocks noChangeAspect="1" noChangeArrowheads="1"/>
            </p:cNvPicPr>
            <p:nvPr userDrawn="1"/>
          </p:nvPicPr>
          <p:blipFill>
            <a:blip r:embed="rId14" cstate="print"/>
            <a:srcRect/>
            <a:stretch>
              <a:fillRect/>
            </a:stretch>
          </p:blipFill>
          <p:spPr bwMode="gray">
            <a:xfrm>
              <a:off x="1769" y="1884"/>
              <a:ext cx="3311" cy="17"/>
            </a:xfrm>
            <a:prstGeom prst="rect">
              <a:avLst/>
            </a:prstGeom>
            <a:noFill/>
            <a:ln w="9525">
              <a:noFill/>
              <a:miter lim="800000"/>
              <a:headEnd/>
              <a:tailEnd/>
            </a:ln>
          </p:spPr>
        </p:pic>
        <p:pic>
          <p:nvPicPr>
            <p:cNvPr id="1041" name="Picture 12"/>
            <p:cNvPicPr>
              <a:picLocks noChangeAspect="1" noChangeArrowheads="1"/>
            </p:cNvPicPr>
            <p:nvPr userDrawn="1"/>
          </p:nvPicPr>
          <p:blipFill>
            <a:blip r:embed="rId14" cstate="print"/>
            <a:srcRect/>
            <a:stretch>
              <a:fillRect/>
            </a:stretch>
          </p:blipFill>
          <p:spPr bwMode="gray">
            <a:xfrm>
              <a:off x="1769" y="1911"/>
              <a:ext cx="3311" cy="17"/>
            </a:xfrm>
            <a:prstGeom prst="rect">
              <a:avLst/>
            </a:prstGeom>
            <a:noFill/>
            <a:ln w="9525">
              <a:noFill/>
              <a:miter lim="800000"/>
              <a:headEnd/>
              <a:tailEnd/>
            </a:ln>
          </p:spPr>
        </p:pic>
        <p:pic>
          <p:nvPicPr>
            <p:cNvPr id="1042" name="Picture 13"/>
            <p:cNvPicPr>
              <a:picLocks noChangeAspect="1" noChangeArrowheads="1"/>
            </p:cNvPicPr>
            <p:nvPr userDrawn="1"/>
          </p:nvPicPr>
          <p:blipFill>
            <a:blip r:embed="rId14" cstate="print"/>
            <a:srcRect/>
            <a:stretch>
              <a:fillRect/>
            </a:stretch>
          </p:blipFill>
          <p:spPr bwMode="gray">
            <a:xfrm>
              <a:off x="1769" y="1938"/>
              <a:ext cx="3311" cy="17"/>
            </a:xfrm>
            <a:prstGeom prst="rect">
              <a:avLst/>
            </a:prstGeom>
            <a:noFill/>
            <a:ln w="9525">
              <a:noFill/>
              <a:miter lim="800000"/>
              <a:headEnd/>
              <a:tailEnd/>
            </a:ln>
          </p:spPr>
        </p:pic>
        <p:pic>
          <p:nvPicPr>
            <p:cNvPr id="1043" name="Picture 14"/>
            <p:cNvPicPr>
              <a:picLocks noChangeAspect="1" noChangeArrowheads="1"/>
            </p:cNvPicPr>
            <p:nvPr userDrawn="1"/>
          </p:nvPicPr>
          <p:blipFill>
            <a:blip r:embed="rId14" cstate="print"/>
            <a:srcRect/>
            <a:stretch>
              <a:fillRect/>
            </a:stretch>
          </p:blipFill>
          <p:spPr bwMode="gray">
            <a:xfrm>
              <a:off x="1769" y="1965"/>
              <a:ext cx="3311" cy="17"/>
            </a:xfrm>
            <a:prstGeom prst="rect">
              <a:avLst/>
            </a:prstGeom>
            <a:noFill/>
            <a:ln w="9525">
              <a:noFill/>
              <a:miter lim="800000"/>
              <a:headEnd/>
              <a:tailEnd/>
            </a:ln>
          </p:spPr>
        </p:pic>
        <p:pic>
          <p:nvPicPr>
            <p:cNvPr id="1044" name="Picture 15"/>
            <p:cNvPicPr>
              <a:picLocks noChangeAspect="1" noChangeArrowheads="1"/>
            </p:cNvPicPr>
            <p:nvPr userDrawn="1"/>
          </p:nvPicPr>
          <p:blipFill>
            <a:blip r:embed="rId14" cstate="print"/>
            <a:srcRect/>
            <a:stretch>
              <a:fillRect/>
            </a:stretch>
          </p:blipFill>
          <p:spPr bwMode="gray">
            <a:xfrm>
              <a:off x="1769" y="1992"/>
              <a:ext cx="3311" cy="17"/>
            </a:xfrm>
            <a:prstGeom prst="rect">
              <a:avLst/>
            </a:prstGeom>
            <a:noFill/>
            <a:ln w="9525">
              <a:noFill/>
              <a:miter lim="800000"/>
              <a:headEnd/>
              <a:tailEnd/>
            </a:ln>
          </p:spPr>
        </p:pic>
        <p:pic>
          <p:nvPicPr>
            <p:cNvPr id="1045" name="Picture 16"/>
            <p:cNvPicPr>
              <a:picLocks noChangeAspect="1" noChangeArrowheads="1"/>
            </p:cNvPicPr>
            <p:nvPr userDrawn="1"/>
          </p:nvPicPr>
          <p:blipFill>
            <a:blip r:embed="rId14" cstate="print"/>
            <a:srcRect/>
            <a:stretch>
              <a:fillRect/>
            </a:stretch>
          </p:blipFill>
          <p:spPr bwMode="gray">
            <a:xfrm>
              <a:off x="1769" y="2019"/>
              <a:ext cx="3311" cy="17"/>
            </a:xfrm>
            <a:prstGeom prst="rect">
              <a:avLst/>
            </a:prstGeom>
            <a:noFill/>
            <a:ln w="9525">
              <a:noFill/>
              <a:miter lim="800000"/>
              <a:headEnd/>
              <a:tailEnd/>
            </a:ln>
          </p:spPr>
        </p:pic>
        <p:pic>
          <p:nvPicPr>
            <p:cNvPr id="1046" name="Picture 17"/>
            <p:cNvPicPr>
              <a:picLocks noChangeAspect="1" noChangeArrowheads="1"/>
            </p:cNvPicPr>
            <p:nvPr userDrawn="1"/>
          </p:nvPicPr>
          <p:blipFill>
            <a:blip r:embed="rId14" cstate="print"/>
            <a:srcRect/>
            <a:stretch>
              <a:fillRect/>
            </a:stretch>
          </p:blipFill>
          <p:spPr bwMode="gray">
            <a:xfrm>
              <a:off x="1769" y="2046"/>
              <a:ext cx="3311" cy="17"/>
            </a:xfrm>
            <a:prstGeom prst="rect">
              <a:avLst/>
            </a:prstGeom>
            <a:noFill/>
            <a:ln w="9525">
              <a:noFill/>
              <a:miter lim="800000"/>
              <a:headEnd/>
              <a:tailEnd/>
            </a:ln>
          </p:spPr>
        </p:pic>
        <p:pic>
          <p:nvPicPr>
            <p:cNvPr id="1047" name="Picture 18"/>
            <p:cNvPicPr>
              <a:picLocks noChangeAspect="1" noChangeArrowheads="1"/>
            </p:cNvPicPr>
            <p:nvPr userDrawn="1"/>
          </p:nvPicPr>
          <p:blipFill>
            <a:blip r:embed="rId14" cstate="print"/>
            <a:srcRect/>
            <a:stretch>
              <a:fillRect/>
            </a:stretch>
          </p:blipFill>
          <p:spPr bwMode="gray">
            <a:xfrm>
              <a:off x="1769" y="2073"/>
              <a:ext cx="3311" cy="17"/>
            </a:xfrm>
            <a:prstGeom prst="rect">
              <a:avLst/>
            </a:prstGeom>
            <a:noFill/>
            <a:ln w="9525">
              <a:noFill/>
              <a:miter lim="800000"/>
              <a:headEnd/>
              <a:tailEnd/>
            </a:ln>
          </p:spPr>
        </p:pic>
        <p:pic>
          <p:nvPicPr>
            <p:cNvPr id="1048" name="Picture 19"/>
            <p:cNvPicPr>
              <a:picLocks noChangeAspect="1" noChangeArrowheads="1"/>
            </p:cNvPicPr>
            <p:nvPr userDrawn="1"/>
          </p:nvPicPr>
          <p:blipFill>
            <a:blip r:embed="rId14" cstate="print"/>
            <a:srcRect/>
            <a:stretch>
              <a:fillRect/>
            </a:stretch>
          </p:blipFill>
          <p:spPr bwMode="gray">
            <a:xfrm>
              <a:off x="1769" y="2100"/>
              <a:ext cx="3311" cy="17"/>
            </a:xfrm>
            <a:prstGeom prst="rect">
              <a:avLst/>
            </a:prstGeom>
            <a:noFill/>
            <a:ln w="9525">
              <a:noFill/>
              <a:miter lim="800000"/>
              <a:headEnd/>
              <a:tailEnd/>
            </a:ln>
          </p:spPr>
        </p:pic>
        <p:pic>
          <p:nvPicPr>
            <p:cNvPr id="1049" name="Picture 20"/>
            <p:cNvPicPr>
              <a:picLocks noChangeAspect="1" noChangeArrowheads="1"/>
            </p:cNvPicPr>
            <p:nvPr userDrawn="1"/>
          </p:nvPicPr>
          <p:blipFill>
            <a:blip r:embed="rId14" cstate="print"/>
            <a:srcRect/>
            <a:stretch>
              <a:fillRect/>
            </a:stretch>
          </p:blipFill>
          <p:spPr bwMode="gray">
            <a:xfrm>
              <a:off x="1769" y="2127"/>
              <a:ext cx="3311" cy="17"/>
            </a:xfrm>
            <a:prstGeom prst="rect">
              <a:avLst/>
            </a:prstGeom>
            <a:noFill/>
            <a:ln w="9525">
              <a:noFill/>
              <a:miter lim="800000"/>
              <a:headEnd/>
              <a:tailEnd/>
            </a:ln>
          </p:spPr>
        </p:pic>
        <p:pic>
          <p:nvPicPr>
            <p:cNvPr id="1050" name="Picture 21"/>
            <p:cNvPicPr>
              <a:picLocks noChangeAspect="1" noChangeArrowheads="1"/>
            </p:cNvPicPr>
            <p:nvPr userDrawn="1"/>
          </p:nvPicPr>
          <p:blipFill>
            <a:blip r:embed="rId14" cstate="print"/>
            <a:srcRect/>
            <a:stretch>
              <a:fillRect/>
            </a:stretch>
          </p:blipFill>
          <p:spPr bwMode="gray">
            <a:xfrm>
              <a:off x="1769" y="2154"/>
              <a:ext cx="3311" cy="17"/>
            </a:xfrm>
            <a:prstGeom prst="rect">
              <a:avLst/>
            </a:prstGeom>
            <a:noFill/>
            <a:ln w="9525">
              <a:noFill/>
              <a:miter lim="800000"/>
              <a:headEnd/>
              <a:tailEnd/>
            </a:ln>
          </p:spPr>
        </p:pic>
        <p:pic>
          <p:nvPicPr>
            <p:cNvPr id="1051" name="Picture 22"/>
            <p:cNvPicPr>
              <a:picLocks noChangeAspect="1" noChangeArrowheads="1"/>
            </p:cNvPicPr>
            <p:nvPr userDrawn="1"/>
          </p:nvPicPr>
          <p:blipFill>
            <a:blip r:embed="rId14" cstate="print"/>
            <a:srcRect/>
            <a:stretch>
              <a:fillRect/>
            </a:stretch>
          </p:blipFill>
          <p:spPr bwMode="gray">
            <a:xfrm>
              <a:off x="1769" y="2181"/>
              <a:ext cx="3311" cy="17"/>
            </a:xfrm>
            <a:prstGeom prst="rect">
              <a:avLst/>
            </a:prstGeom>
            <a:noFill/>
            <a:ln w="9525">
              <a:noFill/>
              <a:miter lim="800000"/>
              <a:headEnd/>
              <a:tailEnd/>
            </a:ln>
          </p:spPr>
        </p:pic>
      </p:grpSp>
      <p:pic>
        <p:nvPicPr>
          <p:cNvPr id="1028" name="Picture 87" descr="222_32"/>
          <p:cNvPicPr>
            <a:picLocks noChangeAspect="1" noChangeArrowheads="1"/>
          </p:cNvPicPr>
          <p:nvPr/>
        </p:nvPicPr>
        <p:blipFill>
          <a:blip r:embed="rId15" cstate="print"/>
          <a:srcRect/>
          <a:stretch>
            <a:fillRect/>
          </a:stretch>
        </p:blipFill>
        <p:spPr bwMode="auto">
          <a:xfrm>
            <a:off x="8153400" y="146050"/>
            <a:ext cx="884238" cy="436563"/>
          </a:xfrm>
          <a:prstGeom prst="rect">
            <a:avLst/>
          </a:prstGeom>
          <a:noFill/>
          <a:ln w="9525">
            <a:noFill/>
            <a:miter lim="800000"/>
            <a:headEnd/>
            <a:tailEnd/>
          </a:ln>
        </p:spPr>
      </p:pic>
      <p:sp>
        <p:nvSpPr>
          <p:cNvPr id="26" name="Rectangle 4"/>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endParaRPr lang="en-GB" altLang="ja-JP" sz="1600">
              <a:latin typeface="+mn-lt"/>
            </a:endParaRPr>
          </a:p>
        </p:txBody>
      </p:sp>
      <p:sp>
        <p:nvSpPr>
          <p:cNvPr id="27" name="Rectangle 6"/>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28" name="Line 7"/>
          <p:cNvSpPr>
            <a:spLocks noChangeShapeType="1"/>
          </p:cNvSpPr>
          <p:nvPr/>
        </p:nvSpPr>
        <p:spPr bwMode="gray">
          <a:xfrm>
            <a:off x="0" y="688975"/>
            <a:ext cx="9144000" cy="0"/>
          </a:xfrm>
          <a:prstGeom prst="line">
            <a:avLst/>
          </a:prstGeom>
          <a:noFill/>
          <a:ln w="6350">
            <a:solidFill>
              <a:srgbClr val="808080"/>
            </a:solidFill>
            <a:round/>
            <a:headEnd/>
            <a:tailEnd/>
          </a:ln>
        </p:spPr>
        <p:txBody>
          <a:bodyPr anchor="ctr"/>
          <a:lstStyle/>
          <a:p>
            <a:pPr>
              <a:defRPr/>
            </a:pPr>
            <a:endParaRPr lang="en-AU" dirty="0">
              <a:latin typeface="+mn-lt"/>
              <a:ea typeface="+mn-ea"/>
            </a:endParaRPr>
          </a:p>
        </p:txBody>
      </p:sp>
      <p:sp>
        <p:nvSpPr>
          <p:cNvPr id="29" name="Line 8"/>
          <p:cNvSpPr>
            <a:spLocks noChangeShapeType="1"/>
          </p:cNvSpPr>
          <p:nvPr/>
        </p:nvSpPr>
        <p:spPr bwMode="gray">
          <a:xfrm>
            <a:off x="0" y="41275"/>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1033" name="Title Placeholder 1"/>
          <p:cNvSpPr>
            <a:spLocks noGrp="1"/>
          </p:cNvSpPr>
          <p:nvPr>
            <p:ph type="title"/>
          </p:nvPr>
        </p:nvSpPr>
        <p:spPr bwMode="auto">
          <a:xfrm>
            <a:off x="57150" y="0"/>
            <a:ext cx="7970838"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 name="Rectangle 10"/>
          <p:cNvSpPr>
            <a:spLocks noChangeArrowheads="1"/>
          </p:cNvSpPr>
          <p:nvPr/>
        </p:nvSpPr>
        <p:spPr bwMode="gray">
          <a:xfrm>
            <a:off x="0" y="6616700"/>
            <a:ext cx="9144000" cy="241300"/>
          </a:xfrm>
          <a:prstGeom prst="rect">
            <a:avLst/>
          </a:prstGeom>
          <a:solidFill>
            <a:srgbClr val="808080"/>
          </a:solidFill>
          <a:ln w="9525">
            <a:noFill/>
            <a:miter lim="800000"/>
            <a:headEnd/>
            <a:tailEnd/>
          </a:ln>
          <a:effectLst/>
        </p:spPr>
        <p:txBody>
          <a:bodyPr wrap="none" lIns="0" tIns="0" rIns="0" bIns="0" anchor="ctr"/>
          <a:lstStyle/>
          <a:p>
            <a:pPr>
              <a:tabLst>
                <a:tab pos="0" algn="l"/>
                <a:tab pos="4572000" algn="ctr"/>
                <a:tab pos="9144000" algn="r"/>
              </a:tabLst>
            </a:pPr>
            <a:r>
              <a:rPr lang="en-AU" altLang="ja-JP" sz="1000" dirty="0">
                <a:solidFill>
                  <a:schemeClr val="bg1"/>
                </a:solidFill>
                <a:latin typeface="+mn-lt"/>
              </a:rPr>
              <a:t>	</a:t>
            </a:r>
            <a:r>
              <a:rPr lang="en-AU" altLang="ja-JP" sz="1000" dirty="0" smtClean="0">
                <a:solidFill>
                  <a:schemeClr val="bg1"/>
                </a:solidFill>
                <a:latin typeface="+mn-lt"/>
              </a:rPr>
              <a:t>  Interstage BPM v11.2</a:t>
            </a:r>
            <a:r>
              <a:rPr lang="en-AU" altLang="ja-JP" sz="1000" dirty="0">
                <a:solidFill>
                  <a:schemeClr val="bg1"/>
                </a:solidFill>
                <a:latin typeface="+mn-lt"/>
              </a:rPr>
              <a:t>	 </a:t>
            </a:r>
            <a:fld id="{BF43565D-05EA-4068-BB4D-EC67E114E809}" type="slidenum">
              <a:rPr lang="en-AU" altLang="ja-JP" sz="1000" smtClean="0">
                <a:solidFill>
                  <a:schemeClr val="bg1"/>
                </a:solidFill>
                <a:latin typeface="+mn-lt"/>
              </a:rPr>
              <a:pPr>
                <a:tabLst>
                  <a:tab pos="0" algn="l"/>
                  <a:tab pos="4572000" algn="ctr"/>
                  <a:tab pos="9144000" algn="r"/>
                </a:tabLst>
              </a:pPr>
              <a:t>‹#›</a:t>
            </a:fld>
            <a:r>
              <a:rPr lang="en-AU" altLang="ja-JP" sz="1000" dirty="0" smtClean="0">
                <a:solidFill>
                  <a:schemeClr val="bg1"/>
                </a:solidFill>
                <a:latin typeface="+mn-lt"/>
              </a:rPr>
              <a:t>	</a:t>
            </a:r>
            <a:r>
              <a:rPr lang="en-US" altLang="ja-JP" sz="1000" dirty="0" smtClean="0">
                <a:solidFill>
                  <a:schemeClr val="bg1"/>
                </a:solidFill>
                <a:latin typeface="+mn-lt"/>
              </a:rPr>
              <a:t>Copyright </a:t>
            </a:r>
            <a:r>
              <a:rPr lang="en-US" altLang="ja-JP" sz="1000" dirty="0">
                <a:solidFill>
                  <a:schemeClr val="bg1"/>
                </a:solidFill>
                <a:latin typeface="+mn-lt"/>
              </a:rPr>
              <a:t>© 2010 FUJITSU </a:t>
            </a:r>
            <a:r>
              <a:rPr lang="en-US" altLang="ja-JP" sz="1000" dirty="0" smtClean="0">
                <a:solidFill>
                  <a:schemeClr val="bg1"/>
                </a:solidFill>
                <a:latin typeface="+mn-lt"/>
              </a:rPr>
              <a:t>LIMITED  </a:t>
            </a:r>
            <a:endParaRPr lang="en-GB" altLang="ja-JP" sz="900" dirty="0">
              <a:latin typeface="+mn-lt"/>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tx1"/>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lnSpc>
          <a:spcPct val="95000"/>
        </a:lnSpc>
        <a:spcBef>
          <a:spcPct val="20000"/>
        </a:spcBef>
        <a:spcAft>
          <a:spcPts val="288"/>
        </a:spcAft>
        <a:buClr>
          <a:srgbClr val="C00000"/>
        </a:buClr>
        <a:buFont typeface="Arial" charset="0"/>
        <a:buChar char="■"/>
        <a:defRPr lang="en-US" altLang="en-US" sz="2400" kern="1200" dirty="0">
          <a:solidFill>
            <a:schemeClr val="tx1"/>
          </a:solidFill>
          <a:latin typeface="+mn-lt"/>
          <a:ea typeface="MS PGothic" pitchFamily="34" charset="-128"/>
          <a:cs typeface="Arial" pitchFamily="34" charset="0"/>
        </a:defRPr>
      </a:lvl1pPr>
      <a:lvl2pPr marL="682625" indent="-341313" algn="l" rtl="0" eaLnBrk="1" fontAlgn="base" hangingPunct="1">
        <a:lnSpc>
          <a:spcPct val="95000"/>
        </a:lnSpc>
        <a:spcBef>
          <a:spcPct val="20000"/>
        </a:spcBef>
        <a:spcAft>
          <a:spcPts val="238"/>
        </a:spcAft>
        <a:buClr>
          <a:srgbClr val="737373"/>
        </a:buClr>
        <a:buSzPct val="80000"/>
        <a:buFont typeface="Wingdings" pitchFamily="2" charset="2"/>
        <a:buChar char=""/>
        <a:defRPr sz="2000" kern="1200">
          <a:solidFill>
            <a:schemeClr val="tx1"/>
          </a:solidFill>
          <a:latin typeface="+mn-lt"/>
          <a:ea typeface="MS PGothic" pitchFamily="34" charset="-128"/>
          <a:cs typeface="Arial" pitchFamily="34" charset="0"/>
        </a:defRPr>
      </a:lvl2pPr>
      <a:lvl3pPr marL="989013" indent="-341313" algn="l" rtl="0" eaLnBrk="1" fontAlgn="base" hangingPunct="1">
        <a:lnSpc>
          <a:spcPct val="95000"/>
        </a:lnSpc>
        <a:spcBef>
          <a:spcPct val="20000"/>
        </a:spcBef>
        <a:spcAft>
          <a:spcPts val="213"/>
        </a:spcAft>
        <a:buFont typeface="Arial" charset="0"/>
        <a:buChar char="•"/>
        <a:defRPr kern="1200">
          <a:solidFill>
            <a:schemeClr val="tx1"/>
          </a:solidFill>
          <a:latin typeface="+mn-lt"/>
          <a:ea typeface="MS PGothic" pitchFamily="34" charset="-128"/>
          <a:cs typeface="Arial" pitchFamily="34" charset="0"/>
        </a:defRPr>
      </a:lvl3pPr>
      <a:lvl4pPr marL="1331913" indent="-341313" algn="l" rtl="0" eaLnBrk="1" fontAlgn="base" hangingPunct="1">
        <a:lnSpc>
          <a:spcPct val="95000"/>
        </a:lnSpc>
        <a:spcBef>
          <a:spcPct val="20000"/>
        </a:spcBef>
        <a:spcAft>
          <a:spcPts val="188"/>
        </a:spcAft>
        <a:buFont typeface="Arial" charset="0"/>
        <a:buChar char="–"/>
        <a:defRPr sz="1600" kern="1200">
          <a:solidFill>
            <a:schemeClr val="tx1"/>
          </a:solidFill>
          <a:latin typeface="+mn-lt"/>
          <a:ea typeface="MS PGothic" pitchFamily="34" charset="-128"/>
          <a:cs typeface="Arial" pitchFamily="34" charset="0"/>
        </a:defRPr>
      </a:lvl4pPr>
      <a:lvl5pPr marL="1673225" indent="-341313" algn="l" rtl="0" eaLnBrk="1" fontAlgn="base" hangingPunct="1">
        <a:spcBef>
          <a:spcPct val="20000"/>
        </a:spcBef>
        <a:spcAft>
          <a:spcPct val="0"/>
        </a:spcAft>
        <a:buFont typeface="Arial" charset="0"/>
        <a:buChar char="»"/>
        <a:defRPr sz="14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normAutofit/>
          </a:bodyPr>
          <a:lstStyle/>
          <a:p>
            <a:pPr>
              <a:defRPr/>
            </a:pPr>
            <a:r>
              <a:rPr lang="en-US" dirty="0" smtClean="0"/>
              <a:t>Adding details to process model</a:t>
            </a:r>
          </a:p>
        </p:txBody>
      </p:sp>
      <p:sp>
        <p:nvSpPr>
          <p:cNvPr id="4" name="Text Placeholder 3"/>
          <p:cNvSpPr>
            <a:spLocks noGrp="1"/>
          </p:cNvSpPr>
          <p:nvPr>
            <p:ph type="body" idx="1"/>
          </p:nvPr>
        </p:nvSpPr>
        <p:spPr/>
        <p:txBody>
          <a:bodyPr/>
          <a:lstStyle/>
          <a:p>
            <a:pPr>
              <a:defRPr/>
            </a:pPr>
            <a:endParaRPr lang="en-AU" dirty="0">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latin typeface="+mn-lt"/>
              </a:rPr>
              <a:t>Node Properties - User Defined Attributes</a:t>
            </a:r>
          </a:p>
        </p:txBody>
      </p:sp>
      <p:sp>
        <p:nvSpPr>
          <p:cNvPr id="35843" name="Rectangle 3"/>
          <p:cNvSpPr>
            <a:spLocks noGrp="1" noChangeArrowheads="1"/>
          </p:cNvSpPr>
          <p:nvPr>
            <p:ph idx="1"/>
          </p:nvPr>
        </p:nvSpPr>
        <p:spPr/>
        <p:txBody>
          <a:bodyPr/>
          <a:lstStyle/>
          <a:p>
            <a:pPr eaLnBrk="1" hangingPunct="1"/>
            <a:r>
              <a:rPr dirty="0" smtClean="0">
                <a:cs typeface="Arial" charset="0"/>
              </a:rPr>
              <a:t>User Defined Attributes </a:t>
            </a:r>
            <a:r>
              <a:rPr lang="en-US" dirty="0" smtClean="0">
                <a:cs typeface="Arial" charset="0"/>
              </a:rPr>
              <a:t>–</a:t>
            </a:r>
            <a:r>
              <a:rPr dirty="0" smtClean="0">
                <a:cs typeface="Arial" charset="0"/>
              </a:rPr>
              <a:t> Process data variables. </a:t>
            </a:r>
          </a:p>
          <a:p>
            <a:pPr eaLnBrk="1" hangingPunct="1"/>
            <a:r>
              <a:rPr lang="en-US" dirty="0" smtClean="0">
                <a:cs typeface="Arial" charset="0"/>
              </a:rPr>
              <a:t>UDAs </a:t>
            </a:r>
            <a:r>
              <a:rPr dirty="0" smtClean="0">
                <a:cs typeface="Arial" charset="0"/>
              </a:rPr>
              <a:t>can be updated by user in the task details form:</a:t>
            </a:r>
          </a:p>
          <a:p>
            <a:pPr lvl="1" eaLnBrk="1" hangingPunct="1"/>
            <a:r>
              <a:rPr lang="en-US" dirty="0" smtClean="0">
                <a:cs typeface="Arial" charset="0"/>
              </a:rPr>
              <a:t>STRING, FLOAT, INTEGER, LONG, BOOLEAN, DATE, BIGDECIMAL and XML</a:t>
            </a:r>
          </a:p>
          <a:p>
            <a:pPr lvl="1" eaLnBrk="1" hangingPunct="1"/>
            <a:endParaRPr lang="en-US" dirty="0" smtClean="0">
              <a:cs typeface="Arial" charset="0"/>
            </a:endParaRPr>
          </a:p>
          <a:p>
            <a:pPr eaLnBrk="1" hangingPunct="1"/>
            <a:endParaRPr dirty="0" smtClean="0">
              <a:cs typeface="Arial" charset="0"/>
            </a:endParaRPr>
          </a:p>
        </p:txBody>
      </p:sp>
      <p:pic>
        <p:nvPicPr>
          <p:cNvPr id="38916" name="Picture 4" descr="activityUDA.png"/>
          <p:cNvPicPr>
            <a:picLocks noChangeAspect="1"/>
          </p:cNvPicPr>
          <p:nvPr/>
        </p:nvPicPr>
        <p:blipFill>
          <a:blip r:embed="rId3" cstate="print"/>
          <a:srcRect/>
          <a:stretch>
            <a:fillRect/>
          </a:stretch>
        </p:blipFill>
        <p:spPr bwMode="auto">
          <a:xfrm>
            <a:off x="677863" y="2943225"/>
            <a:ext cx="7888287" cy="32051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dirty="0" smtClean="0">
                <a:latin typeface="+mn-lt"/>
              </a:rPr>
              <a:t>Node Properties - Forms</a:t>
            </a:r>
          </a:p>
        </p:txBody>
      </p:sp>
      <p:sp>
        <p:nvSpPr>
          <p:cNvPr id="34819" name="Rectangle 1027"/>
          <p:cNvSpPr>
            <a:spLocks noGrp="1" noChangeArrowheads="1"/>
          </p:cNvSpPr>
          <p:nvPr>
            <p:ph idx="1"/>
          </p:nvPr>
        </p:nvSpPr>
        <p:spPr/>
        <p:txBody>
          <a:bodyPr/>
          <a:lstStyle/>
          <a:p>
            <a:pPr eaLnBrk="1" hangingPunct="1"/>
            <a:r>
              <a:rPr dirty="0" smtClean="0">
                <a:cs typeface="Arial" charset="0"/>
              </a:rPr>
              <a:t>Forms can be attached to Activity nodes to present information to the users, required to complete the tasks.</a:t>
            </a:r>
          </a:p>
          <a:p>
            <a:pPr eaLnBrk="1" hangingPunct="1"/>
            <a:r>
              <a:rPr dirty="0" smtClean="0">
                <a:cs typeface="Arial" charset="0"/>
              </a:rPr>
              <a:t>Users can edit/enter data and submit the task.</a:t>
            </a:r>
          </a:p>
          <a:p>
            <a:pPr eaLnBrk="1" hangingPunct="1"/>
            <a:r>
              <a:rPr lang="en-US" dirty="0" smtClean="0">
                <a:cs typeface="Arial" charset="0"/>
              </a:rPr>
              <a:t>Interstage BPM forms designer provides rich form building capability.</a:t>
            </a:r>
            <a:endParaRPr dirty="0" smtClean="0">
              <a:cs typeface="Arial" charset="0"/>
            </a:endParaRPr>
          </a:p>
          <a:p>
            <a:pPr eaLnBrk="1" hangingPunct="1"/>
            <a:r>
              <a:rPr dirty="0" smtClean="0">
                <a:cs typeface="Arial" charset="0"/>
              </a:rPr>
              <a:t>JSP pages can also be attached as forms.</a:t>
            </a:r>
          </a:p>
        </p:txBody>
      </p:sp>
      <p:pic>
        <p:nvPicPr>
          <p:cNvPr id="37892" name="Picture 4" descr="activityForms.png"/>
          <p:cNvPicPr>
            <a:picLocks noChangeAspect="1"/>
          </p:cNvPicPr>
          <p:nvPr/>
        </p:nvPicPr>
        <p:blipFill>
          <a:blip r:embed="rId3" cstate="print"/>
          <a:srcRect/>
          <a:stretch>
            <a:fillRect/>
          </a:stretch>
        </p:blipFill>
        <p:spPr bwMode="auto">
          <a:xfrm>
            <a:off x="596445" y="3459399"/>
            <a:ext cx="7956550" cy="27257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latin typeface="+mn-lt"/>
              </a:rPr>
              <a:t>Java Actions</a:t>
            </a:r>
          </a:p>
        </p:txBody>
      </p:sp>
      <p:sp>
        <p:nvSpPr>
          <p:cNvPr id="34819" name="Rectangle 3"/>
          <p:cNvSpPr>
            <a:spLocks noGrp="1" noChangeArrowheads="1"/>
          </p:cNvSpPr>
          <p:nvPr>
            <p:ph idx="1"/>
          </p:nvPr>
        </p:nvSpPr>
        <p:spPr/>
        <p:txBody>
          <a:bodyPr/>
          <a:lstStyle/>
          <a:p>
            <a:pPr eaLnBrk="1" hangingPunct="1"/>
            <a:r>
              <a:rPr lang="en-US" dirty="0" smtClean="0">
                <a:cs typeface="Arial" charset="0"/>
              </a:rPr>
              <a:t>Process Level</a:t>
            </a:r>
          </a:p>
          <a:p>
            <a:pPr lvl="1" eaLnBrk="1" hangingPunct="1"/>
            <a:r>
              <a:rPr lang="en-US" dirty="0" smtClean="0">
                <a:cs typeface="Arial" charset="0"/>
              </a:rPr>
              <a:t>Init Action and Owner Actions</a:t>
            </a:r>
            <a:endParaRPr dirty="0" smtClean="0">
              <a:cs typeface="Arial" charset="0"/>
            </a:endParaRPr>
          </a:p>
          <a:p>
            <a:pPr lvl="2" eaLnBrk="1" hangingPunct="1"/>
            <a:r>
              <a:rPr lang="en-US" altLang="en-US" dirty="0" smtClean="0"/>
              <a:t>Executes</a:t>
            </a:r>
            <a:r>
              <a:rPr lang="en-US" dirty="0" smtClean="0">
                <a:cs typeface="Arial" charset="0"/>
              </a:rPr>
              <a:t> at process instance start time</a:t>
            </a:r>
          </a:p>
          <a:p>
            <a:pPr lvl="1" eaLnBrk="1" hangingPunct="1"/>
            <a:r>
              <a:rPr lang="en-US" dirty="0" smtClean="0">
                <a:cs typeface="Arial" charset="0"/>
              </a:rPr>
              <a:t>Commit Action</a:t>
            </a:r>
          </a:p>
          <a:p>
            <a:pPr lvl="2" eaLnBrk="1" hangingPunct="1"/>
            <a:r>
              <a:rPr lang="en-US" altLang="en-US" dirty="0" smtClean="0"/>
              <a:t>Executes</a:t>
            </a:r>
            <a:r>
              <a:rPr lang="en-US" dirty="0" smtClean="0">
                <a:cs typeface="Arial" charset="0"/>
              </a:rPr>
              <a:t> </a:t>
            </a:r>
            <a:r>
              <a:rPr lang="en-US" dirty="0" smtClean="0"/>
              <a:t>upon process completion.</a:t>
            </a:r>
            <a:r>
              <a:rPr lang="en-US" dirty="0" smtClean="0">
                <a:cs typeface="Arial" charset="0"/>
              </a:rPr>
              <a:t> </a:t>
            </a:r>
          </a:p>
          <a:p>
            <a:pPr lvl="1" eaLnBrk="1" hangingPunct="1"/>
            <a:endParaRPr lang="en-US" dirty="0" smtClean="0">
              <a:cs typeface="Arial" charset="0"/>
            </a:endParaRPr>
          </a:p>
          <a:p>
            <a:pPr eaLnBrk="1" hangingPunct="1"/>
            <a:r>
              <a:rPr lang="en-US" dirty="0" smtClean="0">
                <a:cs typeface="Arial" charset="0"/>
              </a:rPr>
              <a:t>Node Level</a:t>
            </a:r>
          </a:p>
          <a:p>
            <a:pPr lvl="1" eaLnBrk="1" hangingPunct="1"/>
            <a:r>
              <a:rPr lang="en-US" dirty="0" smtClean="0">
                <a:cs typeface="Arial" charset="0"/>
              </a:rPr>
              <a:t>Role Action</a:t>
            </a:r>
          </a:p>
          <a:p>
            <a:pPr lvl="2" eaLnBrk="1" hangingPunct="1"/>
            <a:r>
              <a:rPr lang="en-US" altLang="en-US" dirty="0" smtClean="0"/>
              <a:t>Executed</a:t>
            </a:r>
            <a:r>
              <a:rPr lang="en-US" dirty="0" smtClean="0"/>
              <a:t> after assignee resolution and before task assignment</a:t>
            </a:r>
            <a:endParaRPr lang="en-US" dirty="0" smtClean="0">
              <a:cs typeface="Arial" charset="0"/>
            </a:endParaRPr>
          </a:p>
          <a:p>
            <a:pPr lvl="1" eaLnBrk="1" hangingPunct="1"/>
            <a:r>
              <a:rPr lang="en-US" dirty="0" smtClean="0">
                <a:cs typeface="Arial" charset="0"/>
              </a:rPr>
              <a:t>Prologue Action</a:t>
            </a:r>
          </a:p>
          <a:p>
            <a:pPr lvl="2" eaLnBrk="1" hangingPunct="1"/>
            <a:r>
              <a:rPr lang="en-US" altLang="en-US" dirty="0" smtClean="0"/>
              <a:t>Executed</a:t>
            </a:r>
            <a:r>
              <a:rPr lang="en-US" dirty="0" smtClean="0"/>
              <a:t> before the node performs its task</a:t>
            </a:r>
            <a:endParaRPr lang="en-US" dirty="0" smtClean="0">
              <a:cs typeface="Arial" charset="0"/>
            </a:endParaRPr>
          </a:p>
          <a:p>
            <a:pPr lvl="1" eaLnBrk="1" hangingPunct="1"/>
            <a:r>
              <a:rPr lang="en-US" dirty="0" smtClean="0">
                <a:cs typeface="Arial" charset="0"/>
              </a:rPr>
              <a:t>Epilogue Action</a:t>
            </a:r>
          </a:p>
          <a:p>
            <a:pPr lvl="2"/>
            <a:r>
              <a:rPr lang="en-US" altLang="en-US" dirty="0" smtClean="0"/>
              <a:t>Executed after the node finishes its task and before the process instance moves on to another node</a:t>
            </a:r>
            <a:endParaRPr lang="en-US" dirty="0"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US" dirty="0" smtClean="0">
                <a:latin typeface="+mn-lt"/>
              </a:rPr>
              <a:t>Pre-Defined Java Actions</a:t>
            </a:r>
          </a:p>
        </p:txBody>
      </p:sp>
      <p:sp>
        <p:nvSpPr>
          <p:cNvPr id="63491" name="Content Placeholder 10"/>
          <p:cNvSpPr>
            <a:spLocks noGrp="1"/>
          </p:cNvSpPr>
          <p:nvPr>
            <p:ph idx="1"/>
          </p:nvPr>
        </p:nvSpPr>
        <p:spPr/>
        <p:txBody>
          <a:bodyPr/>
          <a:lstStyle/>
          <a:p>
            <a:pPr eaLnBrk="1" hangingPunct="1"/>
            <a:r>
              <a:rPr lang="en-US" altLang="en-US" dirty="0" smtClean="0">
                <a:cs typeface="Arial" charset="0"/>
              </a:rPr>
              <a:t>These groups of pre-defined Java Actions are available:</a:t>
            </a:r>
          </a:p>
          <a:p>
            <a:pPr lvl="1" eaLnBrk="1" hangingPunct="1"/>
            <a:r>
              <a:rPr lang="en-US" b="1" dirty="0" smtClean="0">
                <a:cs typeface="Arial" charset="0"/>
              </a:rPr>
              <a:t>Server</a:t>
            </a:r>
            <a:r>
              <a:rPr lang="en-US" dirty="0" smtClean="0">
                <a:cs typeface="Arial" charset="0"/>
              </a:rPr>
              <a:t> – </a:t>
            </a:r>
            <a:r>
              <a:rPr lang="en-US" dirty="0" smtClean="0"/>
              <a:t>enable to interact with the BPM Server</a:t>
            </a:r>
            <a:endParaRPr lang="en-US" dirty="0" smtClean="0">
              <a:cs typeface="Arial" charset="0"/>
            </a:endParaRPr>
          </a:p>
          <a:p>
            <a:pPr lvl="1" eaLnBrk="1" hangingPunct="1"/>
            <a:r>
              <a:rPr lang="en-US" b="1" dirty="0" smtClean="0">
                <a:cs typeface="Arial" charset="0"/>
              </a:rPr>
              <a:t>XML</a:t>
            </a:r>
            <a:r>
              <a:rPr lang="en-US" dirty="0" smtClean="0">
                <a:cs typeface="Arial" charset="0"/>
              </a:rPr>
              <a:t> - </a:t>
            </a:r>
            <a:r>
              <a:rPr lang="en-US" dirty="0" smtClean="0"/>
              <a:t>add XML substructures, text elements, or attribute values to User Defined Attributes (UDAs) of type XML.</a:t>
            </a:r>
            <a:endParaRPr lang="en-US" dirty="0" smtClean="0">
              <a:cs typeface="Arial" charset="0"/>
            </a:endParaRPr>
          </a:p>
          <a:p>
            <a:pPr lvl="1" eaLnBrk="1" hangingPunct="1"/>
            <a:r>
              <a:rPr lang="en-US" b="1" dirty="0" smtClean="0">
                <a:cs typeface="Arial" charset="0"/>
              </a:rPr>
              <a:t>Rules</a:t>
            </a:r>
            <a:r>
              <a:rPr lang="en-US" dirty="0" smtClean="0">
                <a:cs typeface="Arial" charset="0"/>
              </a:rPr>
              <a:t> - </a:t>
            </a:r>
            <a:r>
              <a:rPr lang="en-US" dirty="0" smtClean="0"/>
              <a:t>Java Action to invoke rules engines and execute business rules</a:t>
            </a:r>
            <a:endParaRPr lang="en-US" dirty="0" smtClean="0">
              <a:cs typeface="Arial" charset="0"/>
            </a:endParaRPr>
          </a:p>
          <a:p>
            <a:pPr lvl="1" eaLnBrk="1" hangingPunct="1"/>
            <a:r>
              <a:rPr lang="en-US" b="1" dirty="0" smtClean="0">
                <a:cs typeface="Arial" charset="0"/>
              </a:rPr>
              <a:t>Notification</a:t>
            </a:r>
            <a:r>
              <a:rPr lang="en-US" dirty="0" smtClean="0">
                <a:cs typeface="Arial" charset="0"/>
              </a:rPr>
              <a:t> - </a:t>
            </a:r>
            <a:r>
              <a:rPr lang="en-US" dirty="0" smtClean="0"/>
              <a:t>notify users on events related to process execution</a:t>
            </a:r>
            <a:endParaRPr lang="en-US" dirty="0" smtClean="0">
              <a:cs typeface="Arial" charset="0"/>
            </a:endParaRPr>
          </a:p>
          <a:p>
            <a:pPr lvl="1" eaLnBrk="1" hangingPunct="1"/>
            <a:r>
              <a:rPr lang="en-US" b="1" dirty="0" smtClean="0">
                <a:cs typeface="Arial" charset="0"/>
              </a:rPr>
              <a:t>Database</a:t>
            </a:r>
            <a:r>
              <a:rPr lang="en-US" dirty="0" smtClean="0">
                <a:cs typeface="Arial" charset="0"/>
              </a:rPr>
              <a:t> – </a:t>
            </a:r>
            <a:r>
              <a:rPr lang="en-US" dirty="0" smtClean="0"/>
              <a:t>allows to interact with external databases</a:t>
            </a:r>
            <a:endParaRPr lang="en-US" dirty="0" smtClean="0">
              <a:cs typeface="Arial" charset="0"/>
            </a:endParaRPr>
          </a:p>
          <a:p>
            <a:pPr lvl="1" eaLnBrk="1" hangingPunct="1"/>
            <a:r>
              <a:rPr lang="en-US" b="1" dirty="0" smtClean="0">
                <a:cs typeface="Arial" charset="0"/>
              </a:rPr>
              <a:t>Integration</a:t>
            </a:r>
            <a:r>
              <a:rPr lang="en-US" dirty="0" smtClean="0">
                <a:cs typeface="Arial" charset="0"/>
              </a:rPr>
              <a:t> – </a:t>
            </a:r>
            <a:r>
              <a:rPr lang="en-US" dirty="0" smtClean="0"/>
              <a:t>allows to access external systems from process definition</a:t>
            </a:r>
            <a:endParaRPr lang="en-US" dirty="0" smtClean="0">
              <a:cs typeface="Arial" charset="0"/>
            </a:endParaRPr>
          </a:p>
          <a:p>
            <a:pPr lvl="1" eaLnBrk="1" hangingPunct="1"/>
            <a:r>
              <a:rPr lang="en-US" b="1" dirty="0" smtClean="0">
                <a:cs typeface="Arial" charset="0"/>
              </a:rPr>
              <a:t>Custom </a:t>
            </a:r>
            <a:r>
              <a:rPr lang="en-US" dirty="0" smtClean="0">
                <a:cs typeface="Arial" charset="0"/>
              </a:rPr>
              <a:t>– Generic and No-operation Java Actions</a:t>
            </a: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mn-lt"/>
              </a:rPr>
              <a:t>Adding Actions</a:t>
            </a:r>
          </a:p>
        </p:txBody>
      </p:sp>
      <p:sp>
        <p:nvSpPr>
          <p:cNvPr id="36867" name="Rectangle 3"/>
          <p:cNvSpPr>
            <a:spLocks noGrp="1" noChangeArrowheads="1"/>
          </p:cNvSpPr>
          <p:nvPr>
            <p:ph idx="1"/>
          </p:nvPr>
        </p:nvSpPr>
        <p:spPr/>
        <p:txBody>
          <a:bodyPr/>
          <a:lstStyle/>
          <a:p>
            <a:pPr lvl="1" eaLnBrk="1" hangingPunct="1"/>
            <a:endParaRPr lang="en-US" dirty="0" smtClean="0">
              <a:cs typeface="Arial" charset="0"/>
            </a:endParaRPr>
          </a:p>
          <a:p>
            <a:pPr eaLnBrk="1" hangingPunct="1"/>
            <a:endParaRPr dirty="0" smtClean="0">
              <a:cs typeface="Arial" charset="0"/>
            </a:endParaRPr>
          </a:p>
        </p:txBody>
      </p:sp>
      <p:grpSp>
        <p:nvGrpSpPr>
          <p:cNvPr id="2" name="Group 6"/>
          <p:cNvGrpSpPr/>
          <p:nvPr/>
        </p:nvGrpSpPr>
        <p:grpSpPr>
          <a:xfrm>
            <a:off x="403678" y="911227"/>
            <a:ext cx="7975600" cy="4286703"/>
            <a:chOff x="403678" y="911227"/>
            <a:chExt cx="7975600" cy="4286703"/>
          </a:xfrm>
        </p:grpSpPr>
        <p:pic>
          <p:nvPicPr>
            <p:cNvPr id="39940" name="Picture 4" descr="activityActionSet.png"/>
            <p:cNvPicPr>
              <a:picLocks noChangeAspect="1"/>
            </p:cNvPicPr>
            <p:nvPr/>
          </p:nvPicPr>
          <p:blipFill>
            <a:blip r:embed="rId3" cstate="print"/>
            <a:srcRect/>
            <a:stretch>
              <a:fillRect/>
            </a:stretch>
          </p:blipFill>
          <p:spPr bwMode="auto">
            <a:xfrm>
              <a:off x="403678" y="911227"/>
              <a:ext cx="7975600" cy="298767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3829050" y="2530930"/>
              <a:ext cx="3619500" cy="2667000"/>
            </a:xfrm>
            <a:prstGeom prst="rect">
              <a:avLst/>
            </a:prstGeom>
            <a:noFill/>
            <a:ln w="9525">
              <a:noFill/>
              <a:miter lim="800000"/>
              <a:headEnd/>
              <a:tailEnd/>
            </a:ln>
          </p:spPr>
        </p:pic>
        <p:sp>
          <p:nvSpPr>
            <p:cNvPr id="6" name="Curved Right Arrow 5"/>
            <p:cNvSpPr/>
            <p:nvPr/>
          </p:nvSpPr>
          <p:spPr>
            <a:xfrm rot="4545773">
              <a:off x="6198385" y="613487"/>
              <a:ext cx="1150417" cy="2139250"/>
            </a:xfrm>
            <a:prstGeom prst="curvedRightArrow">
              <a:avLst>
                <a:gd name="adj1" fmla="val 25000"/>
                <a:gd name="adj2" fmla="val 4790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mn-lt"/>
              </a:rPr>
              <a:t>Exception Handling</a:t>
            </a:r>
          </a:p>
        </p:txBody>
      </p:sp>
      <p:sp>
        <p:nvSpPr>
          <p:cNvPr id="36867" name="Rectangle 3"/>
          <p:cNvSpPr>
            <a:spLocks noGrp="1" noChangeArrowheads="1"/>
          </p:cNvSpPr>
          <p:nvPr>
            <p:ph idx="1"/>
          </p:nvPr>
        </p:nvSpPr>
        <p:spPr/>
        <p:txBody>
          <a:bodyPr/>
          <a:lstStyle/>
          <a:p>
            <a:pPr eaLnBrk="1" hangingPunct="1"/>
            <a:r>
              <a:rPr lang="en-US" dirty="0" smtClean="0">
                <a:cs typeface="Arial" charset="0"/>
              </a:rPr>
              <a:t>Error Actions – Only available at Process Level</a:t>
            </a:r>
          </a:p>
          <a:p>
            <a:pPr lvl="1" eaLnBrk="1" hangingPunct="1"/>
            <a:r>
              <a:rPr lang="en-US" dirty="0" smtClean="0">
                <a:cs typeface="Arial" charset="0"/>
              </a:rPr>
              <a:t>Used to handle error in “</a:t>
            </a:r>
            <a:r>
              <a:rPr lang="en-US" i="1" dirty="0" smtClean="0">
                <a:cs typeface="Arial" charset="0"/>
              </a:rPr>
              <a:t>Remote Subprocess Nodes</a:t>
            </a:r>
            <a:r>
              <a:rPr lang="en-US" dirty="0" smtClean="0">
                <a:cs typeface="Arial" charset="0"/>
              </a:rPr>
              <a:t>”.</a:t>
            </a:r>
          </a:p>
          <a:p>
            <a:pPr lvl="1" eaLnBrk="1" hangingPunct="1"/>
            <a:endParaRPr lang="en-US" dirty="0" smtClean="0">
              <a:cs typeface="Arial" charset="0"/>
            </a:endParaRPr>
          </a:p>
          <a:p>
            <a:r>
              <a:rPr lang="en-US" altLang="en-US" dirty="0" smtClean="0"/>
              <a:t>OnSuspend, OnResume, and OnAbort </a:t>
            </a:r>
          </a:p>
          <a:p>
            <a:pPr lvl="1"/>
            <a:r>
              <a:rPr lang="en-US" altLang="en-US" dirty="0" smtClean="0"/>
              <a:t>Executes when a process or task is Suspended, Resumed or Aborted.</a:t>
            </a:r>
          </a:p>
          <a:p>
            <a:endParaRPr lang="en-US" dirty="0" smtClean="0">
              <a:cs typeface="Arial" charset="0"/>
            </a:endParaRPr>
          </a:p>
          <a:p>
            <a:pPr eaLnBrk="1" hangingPunct="1">
              <a:buNone/>
            </a:pPr>
            <a:endParaRPr lang="en-US" i="1" dirty="0" smtClean="0">
              <a:cs typeface="Arial" charset="0"/>
            </a:endParaRPr>
          </a:p>
          <a:p>
            <a:pPr eaLnBrk="1" hangingPunct="1"/>
            <a:endParaRPr lang="en-US" dirty="0" smtClean="0">
              <a:cs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666750" y="3418114"/>
            <a:ext cx="7353300" cy="1695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latin typeface="+mn-lt"/>
              </a:rPr>
              <a:t>Due Date and Timer</a:t>
            </a:r>
          </a:p>
        </p:txBody>
      </p:sp>
      <p:sp>
        <p:nvSpPr>
          <p:cNvPr id="37891" name="Rectangle 3"/>
          <p:cNvSpPr>
            <a:spLocks noGrp="1" noChangeArrowheads="1"/>
          </p:cNvSpPr>
          <p:nvPr>
            <p:ph idx="1"/>
          </p:nvPr>
        </p:nvSpPr>
        <p:spPr/>
        <p:txBody>
          <a:bodyPr/>
          <a:lstStyle/>
          <a:p>
            <a:pPr eaLnBrk="1" hangingPunct="1"/>
            <a:r>
              <a:rPr dirty="0" smtClean="0">
                <a:cs typeface="Arial" charset="0"/>
              </a:rPr>
              <a:t>Due Date</a:t>
            </a:r>
          </a:p>
          <a:p>
            <a:pPr lvl="1" eaLnBrk="1" hangingPunct="1"/>
            <a:r>
              <a:rPr lang="en-US" dirty="0" smtClean="0"/>
              <a:t>Specify when an activity is due to be completed once it has become active</a:t>
            </a:r>
            <a:endParaRPr lang="en-US" dirty="0" smtClean="0">
              <a:cs typeface="Arial" charset="0"/>
            </a:endParaRPr>
          </a:p>
          <a:p>
            <a:pPr lvl="1" eaLnBrk="1" hangingPunct="1"/>
            <a:r>
              <a:rPr lang="en-US" dirty="0" smtClean="0">
                <a:cs typeface="Arial" charset="0"/>
              </a:rPr>
              <a:t>Due date is displayed to the user and task is sorted in descending order by default.</a:t>
            </a:r>
          </a:p>
          <a:p>
            <a:pPr lvl="1" eaLnBrk="1" hangingPunct="1"/>
            <a:r>
              <a:rPr lang="en-US" dirty="0" smtClean="0">
                <a:cs typeface="Arial" charset="0"/>
              </a:rPr>
              <a:t>Allows to take some action when due date expires.</a:t>
            </a:r>
          </a:p>
          <a:p>
            <a:pPr lvl="1" eaLnBrk="1" hangingPunct="1"/>
            <a:endParaRPr lang="en-US" dirty="0" smtClean="0">
              <a:cs typeface="Arial" charset="0"/>
            </a:endParaRPr>
          </a:p>
          <a:p>
            <a:pPr eaLnBrk="1" hangingPunct="1"/>
            <a:r>
              <a:rPr lang="en-US" dirty="0" smtClean="0">
                <a:cs typeface="Arial" charset="0"/>
              </a:rPr>
              <a:t>Timer</a:t>
            </a:r>
          </a:p>
          <a:p>
            <a:pPr lvl="1" eaLnBrk="1" hangingPunct="1"/>
            <a:r>
              <a:rPr lang="en-US" dirty="0" smtClean="0">
                <a:cs typeface="Arial" charset="0"/>
              </a:rPr>
              <a:t>Allows to </a:t>
            </a:r>
            <a:r>
              <a:rPr lang="en-US" smtClean="0">
                <a:cs typeface="Arial" charset="0"/>
              </a:rPr>
              <a:t>take some action </a:t>
            </a:r>
            <a:r>
              <a:rPr lang="en-US" dirty="0" smtClean="0">
                <a:cs typeface="Arial" charset="0"/>
              </a:rPr>
              <a:t>at pre defined time/schedule</a:t>
            </a:r>
          </a:p>
          <a:p>
            <a:pPr lvl="1" eaLnBrk="1" hangingPunct="1"/>
            <a:r>
              <a:rPr lang="en-US" dirty="0" smtClean="0">
                <a:cs typeface="Arial" charset="0"/>
              </a:rPr>
              <a:t>Can be repeated after each specified interval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latin typeface="+mn-lt"/>
              </a:rPr>
              <a:t>Due Date and Timer Type</a:t>
            </a:r>
          </a:p>
        </p:txBody>
      </p:sp>
      <p:sp>
        <p:nvSpPr>
          <p:cNvPr id="37891" name="Rectangle 3"/>
          <p:cNvSpPr>
            <a:spLocks noGrp="1" noChangeArrowheads="1"/>
          </p:cNvSpPr>
          <p:nvPr>
            <p:ph idx="1"/>
          </p:nvPr>
        </p:nvSpPr>
        <p:spPr/>
        <p:txBody>
          <a:bodyPr/>
          <a:lstStyle/>
          <a:p>
            <a:pPr eaLnBrk="1" hangingPunct="1"/>
            <a:r>
              <a:rPr dirty="0" smtClean="0">
                <a:cs typeface="Arial" charset="0"/>
              </a:rPr>
              <a:t>Due Dates and Timer types depend on the schedule/date configuration</a:t>
            </a:r>
          </a:p>
          <a:p>
            <a:pPr lvl="1" eaLnBrk="1" hangingPunct="1">
              <a:buClrTx/>
            </a:pPr>
            <a:r>
              <a:rPr lang="en-US" dirty="0" smtClean="0">
                <a:cs typeface="Arial" charset="0"/>
              </a:rPr>
              <a:t>Absolute - triggers at a predefined specific date and time</a:t>
            </a:r>
          </a:p>
          <a:p>
            <a:pPr lvl="1" eaLnBrk="1" hangingPunct="1">
              <a:buClrTx/>
            </a:pPr>
            <a:r>
              <a:rPr lang="en-US" dirty="0" smtClean="0">
                <a:cs typeface="Arial" charset="0"/>
              </a:rPr>
              <a:t>Calendar - trigger after specified time has elapsed</a:t>
            </a:r>
          </a:p>
          <a:p>
            <a:pPr lvl="2" eaLnBrk="1" hangingPunct="1"/>
            <a:r>
              <a:rPr lang="en-US" dirty="0" smtClean="0">
                <a:cs typeface="Arial" charset="0"/>
              </a:rPr>
              <a:t>Time specified in Days and Hours</a:t>
            </a:r>
          </a:p>
          <a:p>
            <a:pPr lvl="1" eaLnBrk="1" hangingPunct="1">
              <a:buClrTx/>
            </a:pPr>
            <a:r>
              <a:rPr lang="en-US" dirty="0" smtClean="0">
                <a:cs typeface="Arial" charset="0"/>
              </a:rPr>
              <a:t>Business - based on a Business Calendar</a:t>
            </a:r>
          </a:p>
          <a:p>
            <a:pPr lvl="2" eaLnBrk="1" hangingPunct="1">
              <a:spcBef>
                <a:spcPts val="400"/>
              </a:spcBef>
            </a:pPr>
            <a:r>
              <a:rPr lang="en-US" dirty="0" smtClean="0">
                <a:cs typeface="Arial" charset="0"/>
              </a:rPr>
              <a:t>can use working hours from a Business Calendar</a:t>
            </a:r>
          </a:p>
          <a:p>
            <a:pPr lvl="1" eaLnBrk="1" hangingPunct="1">
              <a:buClrTx/>
            </a:pPr>
            <a:r>
              <a:rPr lang="en-US" dirty="0" smtClean="0">
                <a:cs typeface="Arial" charset="0"/>
              </a:rPr>
              <a:t>Advanced – define expressions using Time and Day codes and Business Calendar to define more complex timers</a:t>
            </a:r>
          </a:p>
          <a:p>
            <a:pPr lvl="2" eaLnBrk="1" hangingPunct="1">
              <a:spcBef>
                <a:spcPts val="400"/>
              </a:spcBef>
            </a:pPr>
            <a:r>
              <a:rPr lang="en-US" dirty="0" smtClean="0">
                <a:cs typeface="Arial" charset="0"/>
              </a:rPr>
              <a:t>BM(-1); - the last business day of the month</a:t>
            </a:r>
          </a:p>
          <a:p>
            <a:pPr lvl="2" eaLnBrk="1" hangingPunct="1">
              <a:spcBef>
                <a:spcPts val="400"/>
              </a:spcBef>
            </a:pPr>
            <a:r>
              <a:rPr lang="en-US" dirty="0" smtClean="0">
                <a:cs typeface="Arial" charset="0"/>
              </a:rPr>
              <a:t>WN(7); - the next Saturday after today</a:t>
            </a:r>
          </a:p>
          <a:p>
            <a:pPr eaLnBrk="1" hangingPunct="1"/>
            <a:r>
              <a:rPr dirty="0" smtClean="0">
                <a:cs typeface="Arial" charset="0"/>
              </a:rPr>
              <a:t>Timers can be marked as Periodic if they are required to trigger repeatedly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Timer</a:t>
            </a:r>
            <a:endParaRPr lang="en-US" dirty="0"/>
          </a:p>
        </p:txBody>
      </p:sp>
      <p:sp>
        <p:nvSpPr>
          <p:cNvPr id="3" name="Content Placeholder 2"/>
          <p:cNvSpPr>
            <a:spLocks noGrp="1"/>
          </p:cNvSpPr>
          <p:nvPr>
            <p:ph idx="1"/>
          </p:nvPr>
        </p:nvSpPr>
        <p:spPr/>
        <p:txBody>
          <a:bodyPr/>
          <a:lstStyle/>
          <a:p>
            <a:r>
              <a:rPr lang="en-US" dirty="0" smtClean="0"/>
              <a:t>Configure Timer to use business calendar</a:t>
            </a:r>
          </a:p>
          <a:p>
            <a:endParaRPr lang="en-US" dirty="0"/>
          </a:p>
        </p:txBody>
      </p:sp>
      <p:pic>
        <p:nvPicPr>
          <p:cNvPr id="4" name="Picture 3" descr="CalendarTimer.PNG"/>
          <p:cNvPicPr>
            <a:picLocks noChangeAspect="1"/>
          </p:cNvPicPr>
          <p:nvPr/>
        </p:nvPicPr>
        <p:blipFill>
          <a:blip r:embed="rId3" cstate="print"/>
          <a:stretch>
            <a:fillRect/>
          </a:stretch>
        </p:blipFill>
        <p:spPr>
          <a:xfrm>
            <a:off x="585469" y="1828579"/>
            <a:ext cx="7973062" cy="3040805"/>
          </a:xfrm>
          <a:prstGeom prst="rect">
            <a:avLst/>
          </a:prstGeom>
        </p:spPr>
      </p:pic>
      <p:sp>
        <p:nvSpPr>
          <p:cNvPr id="5" name="Rectangle 4"/>
          <p:cNvSpPr/>
          <p:nvPr/>
        </p:nvSpPr>
        <p:spPr>
          <a:xfrm>
            <a:off x="2743200" y="3276600"/>
            <a:ext cx="5715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latin typeface="+mn-lt"/>
              </a:rPr>
              <a:t>Due Date and Timer Actions</a:t>
            </a:r>
          </a:p>
        </p:txBody>
      </p:sp>
      <p:sp>
        <p:nvSpPr>
          <p:cNvPr id="38915" name="Rectangle 3"/>
          <p:cNvSpPr>
            <a:spLocks noGrp="1" noChangeArrowheads="1"/>
          </p:cNvSpPr>
          <p:nvPr>
            <p:ph idx="1"/>
          </p:nvPr>
        </p:nvSpPr>
        <p:spPr/>
        <p:txBody>
          <a:bodyPr/>
          <a:lstStyle/>
          <a:p>
            <a:pPr eaLnBrk="1" hangingPunct="1"/>
            <a:r>
              <a:rPr dirty="0" smtClean="0">
                <a:cs typeface="Arial" charset="0"/>
              </a:rPr>
              <a:t>Action can perform some task when due date or timer expires</a:t>
            </a:r>
          </a:p>
          <a:p>
            <a:pPr eaLnBrk="1" hangingPunct="1">
              <a:buNone/>
            </a:pPr>
            <a:r>
              <a:rPr dirty="0" smtClean="0">
                <a:cs typeface="Arial" charset="0"/>
              </a:rPr>
              <a:t>	e.g. </a:t>
            </a:r>
          </a:p>
          <a:p>
            <a:pPr lvl="1" eaLnBrk="1" hangingPunct="1"/>
            <a:r>
              <a:rPr lang="en-US" dirty="0" smtClean="0">
                <a:cs typeface="Arial" charset="0"/>
              </a:rPr>
              <a:t>Send an Email (escalation)</a:t>
            </a:r>
          </a:p>
          <a:p>
            <a:pPr lvl="1" eaLnBrk="1" hangingPunct="1"/>
            <a:r>
              <a:rPr lang="en-US" dirty="0" smtClean="0">
                <a:cs typeface="Arial" charset="0"/>
              </a:rPr>
              <a:t>Evaluate a script or call an external interface</a:t>
            </a:r>
          </a:p>
          <a:p>
            <a:pPr lvl="1" eaLnBrk="1" hangingPunct="1"/>
            <a:r>
              <a:rPr lang="en-US" dirty="0" smtClean="0">
                <a:cs typeface="Arial" charset="0"/>
              </a:rPr>
              <a:t>Escalate Task by re-assigning it to a new list of users.</a:t>
            </a:r>
          </a:p>
          <a:p>
            <a:pPr eaLnBrk="1" hangingPunct="1"/>
            <a:endParaRPr dirty="0" smtClean="0">
              <a:cs typeface="Arial" charset="0"/>
            </a:endParaRPr>
          </a:p>
        </p:txBody>
      </p:sp>
      <p:pic>
        <p:nvPicPr>
          <p:cNvPr id="41988" name="Picture 4" descr="activityTimers.png"/>
          <p:cNvPicPr>
            <a:picLocks noChangeAspect="1"/>
          </p:cNvPicPr>
          <p:nvPr/>
        </p:nvPicPr>
        <p:blipFill>
          <a:blip r:embed="rId3" cstate="print"/>
          <a:srcRect/>
          <a:stretch>
            <a:fillRect/>
          </a:stretch>
        </p:blipFill>
        <p:spPr bwMode="auto">
          <a:xfrm>
            <a:off x="1581150" y="3057525"/>
            <a:ext cx="5980113" cy="3151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latin typeface="+mn-lt"/>
              </a:rPr>
              <a:t>Node Properties</a:t>
            </a:r>
          </a:p>
        </p:txBody>
      </p:sp>
      <p:sp>
        <p:nvSpPr>
          <p:cNvPr id="33795" name="Rectangle 3"/>
          <p:cNvSpPr>
            <a:spLocks noGrp="1" noChangeArrowheads="1"/>
          </p:cNvSpPr>
          <p:nvPr>
            <p:ph idx="1"/>
          </p:nvPr>
        </p:nvSpPr>
        <p:spPr/>
        <p:txBody>
          <a:bodyPr/>
          <a:lstStyle/>
          <a:p>
            <a:r>
              <a:rPr lang="en-US" dirty="0" smtClean="0">
                <a:cs typeface="Arial" charset="0"/>
              </a:rPr>
              <a:t>Node properties</a:t>
            </a:r>
          </a:p>
          <a:p>
            <a:pPr lvl="1"/>
            <a:r>
              <a:rPr lang="en-US" dirty="0" smtClean="0">
                <a:cs typeface="Arial" charset="0"/>
              </a:rPr>
              <a:t>General</a:t>
            </a:r>
          </a:p>
          <a:p>
            <a:pPr lvl="1"/>
            <a:r>
              <a:rPr lang="en-US" dirty="0" smtClean="0">
                <a:cs typeface="Arial" charset="0"/>
              </a:rPr>
              <a:t>User Defined Attributes</a:t>
            </a:r>
          </a:p>
          <a:p>
            <a:pPr lvl="1"/>
            <a:r>
              <a:rPr lang="en-US" dirty="0" smtClean="0">
                <a:cs typeface="Arial" charset="0"/>
              </a:rPr>
              <a:t>Forms</a:t>
            </a:r>
          </a:p>
          <a:p>
            <a:pPr lvl="1"/>
            <a:r>
              <a:rPr lang="en-US" dirty="0" smtClean="0">
                <a:cs typeface="Arial" charset="0"/>
              </a:rPr>
              <a:t>Due Date</a:t>
            </a:r>
          </a:p>
          <a:p>
            <a:pPr lvl="1"/>
            <a:r>
              <a:rPr lang="en-US" dirty="0" smtClean="0">
                <a:cs typeface="Arial" charset="0"/>
              </a:rPr>
              <a:t>Timers</a:t>
            </a:r>
          </a:p>
          <a:p>
            <a:pPr lvl="1"/>
            <a:r>
              <a:rPr lang="en-US" dirty="0" smtClean="0">
                <a:cs typeface="Arial" charset="0"/>
              </a:rPr>
              <a:t>Action Set</a:t>
            </a:r>
          </a:p>
          <a:p>
            <a:pPr lvl="1"/>
            <a:r>
              <a:rPr lang="en-US" dirty="0" smtClean="0">
                <a:cs typeface="Arial" charset="0"/>
              </a:rPr>
              <a:t>Exception Handling</a:t>
            </a:r>
          </a:p>
          <a:p>
            <a:pPr lvl="1"/>
            <a:r>
              <a:rPr lang="en-US" dirty="0" smtClean="0">
                <a:cs typeface="Arial" charset="0"/>
              </a:rPr>
              <a:t>Triggers</a:t>
            </a:r>
          </a:p>
          <a:p>
            <a:pPr lvl="1"/>
            <a:r>
              <a:rPr lang="en-US" dirty="0" smtClean="0">
                <a:cs typeface="Arial" charset="0"/>
              </a:rPr>
              <a:t>Simulation</a:t>
            </a:r>
          </a:p>
          <a:p>
            <a:pPr lvl="2" eaLnBrk="1" hangingPunct="1"/>
            <a:endParaRPr lang="en-US" dirty="0" smtClean="0">
              <a:cs typeface="Arial" charset="0"/>
            </a:endParaRPr>
          </a:p>
          <a:p>
            <a:pPr lvl="1" eaLnBrk="1" hangingPunct="1"/>
            <a:endParaRPr lang="en-US" dirty="0" smtClean="0">
              <a:cs typeface="Arial" charset="0"/>
            </a:endParaRPr>
          </a:p>
          <a:p>
            <a:pPr eaLnBrk="1" hangingPunct="1"/>
            <a:endParaRPr dirty="0" smtClean="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Business Calendars</a:t>
            </a:r>
            <a:endParaRPr lang="en-US" dirty="0">
              <a:latin typeface="+mn-lt"/>
            </a:endParaRPr>
          </a:p>
        </p:txBody>
      </p:sp>
      <p:sp>
        <p:nvSpPr>
          <p:cNvPr id="3" name="Content Placeholder 2"/>
          <p:cNvSpPr>
            <a:spLocks noGrp="1"/>
          </p:cNvSpPr>
          <p:nvPr>
            <p:ph idx="1"/>
          </p:nvPr>
        </p:nvSpPr>
        <p:spPr/>
        <p:txBody>
          <a:bodyPr/>
          <a:lstStyle/>
          <a:p>
            <a:r>
              <a:rPr lang="en-US" dirty="0" smtClean="0"/>
              <a:t>Business Calendars define the hours of operation</a:t>
            </a:r>
          </a:p>
          <a:p>
            <a:r>
              <a:rPr lang="en-US" dirty="0" smtClean="0"/>
              <a:t>Used by Timers to calculate execution time</a:t>
            </a:r>
          </a:p>
          <a:p>
            <a:r>
              <a:rPr lang="en-US" dirty="0" smtClean="0"/>
              <a:t>Interstage Server has Default Calendar</a:t>
            </a:r>
          </a:p>
          <a:p>
            <a:pPr lvl="1"/>
            <a:r>
              <a:rPr lang="en-US" dirty="0" smtClean="0">
                <a:latin typeface="+mn-lt"/>
              </a:rPr>
              <a:t>Hours 8:30am – 6:00pm</a:t>
            </a:r>
          </a:p>
          <a:p>
            <a:pPr lvl="1"/>
            <a:r>
              <a:rPr lang="en-US" dirty="0" smtClean="0">
                <a:latin typeface="+mn-lt"/>
              </a:rPr>
              <a:t>Closed on Weekends</a:t>
            </a:r>
          </a:p>
          <a:p>
            <a:pPr lvl="1"/>
            <a:r>
              <a:rPr lang="en-US" dirty="0" smtClean="0">
                <a:latin typeface="+mn-lt"/>
              </a:rPr>
              <a:t>Closed Jan 1, 2003 - 2010</a:t>
            </a:r>
          </a:p>
          <a:p>
            <a:pPr lvl="1"/>
            <a:r>
              <a:rPr lang="en-US" dirty="0" smtClean="0">
                <a:latin typeface="+mn-lt"/>
              </a:rPr>
              <a:t>Valid for Jan 01, 2001 to Dec 12/31/10</a:t>
            </a:r>
          </a:p>
          <a:p>
            <a:endParaRPr lang="en-US" dirty="0"/>
          </a:p>
        </p:txBody>
      </p:sp>
      <p:pic>
        <p:nvPicPr>
          <p:cNvPr id="5" name="Picture 4" descr="DefaultCal.png"/>
          <p:cNvPicPr>
            <a:picLocks noChangeAspect="1"/>
          </p:cNvPicPr>
          <p:nvPr/>
        </p:nvPicPr>
        <p:blipFill>
          <a:blip r:embed="rId3" cstate="print"/>
          <a:stretch>
            <a:fillRect/>
          </a:stretch>
        </p:blipFill>
        <p:spPr>
          <a:xfrm>
            <a:off x="1061161" y="3819186"/>
            <a:ext cx="2819794" cy="242921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Business Calendars</a:t>
            </a:r>
            <a:endParaRPr lang="en-US" dirty="0"/>
          </a:p>
        </p:txBody>
      </p:sp>
      <p:sp>
        <p:nvSpPr>
          <p:cNvPr id="3" name="Content Placeholder 2"/>
          <p:cNvSpPr>
            <a:spLocks noGrp="1"/>
          </p:cNvSpPr>
          <p:nvPr>
            <p:ph idx="1"/>
          </p:nvPr>
        </p:nvSpPr>
        <p:spPr/>
        <p:txBody>
          <a:bodyPr/>
          <a:lstStyle/>
          <a:p>
            <a:r>
              <a:rPr lang="en-US" dirty="0" smtClean="0"/>
              <a:t>Create Business Calendars</a:t>
            </a:r>
          </a:p>
          <a:p>
            <a:r>
              <a:rPr lang="en-US" dirty="0" smtClean="0"/>
              <a:t>Supports Multiple Calendars</a:t>
            </a:r>
          </a:p>
          <a:p>
            <a:r>
              <a:rPr lang="en-US" dirty="0" smtClean="0"/>
              <a:t>Calendars are Locale Specific</a:t>
            </a:r>
          </a:p>
          <a:p>
            <a:endParaRPr lang="en-US" dirty="0" smtClean="0"/>
          </a:p>
          <a:p>
            <a:endParaRPr lang="en-US" dirty="0"/>
          </a:p>
        </p:txBody>
      </p:sp>
      <p:pic>
        <p:nvPicPr>
          <p:cNvPr id="4" name="Picture 3" descr="CalendarNew.PNG"/>
          <p:cNvPicPr>
            <a:picLocks noChangeAspect="1"/>
          </p:cNvPicPr>
          <p:nvPr/>
        </p:nvPicPr>
        <p:blipFill>
          <a:blip r:embed="rId3" cstate="print"/>
          <a:stretch>
            <a:fillRect/>
          </a:stretch>
        </p:blipFill>
        <p:spPr>
          <a:xfrm>
            <a:off x="2667001" y="3048000"/>
            <a:ext cx="3534269" cy="2953162"/>
          </a:xfrm>
          <a:prstGeom prst="rect">
            <a:avLst/>
          </a:prstGeom>
        </p:spPr>
      </p:pic>
      <p:sp>
        <p:nvSpPr>
          <p:cNvPr id="5" name="Rectangle 4"/>
          <p:cNvSpPr/>
          <p:nvPr/>
        </p:nvSpPr>
        <p:spPr>
          <a:xfrm>
            <a:off x="4800600" y="48006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Calendars</a:t>
            </a:r>
            <a:endParaRPr lang="en-US" dirty="0">
              <a:latin typeface="+mn-lt"/>
            </a:endParaRPr>
          </a:p>
        </p:txBody>
      </p:sp>
      <p:sp>
        <p:nvSpPr>
          <p:cNvPr id="3" name="Content Placeholder 2"/>
          <p:cNvSpPr>
            <a:spLocks noGrp="1"/>
          </p:cNvSpPr>
          <p:nvPr>
            <p:ph idx="1"/>
          </p:nvPr>
        </p:nvSpPr>
        <p:spPr/>
        <p:txBody>
          <a:bodyPr/>
          <a:lstStyle/>
          <a:p>
            <a:r>
              <a:rPr lang="en-US" dirty="0" smtClean="0"/>
              <a:t>EVERYDAY</a:t>
            </a:r>
          </a:p>
          <a:p>
            <a:pPr lvl="1"/>
            <a:r>
              <a:rPr lang="en-US" dirty="0" smtClean="0">
                <a:latin typeface="+mn-lt"/>
              </a:rPr>
              <a:t>Defines default business hours</a:t>
            </a:r>
          </a:p>
          <a:p>
            <a:pPr lvl="2"/>
            <a:r>
              <a:rPr lang="en-US" dirty="0" smtClean="0">
                <a:latin typeface="+mn-lt"/>
              </a:rPr>
              <a:t>Example: EVERYDAY=9:00,17:00;</a:t>
            </a:r>
          </a:p>
          <a:p>
            <a:pPr marL="342900" lvl="1" indent="-342900">
              <a:spcAft>
                <a:spcPts val="288"/>
              </a:spcAft>
              <a:buClr>
                <a:srgbClr val="C00000"/>
              </a:buClr>
              <a:buSzTx/>
              <a:buFont typeface="Arial" charset="0"/>
              <a:buChar char="■"/>
            </a:pPr>
            <a:r>
              <a:rPr lang="en-US" altLang="en-US" dirty="0" smtClean="0">
                <a:latin typeface="+mn-lt"/>
              </a:rPr>
              <a:t>CALENDAR_END</a:t>
            </a:r>
            <a:endParaRPr lang="en-US" dirty="0" smtClean="0">
              <a:latin typeface="+mn-lt"/>
            </a:endParaRPr>
          </a:p>
          <a:p>
            <a:pPr lvl="1"/>
            <a:r>
              <a:rPr lang="en-US" dirty="0" smtClean="0">
                <a:latin typeface="+mn-lt"/>
              </a:rPr>
              <a:t>End date the Calendar is valid until</a:t>
            </a:r>
          </a:p>
          <a:p>
            <a:pPr lvl="1"/>
            <a:r>
              <a:rPr lang="en-US" dirty="0" smtClean="0">
                <a:latin typeface="+mn-lt"/>
              </a:rPr>
              <a:t>Max10 years from CALENDAR_BEGIN</a:t>
            </a:r>
          </a:p>
          <a:p>
            <a:pPr lvl="2"/>
            <a:r>
              <a:rPr lang="en-US" dirty="0" smtClean="0">
                <a:latin typeface="+mn-lt"/>
              </a:rPr>
              <a:t>Example: </a:t>
            </a:r>
            <a:r>
              <a:rPr lang="en-US" altLang="en-US" dirty="0" smtClean="0">
                <a:latin typeface="+mn-lt"/>
              </a:rPr>
              <a:t>CALENDAR_END=2010/12/31;</a:t>
            </a:r>
            <a:endParaRPr lang="en-US" dirty="0" smtClean="0">
              <a:latin typeface="+mn-lt"/>
            </a:endParaRPr>
          </a:p>
          <a:p>
            <a:pPr marL="342900" lvl="1" indent="-342900">
              <a:spcAft>
                <a:spcPts val="288"/>
              </a:spcAft>
              <a:buClr>
                <a:srgbClr val="C00000"/>
              </a:buClr>
              <a:buSzTx/>
              <a:buFont typeface="Arial" charset="0"/>
              <a:buChar char="■"/>
            </a:pPr>
            <a:r>
              <a:rPr lang="en-US" altLang="en-US" dirty="0" smtClean="0">
                <a:latin typeface="+mn-lt"/>
              </a:rPr>
              <a:t>CALENDAR_BEGIN</a:t>
            </a:r>
          </a:p>
          <a:p>
            <a:pPr marL="649288" lvl="2" indent="-342900">
              <a:spcAft>
                <a:spcPts val="288"/>
              </a:spcAft>
              <a:buClr>
                <a:srgbClr val="C00000"/>
              </a:buClr>
              <a:buFont typeface="Arial" charset="0"/>
              <a:buChar char="■"/>
            </a:pPr>
            <a:r>
              <a:rPr lang="en-US" altLang="en-US" dirty="0" smtClean="0">
                <a:latin typeface="+mn-lt"/>
              </a:rPr>
              <a:t>Begin date the Calendar is valid from</a:t>
            </a:r>
          </a:p>
          <a:p>
            <a:pPr marL="992188" lvl="3" indent="-342900">
              <a:spcAft>
                <a:spcPts val="288"/>
              </a:spcAft>
              <a:buClr>
                <a:srgbClr val="C00000"/>
              </a:buClr>
              <a:buFont typeface="Arial" charset="0"/>
              <a:buChar char="■"/>
            </a:pPr>
            <a:r>
              <a:rPr lang="en-US" altLang="en-US" dirty="0" smtClean="0">
                <a:latin typeface="+mn-lt"/>
              </a:rPr>
              <a:t>Example: CALENDAR_BEGIN=2010/01/01;</a:t>
            </a:r>
          </a:p>
          <a:p>
            <a:pPr marL="342900" lvl="1" indent="-342900">
              <a:spcAft>
                <a:spcPts val="288"/>
              </a:spcAft>
              <a:buClr>
                <a:srgbClr val="C00000"/>
              </a:buClr>
              <a:buFont typeface="Arial" charset="0"/>
              <a:buChar char="■"/>
            </a:pPr>
            <a:r>
              <a:rPr lang="en-US" altLang="en-US" dirty="0" smtClean="0">
                <a:latin typeface="+mn-lt"/>
              </a:rPr>
              <a:t>TIMEZONE</a:t>
            </a:r>
          </a:p>
          <a:p>
            <a:pPr marL="649288" lvl="2" indent="-342900">
              <a:spcAft>
                <a:spcPts val="288"/>
              </a:spcAft>
              <a:buClr>
                <a:srgbClr val="C00000"/>
              </a:buClr>
              <a:buFont typeface="Arial" charset="0"/>
              <a:buChar char="■"/>
            </a:pPr>
            <a:r>
              <a:rPr lang="en-US" altLang="en-US" dirty="0" smtClean="0">
                <a:latin typeface="+mn-lt"/>
              </a:rPr>
              <a:t>The Time zone using GMT</a:t>
            </a:r>
          </a:p>
          <a:p>
            <a:pPr marL="992188" lvl="3" indent="-342900">
              <a:spcAft>
                <a:spcPts val="288"/>
              </a:spcAft>
              <a:buClr>
                <a:srgbClr val="C00000"/>
              </a:buClr>
              <a:buFont typeface="Arial" charset="0"/>
              <a:buChar char="■"/>
            </a:pPr>
            <a:r>
              <a:rPr lang="en-US" altLang="en-US" dirty="0" smtClean="0">
                <a:latin typeface="+mn-lt"/>
              </a:rPr>
              <a:t>Example: TIMEZONE=+10:00;  (Brisbane Australia)</a:t>
            </a:r>
          </a:p>
          <a:p>
            <a:pPr marL="992188" lvl="3" indent="-342900">
              <a:spcAft>
                <a:spcPts val="288"/>
              </a:spcAft>
              <a:buClr>
                <a:srgbClr val="C00000"/>
              </a:buClr>
              <a:buFont typeface="Arial" charset="0"/>
              <a:buChar char="■"/>
            </a:pPr>
            <a:r>
              <a:rPr lang="en-US" altLang="en-US" dirty="0" smtClean="0">
                <a:latin typeface="+mn-lt"/>
              </a:rPr>
              <a:t>Example: TIMEZONE=-5:00; Eastern USA (New York)</a:t>
            </a:r>
          </a:p>
          <a:p>
            <a:pPr marL="342900" lvl="1" indent="-342900">
              <a:spcAft>
                <a:spcPts val="288"/>
              </a:spcAft>
              <a:buClr>
                <a:srgbClr val="C00000"/>
              </a:buClr>
              <a:buFont typeface="Arial" charset="0"/>
              <a:buChar char="■"/>
            </a:pPr>
            <a:endParaRPr lang="en-US" altLang="en-US" dirty="0" smtClean="0">
              <a:latin typeface="+mn-lt"/>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Calendar: Optional Expressions</a:t>
            </a:r>
            <a:endParaRPr lang="en-US" dirty="0">
              <a:latin typeface="+mn-lt"/>
            </a:endParaRPr>
          </a:p>
        </p:txBody>
      </p:sp>
      <p:sp>
        <p:nvSpPr>
          <p:cNvPr id="3" name="Content Placeholder 2"/>
          <p:cNvSpPr>
            <a:spLocks noGrp="1"/>
          </p:cNvSpPr>
          <p:nvPr>
            <p:ph idx="1"/>
          </p:nvPr>
        </p:nvSpPr>
        <p:spPr/>
        <p:txBody>
          <a:bodyPr/>
          <a:lstStyle/>
          <a:p>
            <a:r>
              <a:rPr lang="en-US" dirty="0" smtClean="0"/>
              <a:t>&lt;Day of Week&gt;=[hours, hours];</a:t>
            </a:r>
          </a:p>
          <a:p>
            <a:pPr lvl="1"/>
            <a:r>
              <a:rPr lang="en-US" dirty="0" smtClean="0">
                <a:latin typeface="+mn-lt"/>
              </a:rPr>
              <a:t>Overrides EVERYDAY setting</a:t>
            </a:r>
          </a:p>
          <a:p>
            <a:pPr lvl="1"/>
            <a:r>
              <a:rPr lang="en-US" dirty="0" smtClean="0">
                <a:latin typeface="+mn-lt"/>
              </a:rPr>
              <a:t>SUN,MON,TUE,WED,THU,FRI,SAT</a:t>
            </a:r>
          </a:p>
          <a:p>
            <a:pPr lvl="1"/>
            <a:r>
              <a:rPr lang="en-US" dirty="0" smtClean="0">
                <a:latin typeface="+mn-lt"/>
              </a:rPr>
              <a:t>Hours of operation or blank no hours</a:t>
            </a:r>
          </a:p>
          <a:p>
            <a:pPr lvl="1"/>
            <a:r>
              <a:rPr lang="en-US" dirty="0" smtClean="0">
                <a:latin typeface="+mn-lt"/>
              </a:rPr>
              <a:t>Example: SAT=9:00,12:00;</a:t>
            </a:r>
          </a:p>
          <a:p>
            <a:pPr lvl="1"/>
            <a:r>
              <a:rPr lang="en-US" dirty="0" smtClean="0">
                <a:latin typeface="+mn-lt"/>
              </a:rPr>
              <a:t>Example: SUN=;</a:t>
            </a:r>
          </a:p>
          <a:p>
            <a:r>
              <a:rPr lang="en-US" dirty="0" smtClean="0"/>
              <a:t>&lt;DATE&gt; Specific Date</a:t>
            </a:r>
          </a:p>
          <a:p>
            <a:pPr lvl="1"/>
            <a:r>
              <a:rPr lang="en-US" dirty="0" smtClean="0">
                <a:latin typeface="+mn-lt"/>
              </a:rPr>
              <a:t>Overrides EVERYDAY and &lt;DAY OF WEEK&gt;</a:t>
            </a:r>
          </a:p>
          <a:p>
            <a:pPr lvl="1"/>
            <a:r>
              <a:rPr lang="en-US" dirty="0" smtClean="0">
                <a:latin typeface="+mn-lt"/>
              </a:rPr>
              <a:t>Example: 2010/12/25=;</a:t>
            </a:r>
          </a:p>
          <a:p>
            <a:pPr lvl="1"/>
            <a:r>
              <a:rPr lang="en-US" dirty="0" smtClean="0">
                <a:latin typeface="+mn-lt"/>
              </a:rPr>
              <a:t>Example: 2010/02/14=9:00,12:00; 15:30,17:00; (Long Lunch)</a:t>
            </a:r>
          </a:p>
          <a:p>
            <a:r>
              <a:rPr lang="en-US" dirty="0" smtClean="0"/>
              <a:t>DST Day Light Savings Time</a:t>
            </a:r>
          </a:p>
          <a:p>
            <a:pPr lvl="1"/>
            <a:r>
              <a:rPr lang="en-US" dirty="0" smtClean="0">
                <a:latin typeface="+mn-lt"/>
              </a:rPr>
              <a:t>Example: 2010/04/20=DST(1);  Spring forward one hour</a:t>
            </a:r>
          </a:p>
          <a:p>
            <a:pPr lvl="1"/>
            <a:r>
              <a:rPr lang="en-US" dirty="0" smtClean="0">
                <a:latin typeface="+mn-lt"/>
              </a:rPr>
              <a:t>Example: 2010/10/19=DST(0);  Fallback</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Business Calendars</a:t>
            </a:r>
            <a:endParaRPr lang="en-US" dirty="0"/>
          </a:p>
        </p:txBody>
      </p:sp>
      <p:sp>
        <p:nvSpPr>
          <p:cNvPr id="3" name="Content Placeholder 2"/>
          <p:cNvSpPr>
            <a:spLocks noGrp="1"/>
          </p:cNvSpPr>
          <p:nvPr>
            <p:ph idx="1"/>
          </p:nvPr>
        </p:nvSpPr>
        <p:spPr/>
        <p:txBody>
          <a:bodyPr/>
          <a:lstStyle/>
          <a:p>
            <a:r>
              <a:rPr lang="en-US" dirty="0" smtClean="0"/>
              <a:t>Assign Business Calendar to BPD</a:t>
            </a:r>
          </a:p>
          <a:p>
            <a:r>
              <a:rPr lang="en-US" dirty="0" smtClean="0"/>
              <a:t>Create UDA __businessCalendar (double underscore)</a:t>
            </a:r>
          </a:p>
          <a:p>
            <a:pPr lvl="1"/>
            <a:r>
              <a:rPr lang="en-US" dirty="0" smtClean="0"/>
              <a:t>Type String</a:t>
            </a:r>
          </a:p>
          <a:p>
            <a:r>
              <a:rPr lang="en-US" dirty="0" smtClean="0"/>
              <a:t>Assign value to name of calendar (no extension)</a:t>
            </a:r>
          </a:p>
          <a:p>
            <a:pPr lvl="1"/>
            <a:r>
              <a:rPr lang="en-US" dirty="0" smtClean="0"/>
              <a:t>Example: Calendar1</a:t>
            </a:r>
          </a:p>
          <a:p>
            <a:endParaRPr lang="en-US" dirty="0"/>
          </a:p>
        </p:txBody>
      </p:sp>
      <p:pic>
        <p:nvPicPr>
          <p:cNvPr id="5" name="Picture 4" descr="CalendarUDA.PNG"/>
          <p:cNvPicPr>
            <a:picLocks noChangeAspect="1"/>
          </p:cNvPicPr>
          <p:nvPr/>
        </p:nvPicPr>
        <p:blipFill>
          <a:blip r:embed="rId3" cstate="print"/>
          <a:stretch>
            <a:fillRect/>
          </a:stretch>
        </p:blipFill>
        <p:spPr>
          <a:xfrm>
            <a:off x="610095" y="3048002"/>
            <a:ext cx="7923810" cy="3076191"/>
          </a:xfrm>
          <a:prstGeom prst="rect">
            <a:avLst/>
          </a:prstGeom>
        </p:spPr>
      </p:pic>
      <p:sp>
        <p:nvSpPr>
          <p:cNvPr id="6" name="Rectangle 5"/>
          <p:cNvSpPr/>
          <p:nvPr/>
        </p:nvSpPr>
        <p:spPr>
          <a:xfrm>
            <a:off x="2286000" y="5638800"/>
            <a:ext cx="5638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Nodes</a:t>
            </a:r>
            <a:endParaRPr lang="en-US" dirty="0"/>
          </a:p>
        </p:txBody>
      </p:sp>
      <p:sp>
        <p:nvSpPr>
          <p:cNvPr id="3" name="Content Placeholder 2"/>
          <p:cNvSpPr>
            <a:spLocks noGrp="1"/>
          </p:cNvSpPr>
          <p:nvPr>
            <p:ph idx="1"/>
          </p:nvPr>
        </p:nvSpPr>
        <p:spPr/>
        <p:txBody>
          <a:bodyPr/>
          <a:lstStyle/>
          <a:p>
            <a:r>
              <a:rPr lang="en-US" dirty="0" smtClean="0"/>
              <a:t>Conditional and Complex Conditional Node</a:t>
            </a:r>
          </a:p>
          <a:p>
            <a:r>
              <a:rPr lang="en-US" dirty="0" smtClean="0"/>
              <a:t>Email Node</a:t>
            </a:r>
          </a:p>
          <a:p>
            <a:r>
              <a:rPr lang="en-US" dirty="0" smtClean="0"/>
              <a:t>Voting Node</a:t>
            </a:r>
          </a:p>
          <a:p>
            <a:r>
              <a:rPr lang="en-US" dirty="0" smtClean="0"/>
              <a:t>Sub Process Node</a:t>
            </a:r>
          </a:p>
          <a:p>
            <a:r>
              <a:rPr lang="en-US" dirty="0" smtClean="0"/>
              <a:t>Process Fragment</a:t>
            </a:r>
          </a:p>
          <a:p>
            <a:r>
              <a:rPr lang="en-US" dirty="0" smtClean="0"/>
              <a:t>Compound Node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latin typeface="+mn-lt"/>
              </a:rPr>
              <a:t>Conditional Node Properties</a:t>
            </a:r>
          </a:p>
        </p:txBody>
      </p:sp>
      <p:sp>
        <p:nvSpPr>
          <p:cNvPr id="45059" name="Content Placeholder 10"/>
          <p:cNvSpPr>
            <a:spLocks noGrp="1"/>
          </p:cNvSpPr>
          <p:nvPr>
            <p:ph idx="1"/>
          </p:nvPr>
        </p:nvSpPr>
        <p:spPr/>
        <p:txBody>
          <a:bodyPr/>
          <a:lstStyle/>
          <a:p>
            <a:pPr eaLnBrk="1" hangingPunct="1"/>
            <a:r>
              <a:rPr lang="en-US" dirty="0" smtClean="0">
                <a:cs typeface="Arial" charset="0"/>
              </a:rPr>
              <a:t>Used for conditional route of the process</a:t>
            </a:r>
          </a:p>
          <a:p>
            <a:pPr eaLnBrk="1" hangingPunct="1"/>
            <a:r>
              <a:rPr lang="en-US" dirty="0" smtClean="0">
                <a:cs typeface="Arial" charset="0"/>
              </a:rPr>
              <a:t>Decision can be based on a UDA value or </a:t>
            </a:r>
            <a:r>
              <a:rPr lang="en-US" i="1" dirty="0" smtClean="0">
                <a:cs typeface="Arial" charset="0"/>
              </a:rPr>
              <a:t>XPath expression (if UDA selected is XML type)</a:t>
            </a:r>
          </a:p>
          <a:p>
            <a:pPr eaLnBrk="1" hangingPunct="1"/>
            <a:r>
              <a:rPr lang="en-US" dirty="0" smtClean="0">
                <a:cs typeface="Arial" charset="0"/>
              </a:rPr>
              <a:t>Supports simple </a:t>
            </a:r>
            <a:r>
              <a:rPr lang="en-US" i="1" dirty="0" smtClean="0">
                <a:cs typeface="Arial" charset="0"/>
              </a:rPr>
              <a:t>true-false</a:t>
            </a:r>
            <a:r>
              <a:rPr lang="en-US" dirty="0" smtClean="0">
                <a:cs typeface="Arial" charset="0"/>
              </a:rPr>
              <a:t> type conditions only</a:t>
            </a:r>
          </a:p>
          <a:p>
            <a:pPr eaLnBrk="1" hangingPunct="1"/>
            <a:endParaRPr lang="en-US" i="1" dirty="0" smtClean="0">
              <a:cs typeface="Arial" charset="0"/>
            </a:endParaRPr>
          </a:p>
        </p:txBody>
      </p:sp>
      <p:pic>
        <p:nvPicPr>
          <p:cNvPr id="47108" name="Picture 4" descr="conditional.png"/>
          <p:cNvPicPr>
            <a:picLocks noChangeAspect="1"/>
          </p:cNvPicPr>
          <p:nvPr/>
        </p:nvPicPr>
        <p:blipFill>
          <a:blip r:embed="rId3" cstate="print"/>
          <a:srcRect/>
          <a:stretch>
            <a:fillRect/>
          </a:stretch>
        </p:blipFill>
        <p:spPr bwMode="auto">
          <a:xfrm>
            <a:off x="523650" y="2780846"/>
            <a:ext cx="8029575" cy="26177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latin typeface="+mn-lt"/>
              </a:rPr>
              <a:t>Complex Condition Node</a:t>
            </a:r>
          </a:p>
        </p:txBody>
      </p:sp>
      <p:sp>
        <p:nvSpPr>
          <p:cNvPr id="25603" name="AutoShape 8"/>
          <p:cNvSpPr>
            <a:spLocks noGrp="1" noChangeAspect="1" noChangeArrowheads="1"/>
          </p:cNvSpPr>
          <p:nvPr>
            <p:ph idx="1"/>
          </p:nvPr>
        </p:nvSpPr>
        <p:spPr/>
        <p:txBody>
          <a:bodyPr/>
          <a:lstStyle/>
          <a:p>
            <a:pPr eaLnBrk="1" hangingPunct="1"/>
            <a:r>
              <a:rPr lang="en-US" dirty="0" smtClean="0">
                <a:cs typeface="Arial" charset="0"/>
              </a:rPr>
              <a:t>Complex Conditional node supports complex expressions for conditional routing of process.</a:t>
            </a:r>
            <a:endParaRPr dirty="0" smtClean="0">
              <a:cs typeface="Arial" charset="0"/>
            </a:endParaRPr>
          </a:p>
          <a:p>
            <a:pPr eaLnBrk="1" hangingPunct="1"/>
            <a:r>
              <a:rPr dirty="0" smtClean="0">
                <a:cs typeface="Arial" charset="0"/>
              </a:rPr>
              <a:t>Complex Conditional Nodes give you more flexibility as they allow to specify conditions combining </a:t>
            </a:r>
            <a:r>
              <a:rPr b="1" dirty="0" smtClean="0">
                <a:cs typeface="Arial" charset="0"/>
              </a:rPr>
              <a:t>operators, dates, UDA’s, constant values</a:t>
            </a:r>
            <a:r>
              <a:rPr dirty="0" smtClean="0">
                <a:cs typeface="Arial" charset="0"/>
              </a:rPr>
              <a:t> etc.</a:t>
            </a:r>
          </a:p>
          <a:p>
            <a:pPr eaLnBrk="1" hangingPunct="1"/>
            <a:r>
              <a:rPr dirty="0" smtClean="0">
                <a:cs typeface="Arial" charset="0"/>
              </a:rPr>
              <a:t>Easily create expressions using Expression Builder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Complex Condition Node</a:t>
            </a:r>
          </a:p>
        </p:txBody>
      </p:sp>
      <p:grpSp>
        <p:nvGrpSpPr>
          <p:cNvPr id="2" name="Group 6"/>
          <p:cNvGrpSpPr/>
          <p:nvPr/>
        </p:nvGrpSpPr>
        <p:grpSpPr>
          <a:xfrm>
            <a:off x="687118" y="1694259"/>
            <a:ext cx="7769766" cy="3469482"/>
            <a:chOff x="457200" y="1828800"/>
            <a:chExt cx="6324600" cy="2824163"/>
          </a:xfrm>
          <a:effectLst>
            <a:outerShdw blurRad="177800" dist="38100" dir="2700000" sx="101000" sy="101000" algn="tl" rotWithShape="0">
              <a:prstClr val="black">
                <a:alpha val="40000"/>
              </a:prstClr>
            </a:outerShdw>
          </a:effectLst>
        </p:grpSpPr>
        <p:pic>
          <p:nvPicPr>
            <p:cNvPr id="25603" name="Picture 3" descr="complexConditional.png"/>
            <p:cNvPicPr>
              <a:picLocks noChangeAspect="1"/>
            </p:cNvPicPr>
            <p:nvPr/>
          </p:nvPicPr>
          <p:blipFill>
            <a:blip r:embed="rId3" cstate="print"/>
            <a:srcRect r="37963"/>
            <a:stretch>
              <a:fillRect/>
            </a:stretch>
          </p:blipFill>
          <p:spPr bwMode="auto">
            <a:xfrm>
              <a:off x="457200" y="1828800"/>
              <a:ext cx="5105400" cy="2824163"/>
            </a:xfrm>
            <a:prstGeom prst="rect">
              <a:avLst/>
            </a:prstGeom>
            <a:ln>
              <a:noFill/>
            </a:ln>
            <a:effectLst/>
          </p:spPr>
        </p:pic>
        <p:pic>
          <p:nvPicPr>
            <p:cNvPr id="6" name="Picture 3" descr="complexConditional.png"/>
            <p:cNvPicPr>
              <a:picLocks noChangeAspect="1"/>
            </p:cNvPicPr>
            <p:nvPr/>
          </p:nvPicPr>
          <p:blipFill>
            <a:blip r:embed="rId3" cstate="print"/>
            <a:srcRect l="85185"/>
            <a:stretch>
              <a:fillRect/>
            </a:stretch>
          </p:blipFill>
          <p:spPr bwMode="auto">
            <a:xfrm>
              <a:off x="5562600" y="1828800"/>
              <a:ext cx="1219200" cy="2824163"/>
            </a:xfrm>
            <a:prstGeom prst="rect">
              <a:avLst/>
            </a:prstGeom>
            <a:ln>
              <a:noFill/>
            </a:ln>
            <a:effectLst/>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latin typeface="+mn-lt"/>
              </a:rPr>
              <a:t>Expression Builder</a:t>
            </a:r>
          </a:p>
        </p:txBody>
      </p:sp>
      <p:sp>
        <p:nvSpPr>
          <p:cNvPr id="27651" name="Rectangle 3"/>
          <p:cNvSpPr>
            <a:spLocks noGrp="1" noChangeArrowheads="1"/>
          </p:cNvSpPr>
          <p:nvPr>
            <p:ph idx="1"/>
          </p:nvPr>
        </p:nvSpPr>
        <p:spPr/>
        <p:txBody>
          <a:bodyPr/>
          <a:lstStyle/>
          <a:p>
            <a:pPr eaLnBrk="1" hangingPunct="1"/>
            <a:r>
              <a:rPr dirty="0" smtClean="0">
                <a:cs typeface="Arial" charset="0"/>
              </a:rPr>
              <a:t>Build and verify complex conditions using a simple editor</a:t>
            </a:r>
          </a:p>
          <a:p>
            <a:pPr eaLnBrk="1" hangingPunct="1"/>
            <a:r>
              <a:rPr dirty="0" smtClean="0">
                <a:cs typeface="Arial" charset="0"/>
              </a:rPr>
              <a:t>Also available for:</a:t>
            </a:r>
          </a:p>
          <a:p>
            <a:pPr lvl="1" eaLnBrk="1" hangingPunct="1"/>
            <a:r>
              <a:rPr lang="en-US" dirty="0" smtClean="0">
                <a:latin typeface="+mn-lt"/>
                <a:cs typeface="Arial" charset="0"/>
              </a:rPr>
              <a:t>Java Actions</a:t>
            </a:r>
          </a:p>
          <a:p>
            <a:pPr lvl="1" eaLnBrk="1" hangingPunct="1"/>
            <a:r>
              <a:rPr lang="en-US" dirty="0" smtClean="0">
                <a:latin typeface="+mn-lt"/>
                <a:cs typeface="Arial" charset="0"/>
              </a:rPr>
              <a:t>Triggers</a:t>
            </a:r>
          </a:p>
          <a:p>
            <a:pPr lvl="1" eaLnBrk="1" hangingPunct="1"/>
            <a:r>
              <a:rPr lang="en-US" dirty="0" smtClean="0">
                <a:latin typeface="+mn-lt"/>
                <a:cs typeface="Arial" charset="0"/>
              </a:rPr>
              <a:t>Email Nodes</a:t>
            </a:r>
          </a:p>
          <a:p>
            <a:pPr lvl="1" eaLnBrk="1" hangingPunct="1"/>
            <a:endParaRPr lang="en-US" dirty="0" smtClean="0">
              <a:latin typeface="+mn-lt"/>
              <a:cs typeface="Arial" charset="0"/>
            </a:endParaRPr>
          </a:p>
        </p:txBody>
      </p:sp>
      <p:pic>
        <p:nvPicPr>
          <p:cNvPr id="26628" name="Picture 4" descr="expressionBuilder.png"/>
          <p:cNvPicPr>
            <a:picLocks noChangeAspect="1"/>
          </p:cNvPicPr>
          <p:nvPr/>
        </p:nvPicPr>
        <p:blipFill>
          <a:blip r:embed="rId3" cstate="print"/>
          <a:srcRect/>
          <a:stretch>
            <a:fillRect/>
          </a:stretch>
        </p:blipFill>
        <p:spPr bwMode="auto">
          <a:xfrm>
            <a:off x="3037115" y="2100943"/>
            <a:ext cx="5434013" cy="3811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latin typeface="+mn-lt"/>
              </a:rPr>
              <a:t>General Attributes</a:t>
            </a:r>
          </a:p>
        </p:txBody>
      </p:sp>
      <p:sp>
        <p:nvSpPr>
          <p:cNvPr id="33795" name="Rectangle 3"/>
          <p:cNvSpPr>
            <a:spLocks noGrp="1" noChangeArrowheads="1"/>
          </p:cNvSpPr>
          <p:nvPr>
            <p:ph idx="1"/>
          </p:nvPr>
        </p:nvSpPr>
        <p:spPr/>
        <p:txBody>
          <a:bodyPr/>
          <a:lstStyle/>
          <a:p>
            <a:pPr lvl="1" eaLnBrk="1" hangingPunct="1"/>
            <a:r>
              <a:rPr lang="en-US" dirty="0" smtClean="0">
                <a:cs typeface="Arial" charset="0"/>
              </a:rPr>
              <a:t>Name and Description</a:t>
            </a:r>
          </a:p>
          <a:p>
            <a:pPr lvl="1" eaLnBrk="1" hangingPunct="1"/>
            <a:r>
              <a:rPr lang="en-US" dirty="0" smtClean="0">
                <a:cs typeface="Arial" charset="0"/>
              </a:rPr>
              <a:t>Role</a:t>
            </a:r>
          </a:p>
          <a:p>
            <a:pPr lvl="1" eaLnBrk="1" hangingPunct="1"/>
            <a:r>
              <a:rPr lang="en-US" dirty="0" smtClean="0">
                <a:cs typeface="Arial" charset="0"/>
              </a:rPr>
              <a:t>Transaction Setting</a:t>
            </a:r>
          </a:p>
          <a:p>
            <a:pPr lvl="1" eaLnBrk="1" hangingPunct="1"/>
            <a:r>
              <a:rPr lang="en-US" dirty="0" smtClean="0">
                <a:cs typeface="Arial" charset="0"/>
              </a:rPr>
              <a:t>Expand Group</a:t>
            </a:r>
          </a:p>
          <a:p>
            <a:pPr lvl="1" eaLnBrk="1" hangingPunct="1"/>
            <a:r>
              <a:rPr lang="en-US" dirty="0" smtClean="0">
                <a:cs typeface="Arial" charset="0"/>
              </a:rPr>
              <a:t>Enable Recall</a:t>
            </a:r>
          </a:p>
          <a:p>
            <a:pPr lvl="1" eaLnBrk="1" hangingPunct="1"/>
            <a:r>
              <a:rPr lang="en-US" dirty="0" smtClean="0">
                <a:cs typeface="Arial" charset="0"/>
              </a:rPr>
              <a:t>Future Workitems</a:t>
            </a:r>
          </a:p>
          <a:p>
            <a:pPr lvl="1" eaLnBrk="1" hangingPunct="1"/>
            <a:r>
              <a:rPr lang="en-US" dirty="0" smtClean="0">
                <a:cs typeface="Arial" charset="0"/>
              </a:rPr>
              <a:t>Iterator Setting</a:t>
            </a:r>
          </a:p>
          <a:p>
            <a:pPr lvl="1" eaLnBrk="1" hangingPunct="1"/>
            <a:endParaRPr lang="en-US" dirty="0" smtClean="0">
              <a:cs typeface="Arial" charset="0"/>
            </a:endParaRPr>
          </a:p>
          <a:p>
            <a:pPr lvl="2" eaLnBrk="1" hangingPunct="1"/>
            <a:endParaRPr lang="en-US" dirty="0" smtClean="0">
              <a:cs typeface="Arial" charset="0"/>
            </a:endParaRPr>
          </a:p>
          <a:p>
            <a:pPr lvl="1" eaLnBrk="1" hangingPunct="1"/>
            <a:endParaRPr lang="en-US" dirty="0" smtClean="0">
              <a:cs typeface="Arial" charset="0"/>
            </a:endParaRPr>
          </a:p>
          <a:p>
            <a:pPr eaLnBrk="1" hangingPunct="1"/>
            <a:endParaRPr dirty="0" smtClean="0">
              <a:cs typeface="Arial" charset="0"/>
            </a:endParaRPr>
          </a:p>
        </p:txBody>
      </p:sp>
      <p:pic>
        <p:nvPicPr>
          <p:cNvPr id="36868" name="Picture 4" descr="activityGeneral.png"/>
          <p:cNvPicPr>
            <a:picLocks noChangeAspect="1"/>
          </p:cNvPicPr>
          <p:nvPr/>
        </p:nvPicPr>
        <p:blipFill>
          <a:blip r:embed="rId3" cstate="print"/>
          <a:srcRect/>
          <a:stretch>
            <a:fillRect/>
          </a:stretch>
        </p:blipFill>
        <p:spPr bwMode="auto">
          <a:xfrm>
            <a:off x="238907" y="3732087"/>
            <a:ext cx="8666186" cy="24541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latin typeface="+mn-lt"/>
              </a:rPr>
              <a:t>Email Node</a:t>
            </a:r>
          </a:p>
        </p:txBody>
      </p:sp>
      <p:sp>
        <p:nvSpPr>
          <p:cNvPr id="31747" name="Rectangle 9"/>
          <p:cNvSpPr>
            <a:spLocks noGrp="1" noChangeArrowheads="1"/>
          </p:cNvSpPr>
          <p:nvPr>
            <p:ph idx="1"/>
          </p:nvPr>
        </p:nvSpPr>
        <p:spPr/>
        <p:txBody>
          <a:bodyPr/>
          <a:lstStyle/>
          <a:p>
            <a:pPr eaLnBrk="1" hangingPunct="1"/>
            <a:r>
              <a:rPr lang="en-US" dirty="0" smtClean="0">
                <a:cs typeface="Arial" charset="0"/>
              </a:rPr>
              <a:t>Use Email Node to send emails during process execution.</a:t>
            </a:r>
          </a:p>
          <a:p>
            <a:pPr eaLnBrk="1" hangingPunct="1"/>
            <a:r>
              <a:rPr lang="en-US" dirty="0" smtClean="0">
                <a:cs typeface="Arial" charset="0"/>
              </a:rPr>
              <a:t>After sending the email, Email Node activates all outgoing arrows.</a:t>
            </a:r>
          </a:p>
          <a:p>
            <a:pPr eaLnBrk="1" hangingPunct="1"/>
            <a:r>
              <a:rPr lang="en-US" dirty="0" smtClean="0">
                <a:cs typeface="Arial" charset="0"/>
              </a:rPr>
              <a:t>No user action is required with this node.</a:t>
            </a:r>
          </a:p>
          <a:p>
            <a:pPr eaLnBrk="1" hangingPunct="1"/>
            <a:endParaRPr lang="en-US" dirty="0" smtClean="0">
              <a:cs typeface="Arial" charset="0"/>
            </a:endParaRPr>
          </a:p>
          <a:p>
            <a:pPr eaLnBrk="1" hangingPunct="1"/>
            <a:r>
              <a:rPr lang="en-US" dirty="0" smtClean="0">
                <a:cs typeface="Arial" charset="0"/>
              </a:rPr>
              <a:t>The address, subject and body fields can either contain fixed text or a combination of text and UDA values.</a:t>
            </a:r>
          </a:p>
          <a:p>
            <a:pPr eaLnBrk="1" hangingPunct="1"/>
            <a:r>
              <a:rPr lang="en-US" dirty="0" smtClean="0">
                <a:cs typeface="Arial" charset="0"/>
              </a:rPr>
              <a:t>The Expression Builder is used to create complex expressions which combine UDA’s, text and conditions.</a:t>
            </a:r>
          </a:p>
          <a:p>
            <a:pPr eaLnBrk="1" hangingPunct="1"/>
            <a:endParaRPr lang="en-US" dirty="0" smtClean="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latin typeface="+mn-lt"/>
              </a:rPr>
              <a:t>Email Node</a:t>
            </a:r>
          </a:p>
        </p:txBody>
      </p:sp>
      <p:sp>
        <p:nvSpPr>
          <p:cNvPr id="31747" name="Rectangle 9"/>
          <p:cNvSpPr>
            <a:spLocks noGrp="1" noChangeArrowheads="1"/>
          </p:cNvSpPr>
          <p:nvPr>
            <p:ph idx="1"/>
          </p:nvPr>
        </p:nvSpPr>
        <p:spPr/>
        <p:txBody>
          <a:bodyPr/>
          <a:lstStyle/>
          <a:p>
            <a:pPr eaLnBrk="1" hangingPunct="1"/>
            <a:r>
              <a:rPr lang="en-US" dirty="0" smtClean="0">
                <a:cs typeface="Arial" charset="0"/>
              </a:rPr>
              <a:t>Email Action can be attached to other nodes as well.</a:t>
            </a:r>
          </a:p>
          <a:p>
            <a:pPr eaLnBrk="1" hangingPunct="1"/>
            <a:r>
              <a:rPr lang="en-US" dirty="0" smtClean="0">
                <a:cs typeface="Arial" charset="0"/>
              </a:rPr>
              <a:t>Supports attachment</a:t>
            </a:r>
          </a:p>
          <a:p>
            <a:pPr eaLnBrk="1" hangingPunct="1"/>
            <a:endParaRPr lang="en-US" dirty="0" smtClean="0">
              <a:cs typeface="Arial" charset="0"/>
            </a:endParaRPr>
          </a:p>
        </p:txBody>
      </p:sp>
      <p:pic>
        <p:nvPicPr>
          <p:cNvPr id="2051" name="Picture 3"/>
          <p:cNvPicPr>
            <a:picLocks noChangeAspect="1" noChangeArrowheads="1"/>
          </p:cNvPicPr>
          <p:nvPr/>
        </p:nvPicPr>
        <p:blipFill>
          <a:blip r:embed="rId3" cstate="print"/>
          <a:srcRect/>
          <a:stretch>
            <a:fillRect/>
          </a:stretch>
        </p:blipFill>
        <p:spPr bwMode="auto">
          <a:xfrm>
            <a:off x="1281793" y="3927021"/>
            <a:ext cx="1181100" cy="876300"/>
          </a:xfrm>
          <a:prstGeom prst="rect">
            <a:avLst/>
          </a:prstGeom>
          <a:noFill/>
          <a:ln w="9525">
            <a:noFill/>
            <a:miter lim="800000"/>
            <a:headEnd/>
            <a:tailEnd/>
          </a:ln>
        </p:spPr>
      </p:pic>
      <p:pic>
        <p:nvPicPr>
          <p:cNvPr id="6" name="Picture 4" descr="email_1.png"/>
          <p:cNvPicPr>
            <a:picLocks noChangeAspect="1"/>
          </p:cNvPicPr>
          <p:nvPr/>
        </p:nvPicPr>
        <p:blipFill>
          <a:blip r:embed="rId4" cstate="print"/>
          <a:srcRect/>
          <a:stretch>
            <a:fillRect/>
          </a:stretch>
        </p:blipFill>
        <p:spPr bwMode="auto">
          <a:xfrm>
            <a:off x="3850681" y="2852057"/>
            <a:ext cx="3526861" cy="3265714"/>
          </a:xfrm>
          <a:prstGeom prst="rect">
            <a:avLst/>
          </a:prstGeom>
          <a:noFill/>
          <a:ln w="9525">
            <a:noFill/>
            <a:miter lim="800000"/>
            <a:headEnd/>
            <a:tailEnd/>
          </a:ln>
        </p:spPr>
      </p:pic>
      <p:sp>
        <p:nvSpPr>
          <p:cNvPr id="7" name="Right Arrow 6"/>
          <p:cNvSpPr/>
          <p:nvPr/>
        </p:nvSpPr>
        <p:spPr>
          <a:xfrm>
            <a:off x="2525486" y="4343400"/>
            <a:ext cx="1175657" cy="185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latin typeface="+mn-lt"/>
              </a:rPr>
              <a:t>Email Node Properties</a:t>
            </a:r>
          </a:p>
        </p:txBody>
      </p:sp>
      <p:sp>
        <p:nvSpPr>
          <p:cNvPr id="31747" name="Rectangle 9"/>
          <p:cNvSpPr>
            <a:spLocks noGrp="1" noChangeArrowheads="1"/>
          </p:cNvSpPr>
          <p:nvPr>
            <p:ph idx="1"/>
          </p:nvPr>
        </p:nvSpPr>
        <p:spPr/>
        <p:txBody>
          <a:bodyPr/>
          <a:lstStyle/>
          <a:p>
            <a:pPr eaLnBrk="1" hangingPunct="1"/>
            <a:r>
              <a:rPr lang="en-US" dirty="0" smtClean="0">
                <a:cs typeface="Arial" charset="0"/>
              </a:rPr>
              <a:t>Addresses</a:t>
            </a:r>
          </a:p>
          <a:p>
            <a:pPr lvl="1" eaLnBrk="1" hangingPunct="1"/>
            <a:r>
              <a:rPr lang="en-US" dirty="0" smtClean="0">
                <a:cs typeface="Arial" charset="0"/>
              </a:rPr>
              <a:t>TO, CC, BCC</a:t>
            </a:r>
          </a:p>
          <a:p>
            <a:pPr lvl="1" eaLnBrk="1" hangingPunct="1"/>
            <a:r>
              <a:rPr lang="en-US" dirty="0" smtClean="0">
                <a:cs typeface="Arial" charset="0"/>
              </a:rPr>
              <a:t>Supports email ids, UDAs or expressions</a:t>
            </a:r>
          </a:p>
          <a:p>
            <a:pPr lvl="1" eaLnBrk="1" hangingPunct="1"/>
            <a:endParaRPr lang="en-US" dirty="0" smtClean="0">
              <a:cs typeface="Arial" charset="0"/>
            </a:endParaRPr>
          </a:p>
          <a:p>
            <a:pPr eaLnBrk="1" hangingPunct="1"/>
            <a:r>
              <a:rPr lang="en-US" dirty="0" smtClean="0">
                <a:cs typeface="Arial" charset="0"/>
              </a:rPr>
              <a:t> Content</a:t>
            </a:r>
          </a:p>
          <a:p>
            <a:pPr lvl="1" eaLnBrk="1" hangingPunct="1"/>
            <a:r>
              <a:rPr lang="en-US" dirty="0" smtClean="0">
                <a:cs typeface="Arial" charset="0"/>
              </a:rPr>
              <a:t>Subject, From, Body (email message)</a:t>
            </a:r>
          </a:p>
          <a:p>
            <a:pPr lvl="1" eaLnBrk="1" hangingPunct="1"/>
            <a:r>
              <a:rPr lang="en-US" dirty="0" smtClean="0">
                <a:cs typeface="Arial" charset="0"/>
              </a:rPr>
              <a:t>Supports free text, UDA and expression</a:t>
            </a:r>
          </a:p>
          <a:p>
            <a:pPr lvl="1" eaLnBrk="1" hangingPunct="1"/>
            <a:r>
              <a:rPr lang="en-US" dirty="0" smtClean="0">
                <a:cs typeface="Arial" charset="0"/>
              </a:rPr>
              <a:t>Supports Text or HTML content in body</a:t>
            </a:r>
          </a:p>
          <a:p>
            <a:pPr lvl="1" eaLnBrk="1" hangingPunct="1"/>
            <a:endParaRPr lang="en-US" dirty="0" smtClean="0">
              <a:cs typeface="Arial" charset="0"/>
            </a:endParaRPr>
          </a:p>
          <a:p>
            <a:pPr eaLnBrk="1" hangingPunct="1"/>
            <a:r>
              <a:rPr lang="en-US" dirty="0" smtClean="0">
                <a:cs typeface="Arial" charset="0"/>
              </a:rPr>
              <a:t>Attachment</a:t>
            </a:r>
          </a:p>
          <a:p>
            <a:pPr lvl="1" eaLnBrk="1" hangingPunct="1"/>
            <a:r>
              <a:rPr lang="en-US" dirty="0" smtClean="0">
                <a:cs typeface="Arial" charset="0"/>
              </a:rPr>
              <a:t>Process attachments can be attached to email message</a:t>
            </a:r>
          </a:p>
          <a:p>
            <a:pPr lvl="1" eaLnBrk="1" hangingPunct="1"/>
            <a:r>
              <a:rPr lang="en-US" dirty="0" smtClean="0">
                <a:cs typeface="Arial" charset="0"/>
              </a:rPr>
              <a:t>Document available in DMS can be attached</a:t>
            </a:r>
          </a:p>
          <a:p>
            <a:pPr lvl="2" eaLnBrk="1" hangingPunct="1"/>
            <a:r>
              <a:rPr lang="en-US" dirty="0" smtClean="0">
                <a:cs typeface="Arial" charset="0"/>
              </a:rPr>
              <a:t>Use actual path, UDA or expression for document to be attached.</a:t>
            </a:r>
          </a:p>
          <a:p>
            <a:pPr lvl="1" eaLnBrk="1" hangingPunct="1"/>
            <a:endParaRPr lang="en-US" dirty="0" smtClean="0">
              <a:cs typeface="Arial" charset="0"/>
            </a:endParaRPr>
          </a:p>
          <a:p>
            <a:pPr lvl="1" eaLnBrk="1" hangingPunct="1"/>
            <a:endParaRPr lang="en-US" dirty="0" smtClean="0">
              <a:cs typeface="Arial" charset="0"/>
            </a:endParaRPr>
          </a:p>
          <a:p>
            <a:pPr lvl="1" eaLnBrk="1" hangingPunct="1"/>
            <a:endParaRPr lang="en-US" dirty="0" smtClean="0">
              <a:cs typeface="Arial" charset="0"/>
            </a:endParaRPr>
          </a:p>
          <a:p>
            <a:pPr eaLnBrk="1" hangingPunct="1"/>
            <a:endParaRPr lang="en-US" dirty="0" smtClean="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Email Node</a:t>
            </a:r>
          </a:p>
        </p:txBody>
      </p:sp>
      <p:pic>
        <p:nvPicPr>
          <p:cNvPr id="9" name="Picture 8" descr="email_5.png"/>
          <p:cNvPicPr>
            <a:picLocks noChangeAspect="1"/>
          </p:cNvPicPr>
          <p:nvPr/>
        </p:nvPicPr>
        <p:blipFill>
          <a:blip r:embed="rId3" cstate="print"/>
          <a:srcRect/>
          <a:stretch>
            <a:fillRect/>
          </a:stretch>
        </p:blipFill>
        <p:spPr bwMode="auto">
          <a:xfrm>
            <a:off x="4811486" y="3722916"/>
            <a:ext cx="4024313" cy="1076325"/>
          </a:xfrm>
          <a:prstGeom prst="rect">
            <a:avLst/>
          </a:prstGeom>
          <a:ln>
            <a:noFill/>
          </a:ln>
          <a:effectLst>
            <a:outerShdw blurRad="292100" dist="139700" dir="2700000" algn="tl" rotWithShape="0">
              <a:srgbClr val="333333">
                <a:alpha val="65000"/>
              </a:srgbClr>
            </a:outerShdw>
          </a:effectLst>
        </p:spPr>
      </p:pic>
      <p:pic>
        <p:nvPicPr>
          <p:cNvPr id="11" name="Picture 10" descr="email_7.png"/>
          <p:cNvPicPr>
            <a:picLocks noChangeAspect="1"/>
          </p:cNvPicPr>
          <p:nvPr/>
        </p:nvPicPr>
        <p:blipFill>
          <a:blip r:embed="rId4" cstate="print"/>
          <a:srcRect/>
          <a:stretch>
            <a:fillRect/>
          </a:stretch>
        </p:blipFill>
        <p:spPr bwMode="auto">
          <a:xfrm>
            <a:off x="337458" y="1317172"/>
            <a:ext cx="4073525" cy="3771900"/>
          </a:xfrm>
          <a:prstGeom prst="rect">
            <a:avLst/>
          </a:prstGeom>
          <a:ln>
            <a:noFill/>
          </a:ln>
          <a:effectLst>
            <a:outerShdw blurRad="292100" dist="139700" dir="2700000" algn="tl" rotWithShape="0">
              <a:srgbClr val="333333">
                <a:alpha val="65000"/>
              </a:srgbClr>
            </a:outerShdw>
          </a:effectLst>
        </p:spPr>
      </p:pic>
      <p:sp>
        <p:nvSpPr>
          <p:cNvPr id="10" name="Curved Down Arrow 9"/>
          <p:cNvSpPr/>
          <p:nvPr/>
        </p:nvSpPr>
        <p:spPr>
          <a:xfrm>
            <a:off x="3842657" y="2993570"/>
            <a:ext cx="1828800" cy="7402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ame 11"/>
          <p:cNvSpPr/>
          <p:nvPr/>
        </p:nvSpPr>
        <p:spPr>
          <a:xfrm>
            <a:off x="1001486" y="4288970"/>
            <a:ext cx="2079171" cy="4136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latin typeface="+mn-lt"/>
              </a:rPr>
              <a:t>Voting Activity Node</a:t>
            </a:r>
          </a:p>
        </p:txBody>
      </p:sp>
      <p:sp>
        <p:nvSpPr>
          <p:cNvPr id="9219" name="Rectangle 16"/>
          <p:cNvSpPr>
            <a:spLocks noGrp="1" noChangeArrowheads="1"/>
          </p:cNvSpPr>
          <p:nvPr>
            <p:ph idx="1"/>
          </p:nvPr>
        </p:nvSpPr>
        <p:spPr/>
        <p:txBody>
          <a:bodyPr/>
          <a:lstStyle/>
          <a:p>
            <a:pPr eaLnBrk="1" hangingPunct="1"/>
            <a:r>
              <a:rPr dirty="0" smtClean="0">
                <a:cs typeface="Arial" charset="0"/>
              </a:rPr>
              <a:t>Simplifies support for groups of people and common interaction patterns.</a:t>
            </a:r>
          </a:p>
        </p:txBody>
      </p:sp>
      <p:grpSp>
        <p:nvGrpSpPr>
          <p:cNvPr id="2" name="Group 16"/>
          <p:cNvGrpSpPr>
            <a:grpSpLocks/>
          </p:cNvGrpSpPr>
          <p:nvPr/>
        </p:nvGrpSpPr>
        <p:grpSpPr bwMode="auto">
          <a:xfrm>
            <a:off x="685800" y="1802554"/>
            <a:ext cx="6962384" cy="4218092"/>
            <a:chOff x="685800" y="1802554"/>
            <a:chExt cx="6962384" cy="4218092"/>
          </a:xfrm>
        </p:grpSpPr>
        <p:sp>
          <p:nvSpPr>
            <p:cNvPr id="149507" name="Rectangle 3"/>
            <p:cNvSpPr>
              <a:spLocks noChangeArrowheads="1"/>
            </p:cNvSpPr>
            <p:nvPr/>
          </p:nvSpPr>
          <p:spPr bwMode="auto">
            <a:xfrm>
              <a:off x="2562447" y="3411337"/>
              <a:ext cx="1765004" cy="390927"/>
            </a:xfrm>
            <a:prstGeom prst="rect">
              <a:avLst/>
            </a:prstGeom>
            <a:solidFill>
              <a:schemeClr val="folHlink"/>
            </a:solidFill>
            <a:ln w="9525">
              <a:noFill/>
              <a:miter lim="800000"/>
              <a:headEnd/>
              <a:tailEnd/>
            </a:ln>
            <a:effectLst>
              <a:outerShdw blurRad="177800" dist="38100" dir="2700000" sx="102000" sy="102000" algn="tl" rotWithShape="0">
                <a:prstClr val="black">
                  <a:alpha val="40000"/>
                </a:prstClr>
              </a:outerShdw>
            </a:effectLst>
          </p:spPr>
          <p:txBody>
            <a:bodyPr wrap="square" lIns="112826" tIns="56413" rIns="112826" bIns="56413" anchor="ctr">
              <a:spAutoFit/>
            </a:bodyPr>
            <a:lstStyle/>
            <a:p>
              <a:pPr>
                <a:defRPr/>
              </a:pPr>
              <a:endParaRPr lang="en-AU" dirty="0">
                <a:effectLst>
                  <a:outerShdw blurRad="38100" dist="38100" dir="2700000" algn="tl">
                    <a:srgbClr val="000000"/>
                  </a:outerShdw>
                </a:effectLst>
                <a:latin typeface="+mn-lt"/>
              </a:endParaRPr>
            </a:p>
          </p:txBody>
        </p:sp>
        <p:sp>
          <p:nvSpPr>
            <p:cNvPr id="149508" name="Rectangle 4"/>
            <p:cNvSpPr>
              <a:spLocks noChangeArrowheads="1"/>
            </p:cNvSpPr>
            <p:nvPr/>
          </p:nvSpPr>
          <p:spPr bwMode="auto">
            <a:xfrm>
              <a:off x="2573079" y="3138287"/>
              <a:ext cx="1754372" cy="390927"/>
            </a:xfrm>
            <a:prstGeom prst="rect">
              <a:avLst/>
            </a:prstGeom>
            <a:solidFill>
              <a:srgbClr val="66FFFF"/>
            </a:solidFill>
            <a:ln w="9525">
              <a:solidFill>
                <a:schemeClr val="accent1"/>
              </a:solidFill>
              <a:miter lim="800000"/>
              <a:headEnd/>
              <a:tailEnd/>
            </a:ln>
            <a:effectLst/>
          </p:spPr>
          <p:txBody>
            <a:bodyPr wrap="square" lIns="112826" tIns="56413" rIns="112826" bIns="56413" anchor="ctr">
              <a:spAutoFit/>
            </a:bodyPr>
            <a:lstStyle/>
            <a:p>
              <a:pPr>
                <a:defRPr/>
              </a:pPr>
              <a:endParaRPr lang="en-AU" dirty="0">
                <a:effectLst>
                  <a:outerShdw blurRad="38100" dist="38100" dir="2700000" algn="tl">
                    <a:srgbClr val="000000"/>
                  </a:outerShdw>
                </a:effectLst>
                <a:latin typeface="+mn-lt"/>
              </a:endParaRPr>
            </a:p>
          </p:txBody>
        </p:sp>
        <p:sp>
          <p:nvSpPr>
            <p:cNvPr id="149509" name="Rectangle 5"/>
            <p:cNvSpPr>
              <a:spLocks noChangeArrowheads="1"/>
            </p:cNvSpPr>
            <p:nvPr/>
          </p:nvSpPr>
          <p:spPr bwMode="auto">
            <a:xfrm>
              <a:off x="2562448" y="3735187"/>
              <a:ext cx="1765003" cy="390927"/>
            </a:xfrm>
            <a:prstGeom prst="rect">
              <a:avLst/>
            </a:prstGeom>
            <a:solidFill>
              <a:srgbClr val="66FFFF"/>
            </a:solidFill>
            <a:ln w="9525">
              <a:solidFill>
                <a:schemeClr val="accent1"/>
              </a:solidFill>
              <a:miter lim="800000"/>
              <a:headEnd/>
              <a:tailEnd/>
            </a:ln>
            <a:effectLst/>
          </p:spPr>
          <p:txBody>
            <a:bodyPr wrap="square" lIns="112826" tIns="56413" rIns="112826" bIns="56413" anchor="ctr">
              <a:spAutoFit/>
            </a:bodyPr>
            <a:lstStyle/>
            <a:p>
              <a:pPr>
                <a:defRPr/>
              </a:pPr>
              <a:endParaRPr lang="en-AU" dirty="0">
                <a:effectLst>
                  <a:outerShdw blurRad="38100" dist="38100" dir="2700000" algn="tl">
                    <a:srgbClr val="000000"/>
                  </a:outerShdw>
                </a:effectLst>
                <a:latin typeface="+mn-lt"/>
              </a:endParaRPr>
            </a:p>
          </p:txBody>
        </p:sp>
        <p:sp>
          <p:nvSpPr>
            <p:cNvPr id="149510" name="Line 6"/>
            <p:cNvSpPr>
              <a:spLocks noChangeShapeType="1"/>
            </p:cNvSpPr>
            <p:nvPr/>
          </p:nvSpPr>
          <p:spPr bwMode="auto">
            <a:xfrm flipV="1">
              <a:off x="4419600" y="2108200"/>
              <a:ext cx="2641600" cy="1181100"/>
            </a:xfrm>
            <a:prstGeom prst="line">
              <a:avLst/>
            </a:prstGeom>
            <a:noFill/>
            <a:ln w="76200">
              <a:solidFill>
                <a:srgbClr val="FF3300"/>
              </a:solidFill>
              <a:round/>
              <a:headEnd/>
              <a:tailEnd type="triangle" w="med" len="med"/>
            </a:ln>
            <a:effectLst/>
          </p:spPr>
          <p:txBody>
            <a:bodyPr lIns="112826" tIns="56413" rIns="112826" bIns="56413">
              <a:spAutoFit/>
            </a:bodyPr>
            <a:lstStyle/>
            <a:p>
              <a:pPr>
                <a:defRPr/>
              </a:pPr>
              <a:endParaRPr lang="en-AU" dirty="0">
                <a:effectLst>
                  <a:outerShdw blurRad="38100" dist="38100" dir="2700000" algn="tl">
                    <a:srgbClr val="000000">
                      <a:alpha val="43137"/>
                    </a:srgbClr>
                  </a:outerShdw>
                </a:effectLst>
                <a:latin typeface="+mn-lt"/>
                <a:ea typeface="+mn-ea"/>
              </a:endParaRPr>
            </a:p>
          </p:txBody>
        </p:sp>
        <p:sp>
          <p:nvSpPr>
            <p:cNvPr id="149511" name="Line 7"/>
            <p:cNvSpPr>
              <a:spLocks noChangeShapeType="1"/>
            </p:cNvSpPr>
            <p:nvPr/>
          </p:nvSpPr>
          <p:spPr bwMode="auto">
            <a:xfrm>
              <a:off x="4432300" y="3670300"/>
              <a:ext cx="2997200" cy="660400"/>
            </a:xfrm>
            <a:prstGeom prst="line">
              <a:avLst/>
            </a:prstGeom>
            <a:noFill/>
            <a:ln w="76200">
              <a:solidFill>
                <a:srgbClr val="FF3300"/>
              </a:solidFill>
              <a:round/>
              <a:headEnd/>
              <a:tailEnd type="triangle" w="med" len="med"/>
            </a:ln>
            <a:effectLst/>
          </p:spPr>
          <p:txBody>
            <a:bodyPr lIns="112826" tIns="56413" rIns="112826" bIns="56413">
              <a:spAutoFit/>
            </a:bodyPr>
            <a:lstStyle/>
            <a:p>
              <a:pPr>
                <a:defRPr/>
              </a:pPr>
              <a:endParaRPr lang="en-AU" dirty="0">
                <a:effectLst>
                  <a:outerShdw blurRad="38100" dist="38100" dir="2700000" algn="tl">
                    <a:srgbClr val="000000">
                      <a:alpha val="43137"/>
                    </a:srgbClr>
                  </a:outerShdw>
                </a:effectLst>
                <a:latin typeface="+mn-lt"/>
                <a:ea typeface="+mn-ea"/>
              </a:endParaRPr>
            </a:p>
          </p:txBody>
        </p:sp>
        <p:sp>
          <p:nvSpPr>
            <p:cNvPr id="149512" name="Line 8"/>
            <p:cNvSpPr>
              <a:spLocks noChangeShapeType="1"/>
            </p:cNvSpPr>
            <p:nvPr/>
          </p:nvSpPr>
          <p:spPr bwMode="auto">
            <a:xfrm>
              <a:off x="4445000" y="4114800"/>
              <a:ext cx="2692400" cy="1841500"/>
            </a:xfrm>
            <a:prstGeom prst="line">
              <a:avLst/>
            </a:prstGeom>
            <a:noFill/>
            <a:ln w="76200">
              <a:solidFill>
                <a:srgbClr val="FF3300"/>
              </a:solidFill>
              <a:round/>
              <a:headEnd/>
              <a:tailEnd type="triangle" w="med" len="med"/>
            </a:ln>
            <a:effectLst/>
          </p:spPr>
          <p:txBody>
            <a:bodyPr lIns="112826" tIns="56413" rIns="112826" bIns="56413">
              <a:spAutoFit/>
            </a:bodyPr>
            <a:lstStyle/>
            <a:p>
              <a:pPr>
                <a:defRPr/>
              </a:pPr>
              <a:endParaRPr lang="en-AU" dirty="0">
                <a:effectLst>
                  <a:outerShdw blurRad="38100" dist="38100" dir="2700000" algn="tl">
                    <a:srgbClr val="000000">
                      <a:alpha val="43137"/>
                    </a:srgbClr>
                  </a:outerShdw>
                </a:effectLst>
                <a:latin typeface="+mn-lt"/>
                <a:ea typeface="+mn-ea"/>
              </a:endParaRPr>
            </a:p>
          </p:txBody>
        </p:sp>
        <p:sp>
          <p:nvSpPr>
            <p:cNvPr id="9227" name="Text Box 9"/>
            <p:cNvSpPr txBox="1">
              <a:spLocks noChangeArrowheads="1"/>
            </p:cNvSpPr>
            <p:nvPr/>
          </p:nvSpPr>
          <p:spPr bwMode="auto">
            <a:xfrm>
              <a:off x="2619503" y="3133246"/>
              <a:ext cx="1611056" cy="360149"/>
            </a:xfrm>
            <a:prstGeom prst="rect">
              <a:avLst/>
            </a:prstGeom>
            <a:noFill/>
            <a:ln w="9525">
              <a:noFill/>
              <a:miter lim="800000"/>
              <a:headEnd/>
              <a:tailEnd/>
            </a:ln>
          </p:spPr>
          <p:txBody>
            <a:bodyPr wrap="none" lIns="112826" tIns="56413" rIns="112826" bIns="56413">
              <a:spAutoFit/>
            </a:bodyPr>
            <a:lstStyle/>
            <a:p>
              <a:pPr eaLnBrk="0" hangingPunct="0"/>
              <a:r>
                <a:rPr lang="en-US" sz="1600" dirty="0">
                  <a:solidFill>
                    <a:schemeClr val="tx1"/>
                  </a:solidFill>
                  <a:latin typeface="+mn-lt"/>
                </a:rPr>
                <a:t>Group members</a:t>
              </a:r>
            </a:p>
          </p:txBody>
        </p:sp>
        <p:sp>
          <p:nvSpPr>
            <p:cNvPr id="9228" name="Text Box 10"/>
            <p:cNvSpPr txBox="1">
              <a:spLocks noChangeArrowheads="1"/>
            </p:cNvSpPr>
            <p:nvPr/>
          </p:nvSpPr>
          <p:spPr bwMode="auto">
            <a:xfrm>
              <a:off x="2762956" y="3744913"/>
              <a:ext cx="1327324" cy="360149"/>
            </a:xfrm>
            <a:prstGeom prst="rect">
              <a:avLst/>
            </a:prstGeom>
            <a:noFill/>
            <a:ln w="9525">
              <a:noFill/>
              <a:miter lim="800000"/>
              <a:headEnd/>
              <a:tailEnd/>
            </a:ln>
          </p:spPr>
          <p:txBody>
            <a:bodyPr wrap="none" lIns="112826" tIns="56413" rIns="112826" bIns="56413">
              <a:spAutoFit/>
            </a:bodyPr>
            <a:lstStyle/>
            <a:p>
              <a:pPr eaLnBrk="0" hangingPunct="0"/>
              <a:r>
                <a:rPr lang="en-US" sz="1600" dirty="0">
                  <a:solidFill>
                    <a:schemeClr val="tx1"/>
                  </a:solidFill>
                  <a:latin typeface="+mn-lt"/>
                </a:rPr>
                <a:t>Approve Doc</a:t>
              </a:r>
            </a:p>
          </p:txBody>
        </p:sp>
        <p:sp>
          <p:nvSpPr>
            <p:cNvPr id="149515" name="Line 11"/>
            <p:cNvSpPr>
              <a:spLocks noChangeShapeType="1"/>
            </p:cNvSpPr>
            <p:nvPr/>
          </p:nvSpPr>
          <p:spPr bwMode="auto">
            <a:xfrm>
              <a:off x="685800" y="3581400"/>
              <a:ext cx="1676400" cy="0"/>
            </a:xfrm>
            <a:prstGeom prst="line">
              <a:avLst/>
            </a:prstGeom>
            <a:noFill/>
            <a:ln w="76200">
              <a:solidFill>
                <a:srgbClr val="FF3300"/>
              </a:solidFill>
              <a:round/>
              <a:headEnd/>
              <a:tailEnd type="triangle" w="med" len="med"/>
            </a:ln>
            <a:effectLst/>
          </p:spPr>
          <p:txBody>
            <a:bodyPr lIns="112826" tIns="56413" rIns="112826" bIns="56413">
              <a:spAutoFit/>
            </a:bodyPr>
            <a:lstStyle/>
            <a:p>
              <a:pPr>
                <a:defRPr/>
              </a:pPr>
              <a:endParaRPr lang="en-AU" dirty="0">
                <a:effectLst>
                  <a:outerShdw blurRad="38100" dist="38100" dir="2700000" algn="tl">
                    <a:srgbClr val="000000">
                      <a:alpha val="43137"/>
                    </a:srgbClr>
                  </a:outerShdw>
                </a:effectLst>
                <a:latin typeface="+mn-lt"/>
                <a:ea typeface="+mn-ea"/>
              </a:endParaRPr>
            </a:p>
          </p:txBody>
        </p:sp>
        <p:sp>
          <p:nvSpPr>
            <p:cNvPr id="9230" name="Rectangle 12"/>
            <p:cNvSpPr>
              <a:spLocks noChangeArrowheads="1"/>
            </p:cNvSpPr>
            <p:nvPr/>
          </p:nvSpPr>
          <p:spPr bwMode="auto">
            <a:xfrm>
              <a:off x="2652310" y="4390189"/>
              <a:ext cx="1522890" cy="360149"/>
            </a:xfrm>
            <a:prstGeom prst="rect">
              <a:avLst/>
            </a:prstGeom>
            <a:solidFill>
              <a:schemeClr val="bg1"/>
            </a:solidFill>
            <a:ln w="9525">
              <a:solidFill>
                <a:srgbClr val="66FFFF"/>
              </a:solidFill>
              <a:miter lim="800000"/>
              <a:headEnd/>
              <a:tailEnd/>
            </a:ln>
          </p:spPr>
          <p:txBody>
            <a:bodyPr wrap="none" lIns="112826" tIns="56413" rIns="112826" bIns="56413" anchor="ctr">
              <a:spAutoFit/>
            </a:bodyPr>
            <a:lstStyle/>
            <a:p>
              <a:pPr eaLnBrk="0" hangingPunct="0"/>
              <a:r>
                <a:rPr lang="en-US" sz="1600" dirty="0">
                  <a:solidFill>
                    <a:schemeClr val="tx1"/>
                  </a:solidFill>
                  <a:latin typeface="+mn-lt"/>
                </a:rPr>
                <a:t>Timeout 3 days</a:t>
              </a:r>
            </a:p>
          </p:txBody>
        </p:sp>
        <p:sp>
          <p:nvSpPr>
            <p:cNvPr id="9231" name="Rectangle 13"/>
            <p:cNvSpPr>
              <a:spLocks noChangeArrowheads="1"/>
            </p:cNvSpPr>
            <p:nvPr/>
          </p:nvSpPr>
          <p:spPr bwMode="auto">
            <a:xfrm>
              <a:off x="4500227" y="1802554"/>
              <a:ext cx="1477045" cy="852592"/>
            </a:xfrm>
            <a:prstGeom prst="rect">
              <a:avLst/>
            </a:prstGeom>
            <a:solidFill>
              <a:schemeClr val="tx2">
                <a:lumMod val="60000"/>
                <a:lumOff val="40000"/>
              </a:schemeClr>
            </a:solidFill>
            <a:ln w="9525">
              <a:noFill/>
              <a:miter lim="800000"/>
              <a:headEnd/>
              <a:tailEnd/>
            </a:ln>
          </p:spPr>
          <p:txBody>
            <a:bodyPr wrap="none" lIns="112826" tIns="56413" rIns="112826" bIns="56413" anchor="ctr">
              <a:spAutoFit/>
            </a:bodyPr>
            <a:lstStyle/>
            <a:p>
              <a:pPr eaLnBrk="0" hangingPunct="0"/>
              <a:r>
                <a:rPr lang="en-US" sz="2400" dirty="0">
                  <a:solidFill>
                    <a:schemeClr val="tx1"/>
                  </a:solidFill>
                  <a:latin typeface="+mn-lt"/>
                </a:rPr>
                <a:t>Approved</a:t>
              </a:r>
            </a:p>
            <a:p>
              <a:pPr eaLnBrk="0" hangingPunct="0"/>
              <a:r>
                <a:rPr lang="en-US" sz="2400" dirty="0">
                  <a:solidFill>
                    <a:schemeClr val="tx1"/>
                  </a:solidFill>
                  <a:latin typeface="+mn-lt"/>
                </a:rPr>
                <a:t>if n&gt;=3</a:t>
              </a:r>
            </a:p>
          </p:txBody>
        </p:sp>
        <p:sp>
          <p:nvSpPr>
            <p:cNvPr id="9232" name="Rectangle 14"/>
            <p:cNvSpPr>
              <a:spLocks noChangeArrowheads="1"/>
            </p:cNvSpPr>
            <p:nvPr/>
          </p:nvSpPr>
          <p:spPr bwMode="auto">
            <a:xfrm>
              <a:off x="5158925" y="5168054"/>
              <a:ext cx="1021663" cy="852592"/>
            </a:xfrm>
            <a:prstGeom prst="rect">
              <a:avLst/>
            </a:prstGeom>
            <a:solidFill>
              <a:schemeClr val="tx2">
                <a:lumMod val="60000"/>
                <a:lumOff val="40000"/>
              </a:schemeClr>
            </a:solidFill>
            <a:ln w="9525">
              <a:noFill/>
              <a:miter lim="800000"/>
              <a:headEnd/>
              <a:tailEnd/>
            </a:ln>
          </p:spPr>
          <p:txBody>
            <a:bodyPr wrap="none" lIns="112826" tIns="56413" rIns="112826" bIns="56413" anchor="ctr">
              <a:spAutoFit/>
            </a:bodyPr>
            <a:lstStyle/>
            <a:p>
              <a:pPr eaLnBrk="0" hangingPunct="0"/>
              <a:r>
                <a:rPr lang="en-US" sz="2400" dirty="0">
                  <a:latin typeface="+mn-lt"/>
                </a:rPr>
                <a:t>Reject</a:t>
              </a:r>
            </a:p>
            <a:p>
              <a:pPr eaLnBrk="0" hangingPunct="0"/>
              <a:r>
                <a:rPr lang="en-US" sz="2400" dirty="0">
                  <a:latin typeface="+mn-lt"/>
                </a:rPr>
                <a:t>n&lt;=1</a:t>
              </a:r>
            </a:p>
          </p:txBody>
        </p:sp>
        <p:sp>
          <p:nvSpPr>
            <p:cNvPr id="9233" name="Rectangle 15"/>
            <p:cNvSpPr>
              <a:spLocks noChangeArrowheads="1"/>
            </p:cNvSpPr>
            <p:nvPr/>
          </p:nvSpPr>
          <p:spPr bwMode="auto">
            <a:xfrm>
              <a:off x="6005902" y="3212254"/>
              <a:ext cx="1642282" cy="852592"/>
            </a:xfrm>
            <a:prstGeom prst="rect">
              <a:avLst/>
            </a:prstGeom>
            <a:solidFill>
              <a:schemeClr val="tx2">
                <a:lumMod val="60000"/>
                <a:lumOff val="40000"/>
              </a:schemeClr>
            </a:solidFill>
            <a:ln w="9525">
              <a:noFill/>
              <a:miter lim="800000"/>
              <a:headEnd/>
              <a:tailEnd/>
            </a:ln>
          </p:spPr>
          <p:txBody>
            <a:bodyPr wrap="none" lIns="112826" tIns="56413" rIns="112826" bIns="56413" anchor="ctr">
              <a:spAutoFit/>
            </a:bodyPr>
            <a:lstStyle/>
            <a:p>
              <a:pPr eaLnBrk="0" hangingPunct="0"/>
              <a:r>
                <a:rPr lang="en-US" sz="2400" dirty="0">
                  <a:latin typeface="+mn-lt"/>
                </a:rPr>
                <a:t>Acceptable</a:t>
              </a:r>
            </a:p>
            <a:p>
              <a:pPr eaLnBrk="0" hangingPunct="0"/>
              <a:r>
                <a:rPr lang="en-US" sz="2400" dirty="0">
                  <a:latin typeface="+mn-lt"/>
                </a:rPr>
                <a:t>n&gt;50%</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latin typeface="+mn-lt"/>
              </a:rPr>
              <a:t>Voting Activity Node</a:t>
            </a:r>
          </a:p>
        </p:txBody>
      </p:sp>
      <p:sp>
        <p:nvSpPr>
          <p:cNvPr id="10243" name="Rectangle 3"/>
          <p:cNvSpPr>
            <a:spLocks noGrp="1" noChangeArrowheads="1"/>
          </p:cNvSpPr>
          <p:nvPr>
            <p:ph idx="1"/>
          </p:nvPr>
        </p:nvSpPr>
        <p:spPr/>
        <p:txBody>
          <a:bodyPr/>
          <a:lstStyle/>
          <a:p>
            <a:pPr eaLnBrk="1" hangingPunct="1"/>
            <a:r>
              <a:rPr dirty="0" smtClean="0">
                <a:cs typeface="Arial" charset="0"/>
              </a:rPr>
              <a:t>A Voting Activity uses voting rules to determine the choice (outgoing arrow) that wins.</a:t>
            </a:r>
          </a:p>
          <a:p>
            <a:pPr eaLnBrk="1" hangingPunct="1"/>
            <a:r>
              <a:rPr dirty="0" smtClean="0">
                <a:cs typeface="Arial" charset="0"/>
              </a:rPr>
              <a:t>Voting Activities are designed so that many assignees can make their own choice on a particular work item.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latin typeface="+mn-lt"/>
              </a:rPr>
              <a:t>Voting Rules</a:t>
            </a:r>
          </a:p>
        </p:txBody>
      </p:sp>
      <p:sp>
        <p:nvSpPr>
          <p:cNvPr id="11267" name="Rectangle 3"/>
          <p:cNvSpPr>
            <a:spLocks noGrp="1" noChangeArrowheads="1"/>
          </p:cNvSpPr>
          <p:nvPr>
            <p:ph idx="1"/>
          </p:nvPr>
        </p:nvSpPr>
        <p:spPr/>
        <p:txBody>
          <a:bodyPr/>
          <a:lstStyle/>
          <a:p>
            <a:pPr eaLnBrk="1" hangingPunct="1"/>
            <a:r>
              <a:rPr dirty="0" smtClean="0">
                <a:cs typeface="Arial" charset="0"/>
              </a:rPr>
              <a:t>Types of rules that can be assigned to Voting Activity Nodes:</a:t>
            </a:r>
          </a:p>
          <a:p>
            <a:pPr lvl="1" eaLnBrk="1" hangingPunct="1"/>
            <a:r>
              <a:rPr lang="en-US" dirty="0" smtClean="0">
                <a:latin typeface="+mn-lt"/>
                <a:cs typeface="Arial" charset="0"/>
              </a:rPr>
              <a:t>Majority Rule</a:t>
            </a:r>
          </a:p>
          <a:p>
            <a:pPr lvl="2" eaLnBrk="1" hangingPunct="1"/>
            <a:r>
              <a:rPr lang="en-US" dirty="0" smtClean="0">
                <a:latin typeface="+mn-lt"/>
                <a:cs typeface="Arial" charset="0"/>
              </a:rPr>
              <a:t>A majority of votes for that choice make it the winning choice.</a:t>
            </a:r>
          </a:p>
          <a:p>
            <a:pPr lvl="1" eaLnBrk="1" hangingPunct="1"/>
            <a:r>
              <a:rPr lang="en-US" dirty="0" smtClean="0">
                <a:latin typeface="+mn-lt"/>
                <a:cs typeface="Arial" charset="0"/>
              </a:rPr>
              <a:t>Percentage Rule</a:t>
            </a:r>
          </a:p>
          <a:p>
            <a:pPr lvl="2" eaLnBrk="1" hangingPunct="1"/>
            <a:r>
              <a:rPr lang="en-US" dirty="0" smtClean="0">
                <a:latin typeface="+mn-lt"/>
                <a:cs typeface="Arial" charset="0"/>
              </a:rPr>
              <a:t>The specified percentage of votes for that choice would make it the winning choice.</a:t>
            </a:r>
          </a:p>
          <a:p>
            <a:pPr lvl="1" eaLnBrk="1" hangingPunct="1"/>
            <a:r>
              <a:rPr lang="en-US" dirty="0" smtClean="0">
                <a:latin typeface="+mn-lt"/>
                <a:cs typeface="Arial" charset="0"/>
              </a:rPr>
              <a:t>“Number of” Rule</a:t>
            </a:r>
          </a:p>
          <a:p>
            <a:pPr lvl="2" eaLnBrk="1" hangingPunct="1"/>
            <a:r>
              <a:rPr lang="en-US" dirty="0" smtClean="0">
                <a:latin typeface="+mn-lt"/>
                <a:cs typeface="Arial" charset="0"/>
              </a:rPr>
              <a:t>The specified number of votes for that choice would make it the winning choice.</a:t>
            </a:r>
          </a:p>
          <a:p>
            <a:pPr eaLnBrk="1" hangingPunct="1"/>
            <a:r>
              <a:rPr dirty="0" smtClean="0">
                <a:cs typeface="Arial" charset="0"/>
              </a:rPr>
              <a:t>When defining voting rules, you also choose a default rule that is chosen if none of the rules apply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latin typeface="+mn-lt"/>
              </a:rPr>
              <a:t>Voting Activity Node Properties - Validation</a:t>
            </a:r>
          </a:p>
        </p:txBody>
      </p:sp>
      <p:sp>
        <p:nvSpPr>
          <p:cNvPr id="12291" name="Rectangle 4"/>
          <p:cNvSpPr>
            <a:spLocks noGrp="1" noChangeArrowheads="1"/>
          </p:cNvSpPr>
          <p:nvPr>
            <p:ph idx="1"/>
          </p:nvPr>
        </p:nvSpPr>
        <p:spPr/>
        <p:txBody>
          <a:bodyPr/>
          <a:lstStyle/>
          <a:p>
            <a:pPr eaLnBrk="1" hangingPunct="1"/>
            <a:r>
              <a:rPr dirty="0" smtClean="0">
                <a:cs typeface="Arial" charset="0"/>
              </a:rPr>
              <a:t>Evaluate voting rules on every vote</a:t>
            </a:r>
          </a:p>
          <a:p>
            <a:pPr lvl="1" eaLnBrk="1" hangingPunct="1"/>
            <a:r>
              <a:rPr lang="en-US" dirty="0" smtClean="0">
                <a:latin typeface="+mn-lt"/>
                <a:cs typeface="Arial" charset="0"/>
              </a:rPr>
              <a:t>if you want to complete the activity as soon as a voting rule is satisfied.</a:t>
            </a:r>
          </a:p>
          <a:p>
            <a:pPr eaLnBrk="1" hangingPunct="1"/>
            <a:r>
              <a:rPr dirty="0" smtClean="0">
                <a:cs typeface="Arial" charset="0"/>
              </a:rPr>
              <a:t>Evaluate voting rules when all votes are cast.</a:t>
            </a:r>
          </a:p>
          <a:p>
            <a:pPr lvl="1" eaLnBrk="1" hangingPunct="1"/>
            <a:r>
              <a:rPr lang="en-US" dirty="0" smtClean="0">
                <a:latin typeface="+mn-lt"/>
                <a:cs typeface="Arial" charset="0"/>
              </a:rPr>
              <a:t>To make sure that everyone gets a chance to vote.</a:t>
            </a:r>
          </a:p>
        </p:txBody>
      </p:sp>
      <p:grpSp>
        <p:nvGrpSpPr>
          <p:cNvPr id="4" name="Group 6"/>
          <p:cNvGrpSpPr/>
          <p:nvPr/>
        </p:nvGrpSpPr>
        <p:grpSpPr>
          <a:xfrm>
            <a:off x="479351" y="2752060"/>
            <a:ext cx="6781800" cy="3352800"/>
            <a:chOff x="457200" y="1828800"/>
            <a:chExt cx="5372100" cy="2384425"/>
          </a:xfrm>
          <a:effectLst>
            <a:outerShdw blurRad="177800" dist="38100" dir="2700000" sx="102000" sy="102000" algn="tl" rotWithShape="0">
              <a:prstClr val="black">
                <a:alpha val="40000"/>
              </a:prstClr>
            </a:outerShdw>
          </a:effectLst>
        </p:grpSpPr>
        <p:pic>
          <p:nvPicPr>
            <p:cNvPr id="5" name="Picture 3" descr="activityVoting.png"/>
            <p:cNvPicPr>
              <a:picLocks noChangeAspect="1"/>
            </p:cNvPicPr>
            <p:nvPr/>
          </p:nvPicPr>
          <p:blipFill>
            <a:blip r:embed="rId3" cstate="print"/>
            <a:srcRect r="43519"/>
            <a:stretch>
              <a:fillRect/>
            </a:stretch>
          </p:blipFill>
          <p:spPr bwMode="auto">
            <a:xfrm>
              <a:off x="457200" y="1828800"/>
              <a:ext cx="4648200" cy="2384425"/>
            </a:xfrm>
            <a:prstGeom prst="rect">
              <a:avLst/>
            </a:prstGeom>
            <a:ln>
              <a:noFill/>
            </a:ln>
            <a:effectLst/>
          </p:spPr>
        </p:pic>
        <p:pic>
          <p:nvPicPr>
            <p:cNvPr id="6" name="Picture 3" descr="activityVoting.png"/>
            <p:cNvPicPr>
              <a:picLocks noChangeAspect="1"/>
            </p:cNvPicPr>
            <p:nvPr/>
          </p:nvPicPr>
          <p:blipFill>
            <a:blip r:embed="rId3" cstate="print"/>
            <a:srcRect l="88425" r="-925"/>
            <a:stretch>
              <a:fillRect/>
            </a:stretch>
          </p:blipFill>
          <p:spPr bwMode="auto">
            <a:xfrm>
              <a:off x="4800600" y="1828800"/>
              <a:ext cx="1028700" cy="2384425"/>
            </a:xfrm>
            <a:prstGeom prst="rect">
              <a:avLst/>
            </a:prstGeom>
            <a:ln>
              <a:noFill/>
            </a:ln>
            <a:effectLst/>
          </p:spPr>
        </p:pic>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latin typeface="+mn-lt"/>
              </a:rPr>
              <a:t>Subprocess</a:t>
            </a:r>
          </a:p>
        </p:txBody>
      </p:sp>
      <p:sp>
        <p:nvSpPr>
          <p:cNvPr id="34819" name="Rectangle 3"/>
          <p:cNvSpPr>
            <a:spLocks noGrp="1" noChangeArrowheads="1"/>
          </p:cNvSpPr>
          <p:nvPr>
            <p:ph idx="1"/>
          </p:nvPr>
        </p:nvSpPr>
        <p:spPr/>
        <p:txBody>
          <a:bodyPr/>
          <a:lstStyle/>
          <a:p>
            <a:r>
              <a:rPr lang="en-US" altLang="en-US" dirty="0" smtClean="0"/>
              <a:t>Subprocess Node represents a step in a process where a task is accomplished by invoking another process.</a:t>
            </a:r>
          </a:p>
          <a:p>
            <a:r>
              <a:rPr lang="en-US" altLang="en-US" dirty="0" smtClean="0"/>
              <a:t>Invoked Subprocess should be a valid independent process definition with one start and at least one exit node.</a:t>
            </a:r>
          </a:p>
          <a:p>
            <a:endParaRPr lang="en-US" altLang="en-US" dirty="0" smtClean="0"/>
          </a:p>
          <a:p>
            <a:r>
              <a:rPr lang="en-US" altLang="en-US" dirty="0" smtClean="0"/>
              <a:t>Usage</a:t>
            </a:r>
          </a:p>
          <a:p>
            <a:pPr lvl="1"/>
            <a:r>
              <a:rPr lang="en-US" altLang="en-US" dirty="0" smtClean="0"/>
              <a:t>Promotes reusability</a:t>
            </a:r>
          </a:p>
          <a:p>
            <a:pPr lvl="1"/>
            <a:r>
              <a:rPr lang="en-US" altLang="en-US" dirty="0" smtClean="0"/>
              <a:t>Helps improve visibility of large and complex process by breaking it down into smaller independent processes.</a:t>
            </a:r>
          </a:p>
          <a:p>
            <a:pPr lvl="1"/>
            <a:endParaRPr lang="en-US" altLang="en-US" dirty="0" smtClean="0"/>
          </a:p>
          <a:p>
            <a:pPr eaLnBrk="1" hangingPunct="1"/>
            <a:r>
              <a:rPr dirty="0" smtClean="0">
                <a:cs typeface="Arial" charset="0"/>
              </a:rPr>
              <a:t>Behavior:</a:t>
            </a:r>
          </a:p>
          <a:p>
            <a:pPr lvl="1" eaLnBrk="1" hangingPunct="1"/>
            <a:r>
              <a:rPr lang="en-US" dirty="0" smtClean="0">
                <a:latin typeface="+mn-lt"/>
                <a:cs typeface="Arial" charset="0"/>
              </a:rPr>
              <a:t>instantiates a Process Instance from the Subprocess Definition</a:t>
            </a:r>
          </a:p>
          <a:p>
            <a:pPr lvl="1" eaLnBrk="1" hangingPunct="1"/>
            <a:r>
              <a:rPr lang="en-US" dirty="0" smtClean="0">
                <a:latin typeface="+mn-lt"/>
                <a:cs typeface="Arial" charset="0"/>
              </a:rPr>
              <a:t>Data </a:t>
            </a:r>
            <a:r>
              <a:rPr lang="en-US" dirty="0" smtClean="0">
                <a:cs typeface="Arial" charset="0"/>
              </a:rPr>
              <a:t>can be shared to and from Sub Process</a:t>
            </a:r>
            <a:endParaRPr lang="en-US" dirty="0" smtClean="0">
              <a:latin typeface="+mn-lt"/>
              <a:cs typeface="Arial" charset="0"/>
            </a:endParaRPr>
          </a:p>
          <a:p>
            <a:pPr lvl="1" eaLnBrk="1" hangingPunct="1"/>
            <a:r>
              <a:rPr lang="en-US" dirty="0" smtClean="0">
                <a:latin typeface="+mn-lt"/>
                <a:cs typeface="Arial" charset="0"/>
              </a:rPr>
              <a:t>Parent Process </a:t>
            </a:r>
            <a:r>
              <a:rPr lang="en-US" b="1" dirty="0" smtClean="0">
                <a:latin typeface="+mn-lt"/>
                <a:cs typeface="Arial" charset="0"/>
              </a:rPr>
              <a:t>waits for </a:t>
            </a:r>
            <a:r>
              <a:rPr lang="en-US" b="1" dirty="0" smtClean="0">
                <a:cs typeface="Arial" charset="0"/>
              </a:rPr>
              <a:t>S</a:t>
            </a:r>
            <a:r>
              <a:rPr lang="en-US" b="1" dirty="0" smtClean="0">
                <a:latin typeface="+mn-lt"/>
                <a:cs typeface="Arial" charset="0"/>
              </a:rPr>
              <a:t>ubprocess to complete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Subprocess –Data Mapping</a:t>
            </a:r>
            <a:endParaRPr lang="en-US" dirty="0">
              <a:latin typeface="+mn-lt"/>
            </a:endParaRPr>
          </a:p>
        </p:txBody>
      </p:sp>
      <p:sp>
        <p:nvSpPr>
          <p:cNvPr id="4" name="Content Placeholder 3"/>
          <p:cNvSpPr>
            <a:spLocks noGrp="1"/>
          </p:cNvSpPr>
          <p:nvPr>
            <p:ph idx="1"/>
          </p:nvPr>
        </p:nvSpPr>
        <p:spPr/>
        <p:txBody>
          <a:bodyPr/>
          <a:lstStyle/>
          <a:p>
            <a:pPr>
              <a:lnSpc>
                <a:spcPct val="85000"/>
              </a:lnSpc>
            </a:pPr>
            <a:r>
              <a:rPr lang="en-US" altLang="ja-JP" dirty="0" smtClean="0"/>
              <a:t>If UDA in parent process have same name as UDA in Subprocess,  mapping is done automatically</a:t>
            </a:r>
          </a:p>
          <a:p>
            <a:pPr>
              <a:lnSpc>
                <a:spcPct val="85000"/>
              </a:lnSpc>
            </a:pPr>
            <a:r>
              <a:rPr lang="en-US" altLang="ja-JP" dirty="0" smtClean="0"/>
              <a:t>Modeler can map non-matching UDAs manually</a:t>
            </a:r>
          </a:p>
          <a:p>
            <a:pPr lvl="1">
              <a:lnSpc>
                <a:spcPct val="85000"/>
              </a:lnSpc>
            </a:pPr>
            <a:r>
              <a:rPr lang="en-US" altLang="ja-JP" dirty="0" smtClean="0">
                <a:latin typeface="+mn-lt"/>
              </a:rPr>
              <a:t>UDA data-type needs to be same for mapping to work</a:t>
            </a:r>
          </a:p>
          <a:p>
            <a:pPr>
              <a:lnSpc>
                <a:spcPct val="85000"/>
              </a:lnSpc>
            </a:pPr>
            <a:endParaRPr lang="en-US" altLang="ja-JP" dirty="0" smtClean="0"/>
          </a:p>
          <a:p>
            <a:pPr>
              <a:lnSpc>
                <a:spcPct val="85000"/>
              </a:lnSpc>
            </a:pPr>
            <a:r>
              <a:rPr lang="en-US" altLang="ja-JP" dirty="0" smtClean="0"/>
              <a:t>For XML UDAs, XPath can be used to mapping</a:t>
            </a:r>
          </a:p>
          <a:p>
            <a:pPr>
              <a:lnSpc>
                <a:spcPct val="85000"/>
              </a:lnSpc>
              <a:buNone/>
            </a:pPr>
            <a:endParaRPr lang="en-US" altLang="ja-JP" dirty="0" smtClean="0"/>
          </a:p>
          <a:p>
            <a:pPr>
              <a:buNone/>
            </a:pPr>
            <a:endParaRPr lang="en-US" dirty="0"/>
          </a:p>
        </p:txBody>
      </p:sp>
      <p:pic>
        <p:nvPicPr>
          <p:cNvPr id="16" name="Picture 15" descr="PD.png"/>
          <p:cNvPicPr>
            <a:picLocks noChangeAspect="1"/>
          </p:cNvPicPr>
          <p:nvPr/>
        </p:nvPicPr>
        <p:blipFill>
          <a:blip r:embed="rId3" cstate="print"/>
          <a:stretch>
            <a:fillRect/>
          </a:stretch>
        </p:blipFill>
        <p:spPr>
          <a:xfrm>
            <a:off x="3285947" y="3733802"/>
            <a:ext cx="2572109" cy="2448267"/>
          </a:xfrm>
          <a:prstGeom prst="rect">
            <a:avLst/>
          </a:prstGeom>
        </p:spPr>
      </p:pic>
      <p:sp>
        <p:nvSpPr>
          <p:cNvPr id="18" name="Line Callout 1 (No Border) 17"/>
          <p:cNvSpPr/>
          <p:nvPr/>
        </p:nvSpPr>
        <p:spPr>
          <a:xfrm>
            <a:off x="6172199" y="4495800"/>
            <a:ext cx="1034143" cy="522514"/>
          </a:xfrm>
          <a:prstGeom prs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Subprocess</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latin typeface="+mn-lt"/>
              </a:rPr>
              <a:t>General Attributes</a:t>
            </a:r>
          </a:p>
        </p:txBody>
      </p:sp>
      <p:sp>
        <p:nvSpPr>
          <p:cNvPr id="33795" name="Rectangle 3"/>
          <p:cNvSpPr>
            <a:spLocks noGrp="1" noChangeArrowheads="1"/>
          </p:cNvSpPr>
          <p:nvPr>
            <p:ph idx="1"/>
          </p:nvPr>
        </p:nvSpPr>
        <p:spPr/>
        <p:txBody>
          <a:bodyPr/>
          <a:lstStyle/>
          <a:p>
            <a:pPr eaLnBrk="1" hangingPunct="1"/>
            <a:r>
              <a:rPr lang="en-US" dirty="0" smtClean="0">
                <a:cs typeface="Arial" charset="0"/>
              </a:rPr>
              <a:t>Transaction Setting</a:t>
            </a:r>
          </a:p>
          <a:p>
            <a:pPr lvl="1" eaLnBrk="1" hangingPunct="1"/>
            <a:r>
              <a:rPr lang="en-US" dirty="0" smtClean="0">
                <a:cs typeface="Arial" charset="0"/>
              </a:rPr>
              <a:t>Provides the option to commit or hold when task completes</a:t>
            </a:r>
          </a:p>
          <a:p>
            <a:pPr lvl="1" eaLnBrk="1" hangingPunct="1"/>
            <a:r>
              <a:rPr lang="en-US" dirty="0" smtClean="0">
                <a:cs typeface="Arial" charset="0"/>
              </a:rPr>
              <a:t>Commit may be delayed if data loss is acceptable in case of crashes</a:t>
            </a:r>
          </a:p>
          <a:p>
            <a:pPr lvl="1" eaLnBrk="1" hangingPunct="1"/>
            <a:endParaRPr lang="en-US" dirty="0" smtClean="0">
              <a:cs typeface="Arial" charset="0"/>
            </a:endParaRPr>
          </a:p>
          <a:p>
            <a:pPr eaLnBrk="1" hangingPunct="1"/>
            <a:r>
              <a:rPr lang="en-US" dirty="0" smtClean="0">
                <a:cs typeface="Arial" charset="0"/>
              </a:rPr>
              <a:t>Expand Group</a:t>
            </a:r>
          </a:p>
          <a:p>
            <a:pPr lvl="1" eaLnBrk="1" hangingPunct="1"/>
            <a:r>
              <a:rPr lang="en-US" dirty="0" smtClean="0">
                <a:cs typeface="Arial" charset="0"/>
              </a:rPr>
              <a:t>Individual work items for each member (Expand Group)</a:t>
            </a:r>
          </a:p>
          <a:p>
            <a:pPr lvl="1" eaLnBrk="1" hangingPunct="1">
              <a:buClrTx/>
            </a:pPr>
            <a:r>
              <a:rPr lang="en-US" dirty="0" smtClean="0">
                <a:cs typeface="Arial" charset="0"/>
              </a:rPr>
              <a:t>Users in the same role share copy of one work item </a:t>
            </a:r>
            <a:br>
              <a:rPr lang="en-US" dirty="0" smtClean="0">
                <a:cs typeface="Arial" charset="0"/>
              </a:rPr>
            </a:br>
            <a:endParaRPr lang="en-US" dirty="0" smtClean="0">
              <a:cs typeface="Arial" charset="0"/>
            </a:endParaRPr>
          </a:p>
          <a:p>
            <a:pPr lvl="1" eaLnBrk="1" hangingPunct="1"/>
            <a:endParaRPr lang="en-US" dirty="0" smtClean="0">
              <a:cs typeface="Arial" charset="0"/>
            </a:endParaRPr>
          </a:p>
          <a:p>
            <a:pPr lvl="1" eaLnBrk="1" hangingPunct="1"/>
            <a:endParaRPr lang="en-US" dirty="0" smtClean="0">
              <a:cs typeface="Arial" charset="0"/>
            </a:endParaRPr>
          </a:p>
          <a:p>
            <a:pPr lvl="2" eaLnBrk="1" hangingPunct="1"/>
            <a:endParaRPr lang="en-US" dirty="0" smtClean="0">
              <a:cs typeface="Arial" charset="0"/>
            </a:endParaRPr>
          </a:p>
          <a:p>
            <a:pPr lvl="1" eaLnBrk="1" hangingPunct="1"/>
            <a:endParaRPr lang="en-US" dirty="0" smtClean="0">
              <a:cs typeface="Arial" charset="0"/>
            </a:endParaRPr>
          </a:p>
          <a:p>
            <a:pPr eaLnBrk="1" hangingPunct="1"/>
            <a:endParaRPr dirty="0" smtClean="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dirty="0" smtClean="0"/>
              <a:t>Subprocess – Data Mapping</a:t>
            </a:r>
          </a:p>
        </p:txBody>
      </p:sp>
      <p:grpSp>
        <p:nvGrpSpPr>
          <p:cNvPr id="2" name="Group 6"/>
          <p:cNvGrpSpPr/>
          <p:nvPr/>
        </p:nvGrpSpPr>
        <p:grpSpPr>
          <a:xfrm>
            <a:off x="1046106" y="1569245"/>
            <a:ext cx="7051789" cy="3719513"/>
            <a:chOff x="457200" y="1690687"/>
            <a:chExt cx="6591300" cy="3476625"/>
          </a:xfrm>
          <a:effectLst>
            <a:outerShdw blurRad="177800" dist="38100" dir="2700000" sx="101000" sy="101000" algn="tl" rotWithShape="0">
              <a:prstClr val="black">
                <a:alpha val="40000"/>
              </a:prstClr>
            </a:outerShdw>
          </a:effectLst>
        </p:grpSpPr>
        <p:pic>
          <p:nvPicPr>
            <p:cNvPr id="34819" name="Picture 3" descr="remoteSubprocess.png"/>
            <p:cNvPicPr>
              <a:picLocks noChangeAspect="1"/>
            </p:cNvPicPr>
            <p:nvPr/>
          </p:nvPicPr>
          <p:blipFill>
            <a:blip r:embed="rId3" cstate="print"/>
            <a:srcRect r="30275"/>
            <a:stretch>
              <a:fillRect/>
            </a:stretch>
          </p:blipFill>
          <p:spPr bwMode="auto">
            <a:xfrm>
              <a:off x="457200" y="1690687"/>
              <a:ext cx="5791200" cy="3476625"/>
            </a:xfrm>
            <a:prstGeom prst="rect">
              <a:avLst/>
            </a:prstGeom>
            <a:ln>
              <a:noFill/>
            </a:ln>
            <a:effectLst/>
          </p:spPr>
        </p:pic>
        <p:pic>
          <p:nvPicPr>
            <p:cNvPr id="6" name="Picture 3" descr="remoteSubprocess.png"/>
            <p:cNvPicPr>
              <a:picLocks noChangeAspect="1"/>
            </p:cNvPicPr>
            <p:nvPr/>
          </p:nvPicPr>
          <p:blipFill>
            <a:blip r:embed="rId3" cstate="print"/>
            <a:srcRect l="90367"/>
            <a:stretch>
              <a:fillRect/>
            </a:stretch>
          </p:blipFill>
          <p:spPr bwMode="auto">
            <a:xfrm>
              <a:off x="6248400" y="1690687"/>
              <a:ext cx="800100" cy="3476625"/>
            </a:xfrm>
            <a:prstGeom prst="rect">
              <a:avLst/>
            </a:prstGeom>
            <a:ln>
              <a:noFill/>
            </a:ln>
            <a:effectLst/>
          </p:spPr>
        </p:pic>
      </p:grpSp>
      <p:sp>
        <p:nvSpPr>
          <p:cNvPr id="7" name="Frame 6"/>
          <p:cNvSpPr/>
          <p:nvPr/>
        </p:nvSpPr>
        <p:spPr>
          <a:xfrm>
            <a:off x="2122713" y="3962397"/>
            <a:ext cx="4278086" cy="664029"/>
          </a:xfrm>
          <a:prstGeom prst="frame">
            <a:avLst>
              <a:gd name="adj1" fmla="val 9221"/>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Process Fragments</a:t>
            </a:r>
          </a:p>
        </p:txBody>
      </p:sp>
      <p:sp>
        <p:nvSpPr>
          <p:cNvPr id="31747" name="Content Placeholder 2"/>
          <p:cNvSpPr>
            <a:spLocks noGrp="1"/>
          </p:cNvSpPr>
          <p:nvPr>
            <p:ph idx="1"/>
          </p:nvPr>
        </p:nvSpPr>
        <p:spPr/>
        <p:txBody>
          <a:bodyPr/>
          <a:lstStyle/>
          <a:p>
            <a:pPr eaLnBrk="1" hangingPunct="1"/>
            <a:r>
              <a:rPr lang="en-US" dirty="0" smtClean="0"/>
              <a:t>Create re-usable process library.</a:t>
            </a:r>
          </a:p>
          <a:p>
            <a:pPr eaLnBrk="1" hangingPunct="1"/>
            <a:r>
              <a:rPr lang="en-US" dirty="0" smtClean="0"/>
              <a:t>Fragments need not be valid process definitions.</a:t>
            </a:r>
          </a:p>
          <a:p>
            <a:pPr eaLnBrk="1" hangingPunct="1"/>
            <a:r>
              <a:rPr lang="en-US" dirty="0" smtClean="0"/>
              <a:t>Any part of process can be saved as a fragment and used in other processes.</a:t>
            </a:r>
          </a:p>
          <a:p>
            <a:pPr eaLnBrk="1" hangingPunct="1"/>
            <a:r>
              <a:rPr lang="en-US" dirty="0" smtClean="0"/>
              <a:t>UDAs are also stored in fragment and copied to the process definition.</a:t>
            </a:r>
          </a:p>
          <a:p>
            <a:pPr eaLnBrk="1" hangingPunct="1"/>
            <a:r>
              <a:rPr lang="en-US" dirty="0" smtClean="0"/>
              <a:t>Edit fragments after copying if required</a:t>
            </a:r>
          </a:p>
          <a:p>
            <a:pPr eaLnBrk="1" hangingPunct="1"/>
            <a:r>
              <a:rPr lang="en-US" dirty="0" smtClean="0"/>
              <a:t>Physically copied, not referenced.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Define Process Fragments</a:t>
            </a:r>
          </a:p>
        </p:txBody>
      </p:sp>
      <p:sp>
        <p:nvSpPr>
          <p:cNvPr id="33795" name="Content Placeholder 2"/>
          <p:cNvSpPr>
            <a:spLocks noGrp="1"/>
          </p:cNvSpPr>
          <p:nvPr>
            <p:ph idx="1"/>
          </p:nvPr>
        </p:nvSpPr>
        <p:spPr/>
        <p:txBody>
          <a:bodyPr/>
          <a:lstStyle/>
          <a:p>
            <a:pPr eaLnBrk="1" hangingPunct="1"/>
            <a:r>
              <a:rPr lang="en-US" dirty="0" smtClean="0"/>
              <a:t>Select parts of process to save as Fragment</a:t>
            </a:r>
          </a:p>
          <a:p>
            <a:pPr eaLnBrk="1" hangingPunct="1"/>
            <a:r>
              <a:rPr lang="en-US" dirty="0" smtClean="0"/>
              <a:t>Create Folder to store</a:t>
            </a:r>
          </a:p>
          <a:p>
            <a:pPr eaLnBrk="1" hangingPunct="1"/>
            <a:r>
              <a:rPr lang="en-US" dirty="0" smtClean="0"/>
              <a:t>Create Fragment</a:t>
            </a:r>
          </a:p>
        </p:txBody>
      </p:sp>
      <p:pic>
        <p:nvPicPr>
          <p:cNvPr id="33796" name="Picture 4" descr="ProcessFrag-ne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09588" y="2740027"/>
            <a:ext cx="3532187" cy="2943225"/>
          </a:xfrm>
          <a:prstGeom prst="rect">
            <a:avLst/>
          </a:prstGeom>
          <a:ln>
            <a:noFill/>
          </a:ln>
          <a:effectLst>
            <a:outerShdw blurRad="292100" dist="139700" dir="2700000" algn="tl" rotWithShape="0">
              <a:srgbClr val="333333">
                <a:alpha val="65000"/>
              </a:srgbClr>
            </a:outerShdw>
          </a:effectLst>
        </p:spPr>
      </p:pic>
      <p:sp>
        <p:nvSpPr>
          <p:cNvPr id="33797" name="Rectangle 5"/>
          <p:cNvSpPr>
            <a:spLocks noChangeArrowheads="1"/>
          </p:cNvSpPr>
          <p:nvPr/>
        </p:nvSpPr>
        <p:spPr bwMode="auto">
          <a:xfrm>
            <a:off x="2560639" y="5121275"/>
            <a:ext cx="1392237" cy="254000"/>
          </a:xfrm>
          <a:prstGeom prst="rect">
            <a:avLst/>
          </a:prstGeom>
          <a:noFill/>
          <a:ln w="19050" algn="ctr">
            <a:solidFill>
              <a:schemeClr val="accent2"/>
            </a:solidFill>
            <a:round/>
            <a:headEnd/>
            <a:tailEnd/>
          </a:ln>
        </p:spPr>
        <p:txBody>
          <a:bodyPr/>
          <a:lstStyle/>
          <a:p>
            <a:pPr eaLnBrk="0" hangingPunct="0"/>
            <a:endParaRPr lang="en-AU" dirty="0"/>
          </a:p>
        </p:txBody>
      </p:sp>
      <p:pic>
        <p:nvPicPr>
          <p:cNvPr id="33799" name="Picture 9" descr="ProcFrag-chain.PNG"/>
          <p:cNvPicPr>
            <a:picLocks noChangeAspect="1"/>
          </p:cNvPicPr>
          <p:nvPr/>
        </p:nvPicPr>
        <p:blipFill>
          <a:blip r:embed="rId4" cstate="print"/>
          <a:srcRect/>
          <a:stretch>
            <a:fillRect/>
          </a:stretch>
        </p:blipFill>
        <p:spPr bwMode="auto">
          <a:xfrm>
            <a:off x="4573589" y="2230440"/>
            <a:ext cx="4149725" cy="2230437"/>
          </a:xfrm>
          <a:prstGeom prst="rect">
            <a:avLst/>
          </a:prstGeom>
          <a:ln>
            <a:noFill/>
          </a:ln>
          <a:effectLst>
            <a:outerShdw blurRad="292100" dist="139700" dir="2700000" algn="tl" rotWithShape="0">
              <a:srgbClr val="333333">
                <a:alpha val="65000"/>
              </a:srgbClr>
            </a:outerShdw>
          </a:effectLst>
        </p:spPr>
      </p:pic>
      <p:sp>
        <p:nvSpPr>
          <p:cNvPr id="33800" name="Right Arrow 10"/>
          <p:cNvSpPr>
            <a:spLocks noChangeArrowheads="1"/>
          </p:cNvSpPr>
          <p:nvPr/>
        </p:nvSpPr>
        <p:spPr bwMode="auto">
          <a:xfrm>
            <a:off x="3819525" y="2205040"/>
            <a:ext cx="762000" cy="484187"/>
          </a:xfrm>
          <a:prstGeom prst="rightArrow">
            <a:avLst>
              <a:gd name="adj1" fmla="val 50000"/>
              <a:gd name="adj2" fmla="val 50047"/>
            </a:avLst>
          </a:prstGeom>
          <a:solidFill>
            <a:schemeClr val="accent1"/>
          </a:solidFill>
          <a:ln w="9525" algn="ctr">
            <a:solidFill>
              <a:schemeClr val="bg1"/>
            </a:solidFill>
            <a:round/>
            <a:headEnd/>
            <a:tailEnd/>
          </a:ln>
        </p:spPr>
        <p:txBody>
          <a:bodyPr/>
          <a:lstStyle/>
          <a:p>
            <a:pPr eaLnBrk="0" hangingPunct="0"/>
            <a:endParaRPr lang="en-A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Process Fragments</a:t>
            </a:r>
          </a:p>
        </p:txBody>
      </p:sp>
      <p:pic>
        <p:nvPicPr>
          <p:cNvPr id="32771" name="Content Placeholder 4" descr="ProcessFrag.PNG"/>
          <p:cNvPicPr>
            <a:picLocks noGrp="1" noChangeAspect="1"/>
          </p:cNvPicPr>
          <p:nvPr>
            <p:ph idx="1"/>
          </p:nvPr>
        </p:nvPicPr>
        <p:blipFill>
          <a:blip r:embed="rId3" cstate="print"/>
          <a:srcRect l="749" t="531" r="743" b="898"/>
          <a:stretch>
            <a:fillRect/>
          </a:stretch>
        </p:blipFill>
        <p:spPr>
          <a:xfrm>
            <a:off x="914400" y="1545771"/>
            <a:ext cx="7304088" cy="4950281"/>
          </a:xfrm>
          <a:effectLst>
            <a:outerShdw blurRad="292100" dist="139700" dir="2700000" algn="tl" rotWithShape="0">
              <a:srgbClr val="333333">
                <a:alpha val="65000"/>
              </a:srgbClr>
            </a:outerShdw>
          </a:effectLst>
        </p:spPr>
      </p:pic>
      <p:sp>
        <p:nvSpPr>
          <p:cNvPr id="32772" name="Rectangle 5"/>
          <p:cNvSpPr>
            <a:spLocks noChangeArrowheads="1"/>
          </p:cNvSpPr>
          <p:nvPr/>
        </p:nvSpPr>
        <p:spPr bwMode="auto">
          <a:xfrm>
            <a:off x="1362075" y="3155726"/>
            <a:ext cx="1614488" cy="1290637"/>
          </a:xfrm>
          <a:prstGeom prst="rect">
            <a:avLst/>
          </a:prstGeom>
          <a:noFill/>
          <a:ln w="19050" algn="ctr">
            <a:solidFill>
              <a:schemeClr val="accent2"/>
            </a:solidFill>
            <a:round/>
            <a:headEnd/>
            <a:tailEnd/>
          </a:ln>
        </p:spPr>
        <p:txBody>
          <a:bodyPr/>
          <a:lstStyle/>
          <a:p>
            <a:pPr eaLnBrk="0" hangingPunct="0"/>
            <a:endParaRPr lang="en-AU" dirty="0"/>
          </a:p>
        </p:txBody>
      </p:sp>
      <p:sp>
        <p:nvSpPr>
          <p:cNvPr id="5" name="Content Placeholder 2"/>
          <p:cNvSpPr txBox="1">
            <a:spLocks/>
          </p:cNvSpPr>
          <p:nvPr/>
        </p:nvSpPr>
        <p:spPr bwMode="auto">
          <a:xfrm>
            <a:off x="57150" y="766763"/>
            <a:ext cx="9018588"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pitchFamily="34" charset="0"/>
              </a:rPr>
              <a:t>Drag and Drop to reuse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mn-lt"/>
              </a:rPr>
              <a:t>Compound Activity Node</a:t>
            </a:r>
          </a:p>
        </p:txBody>
      </p:sp>
      <p:sp>
        <p:nvSpPr>
          <p:cNvPr id="52227" name="Rectangle 3"/>
          <p:cNvSpPr>
            <a:spLocks noGrp="1" noChangeArrowheads="1"/>
          </p:cNvSpPr>
          <p:nvPr>
            <p:ph idx="1"/>
          </p:nvPr>
        </p:nvSpPr>
        <p:spPr/>
        <p:txBody>
          <a:bodyPr/>
          <a:lstStyle/>
          <a:p>
            <a:pPr eaLnBrk="1" hangingPunct="1"/>
            <a:r>
              <a:rPr lang="en-US" dirty="0" smtClean="0">
                <a:cs typeface="Arial" charset="0"/>
              </a:rPr>
              <a:t>Provides option to group set of nodes in process</a:t>
            </a:r>
          </a:p>
          <a:p>
            <a:pPr eaLnBrk="1" hangingPunct="1"/>
            <a:r>
              <a:rPr lang="en-US" dirty="0" smtClean="0">
                <a:cs typeface="Arial" charset="0"/>
              </a:rPr>
              <a:t>Useful in modeling phases or milestones. </a:t>
            </a:r>
          </a:p>
          <a:p>
            <a:r>
              <a:rPr lang="en-US" altLang="en-US" dirty="0" smtClean="0"/>
              <a:t>Once a phase is complete, a milestone in the process can be said to be achieved and the process can move to the next activity or another phase</a:t>
            </a:r>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r>
              <a:rPr lang="en-US" dirty="0" smtClean="0">
                <a:cs typeface="Arial" charset="0"/>
              </a:rPr>
              <a:t>Must have one start node and at least one exit node like a Subprocess.</a:t>
            </a:r>
          </a:p>
          <a:p>
            <a:pPr eaLnBrk="1" hangingPunct="1"/>
            <a:r>
              <a:rPr lang="en-US" dirty="0" smtClean="0">
                <a:cs typeface="Arial" charset="0"/>
              </a:rPr>
              <a:t>May have child nodes within compound node.</a:t>
            </a:r>
          </a:p>
          <a:p>
            <a:pPr eaLnBrk="1" hangingPunct="1"/>
            <a:endParaRPr dirty="0" smtClean="0">
              <a:cs typeface="Arial" charset="0"/>
            </a:endParaRPr>
          </a:p>
          <a:p>
            <a:pPr eaLnBrk="1" hangingPunct="1"/>
            <a:endParaRPr dirty="0" smtClean="0">
              <a:cs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2855460" y="2862263"/>
            <a:ext cx="3019425" cy="1895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latin typeface="+mn-lt"/>
              </a:rPr>
              <a:t>Compound Node Execution</a:t>
            </a:r>
          </a:p>
        </p:txBody>
      </p:sp>
      <p:sp>
        <p:nvSpPr>
          <p:cNvPr id="53251" name="Rectangle 3"/>
          <p:cNvSpPr>
            <a:spLocks noGrp="1" noChangeArrowheads="1"/>
          </p:cNvSpPr>
          <p:nvPr>
            <p:ph idx="1"/>
          </p:nvPr>
        </p:nvSpPr>
        <p:spPr/>
        <p:txBody>
          <a:bodyPr/>
          <a:lstStyle/>
          <a:p>
            <a:pPr eaLnBrk="1" hangingPunct="1"/>
            <a:r>
              <a:rPr lang="en-US" dirty="0" smtClean="0">
                <a:cs typeface="Arial" charset="0"/>
              </a:rPr>
              <a:t> when a compound node is reached in the process execution</a:t>
            </a:r>
          </a:p>
          <a:p>
            <a:pPr lvl="1" eaLnBrk="1" hangingPunct="1"/>
            <a:r>
              <a:rPr lang="en-US" dirty="0" smtClean="0">
                <a:cs typeface="Arial" charset="0"/>
              </a:rPr>
              <a:t>Workitem is created for Compound Node and status is changed to “</a:t>
            </a:r>
            <a:r>
              <a:rPr lang="en-US" i="1" dirty="0" smtClean="0"/>
              <a:t>WaitingOnSubProcess</a:t>
            </a:r>
            <a:r>
              <a:rPr lang="en-US" dirty="0" smtClean="0">
                <a:cs typeface="Arial" charset="0"/>
              </a:rPr>
              <a:t>”</a:t>
            </a:r>
          </a:p>
          <a:p>
            <a:pPr lvl="1" eaLnBrk="1" hangingPunct="1"/>
            <a:r>
              <a:rPr lang="en-US" dirty="0" smtClean="0">
                <a:cs typeface="Arial" charset="0"/>
              </a:rPr>
              <a:t>Start node within compound node executes and control moves forward to next node.</a:t>
            </a:r>
          </a:p>
          <a:p>
            <a:pPr lvl="1" eaLnBrk="1" hangingPunct="1"/>
            <a:r>
              <a:rPr lang="en-US" dirty="0" smtClean="0">
                <a:cs typeface="Arial" charset="0"/>
              </a:rPr>
              <a:t>When all child nodes complete execution, exit node executes.</a:t>
            </a:r>
          </a:p>
          <a:p>
            <a:pPr lvl="1" eaLnBrk="1" hangingPunct="1"/>
            <a:r>
              <a:rPr lang="en-US" dirty="0" smtClean="0">
                <a:cs typeface="Arial" charset="0"/>
              </a:rPr>
              <a:t>Compound node status changes to “Completed”</a:t>
            </a:r>
          </a:p>
          <a:p>
            <a:pPr lvl="1" eaLnBrk="1" hangingPunct="1"/>
            <a:r>
              <a:rPr lang="en-US" dirty="0" smtClean="0">
                <a:cs typeface="Arial" charset="0"/>
              </a:rPr>
              <a:t>Process moves forward.</a:t>
            </a:r>
          </a:p>
          <a:p>
            <a:pPr lvl="1" eaLnBrk="1" hangingPunct="1"/>
            <a:endParaRPr lang="en-US" dirty="0" smtClean="0">
              <a:cs typeface="Arial" charset="0"/>
            </a:endParaRPr>
          </a:p>
          <a:p>
            <a:pPr eaLnBrk="1" hangingPunct="1"/>
            <a:r>
              <a:rPr lang="en-US" dirty="0" smtClean="0">
                <a:cs typeface="Arial" charset="0"/>
              </a:rPr>
              <a:t>Compound node</a:t>
            </a:r>
          </a:p>
          <a:p>
            <a:pPr lvl="1" eaLnBrk="1" hangingPunct="1"/>
            <a:r>
              <a:rPr lang="en-US" dirty="0" smtClean="0">
                <a:cs typeface="Arial" charset="0"/>
              </a:rPr>
              <a:t>May have due dates, actions etc like any activity node</a:t>
            </a:r>
          </a:p>
          <a:p>
            <a:pPr lvl="1" eaLnBrk="1" hangingPunct="1"/>
            <a:r>
              <a:rPr lang="en-US" dirty="0" smtClean="0">
                <a:cs typeface="Arial" charset="0"/>
              </a:rPr>
              <a:t>Name of child “Exit” node MUST match the name of outgoing arrow from compound to next node in the process.</a:t>
            </a:r>
          </a:p>
          <a:p>
            <a:pPr lvl="1" eaLnBrk="1" hangingPunct="1"/>
            <a:r>
              <a:rPr lang="en-US" dirty="0" smtClean="0">
                <a:cs typeface="Arial" charset="0"/>
              </a:rPr>
              <a:t>Cannot be recalled.</a:t>
            </a:r>
            <a:endParaRPr dirty="0" smtClean="0">
              <a:cs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mn-lt"/>
              </a:rPr>
              <a:t>Compound Activity Node - Example</a:t>
            </a:r>
          </a:p>
        </p:txBody>
      </p:sp>
      <p:sp>
        <p:nvSpPr>
          <p:cNvPr id="54275" name="Content Placeholder 11"/>
          <p:cNvSpPr>
            <a:spLocks noGrp="1"/>
          </p:cNvSpPr>
          <p:nvPr>
            <p:ph idx="1"/>
          </p:nvPr>
        </p:nvSpPr>
        <p:spPr/>
        <p:txBody>
          <a:bodyPr/>
          <a:lstStyle/>
          <a:p>
            <a:pPr eaLnBrk="1" hangingPunct="1"/>
            <a:endParaRPr dirty="0" smtClean="0">
              <a:cs typeface="Arial" charset="0"/>
            </a:endParaRPr>
          </a:p>
        </p:txBody>
      </p:sp>
      <p:pic>
        <p:nvPicPr>
          <p:cNvPr id="2" name="Picture 3" descr="StudioUsersGuide_Page_149_Image_0001.jpg"/>
          <p:cNvPicPr>
            <a:picLocks noChangeAspect="1"/>
          </p:cNvPicPr>
          <p:nvPr/>
        </p:nvPicPr>
        <p:blipFill>
          <a:blip r:embed="rId3" cstate="print"/>
          <a:srcRect/>
          <a:stretch>
            <a:fillRect/>
          </a:stretch>
        </p:blipFill>
        <p:spPr bwMode="auto">
          <a:xfrm>
            <a:off x="442914" y="1927227"/>
            <a:ext cx="8307387" cy="2479675"/>
          </a:xfrm>
          <a:prstGeom prst="rect">
            <a:avLst/>
          </a:prstGeom>
          <a:ln>
            <a:noFill/>
          </a:ln>
          <a:effectLst>
            <a:outerShdw blurRad="292100" dist="139700" dir="2700000" algn="tl" rotWithShape="0">
              <a:srgbClr val="333333">
                <a:alpha val="65000"/>
              </a:srgbClr>
            </a:outerShdw>
          </a:effectLst>
        </p:spPr>
      </p:pic>
      <p:sp>
        <p:nvSpPr>
          <p:cNvPr id="8" name="Rectangular Callout 7"/>
          <p:cNvSpPr/>
          <p:nvPr/>
        </p:nvSpPr>
        <p:spPr bwMode="auto">
          <a:xfrm>
            <a:off x="441326" y="1255713"/>
            <a:ext cx="1920874" cy="715962"/>
          </a:xfrm>
          <a:prstGeom prst="wedgeRectCallout">
            <a:avLst>
              <a:gd name="adj1" fmla="val 36398"/>
              <a:gd name="adj2" fmla="val 123812"/>
            </a:avLst>
          </a:prstGeom>
          <a:solidFill>
            <a:schemeClr val="accent1">
              <a:lumMod val="75000"/>
            </a:schemeClr>
          </a:solidFill>
          <a:ln w="25400" cap="flat" cmpd="sng" algn="ctr">
            <a:solidFill>
              <a:schemeClr val="bg1"/>
            </a:solidFill>
            <a:prstDash val="solid"/>
            <a:round/>
            <a:headEnd type="none" w="med" len="med"/>
            <a:tailEnd type="none" w="med" len="med"/>
          </a:ln>
          <a:effectLst/>
        </p:spPr>
        <p:txBody>
          <a:bodyPr anchor="ctr"/>
          <a:lstStyle/>
          <a:p>
            <a:pPr algn="ctr" eaLnBrk="0" hangingPunct="0">
              <a:lnSpc>
                <a:spcPct val="80000"/>
              </a:lnSpc>
              <a:defRPr/>
            </a:pPr>
            <a:r>
              <a:rPr lang="en-US" sz="1800" b="1" dirty="0" smtClean="0">
                <a:solidFill>
                  <a:schemeClr val="bg1"/>
                </a:solidFill>
                <a:latin typeface="+mn-lt"/>
                <a:ea typeface="+mn-ea"/>
                <a:cs typeface="Arial" charset="0"/>
              </a:rPr>
              <a:t>Single </a:t>
            </a:r>
            <a:r>
              <a:rPr lang="en-US" sz="1800" b="1" dirty="0">
                <a:solidFill>
                  <a:schemeClr val="bg1"/>
                </a:solidFill>
                <a:latin typeface="+mn-lt"/>
                <a:ea typeface="+mn-ea"/>
                <a:cs typeface="Arial" charset="0"/>
              </a:rPr>
              <a:t>Start Node</a:t>
            </a:r>
          </a:p>
        </p:txBody>
      </p:sp>
      <p:sp>
        <p:nvSpPr>
          <p:cNvPr id="9" name="Rectangular Callout 8"/>
          <p:cNvSpPr/>
          <p:nvPr/>
        </p:nvSpPr>
        <p:spPr bwMode="auto">
          <a:xfrm>
            <a:off x="5343526" y="1000125"/>
            <a:ext cx="1751013" cy="715963"/>
          </a:xfrm>
          <a:prstGeom prst="wedgeRectCallout">
            <a:avLst>
              <a:gd name="adj1" fmla="val 20066"/>
              <a:gd name="adj2" fmla="val 173086"/>
            </a:avLst>
          </a:prstGeom>
          <a:solidFill>
            <a:schemeClr val="accent1">
              <a:lumMod val="75000"/>
            </a:schemeClr>
          </a:solidFill>
          <a:ln w="25400" cap="flat" cmpd="sng" algn="ctr">
            <a:solidFill>
              <a:schemeClr val="bg1"/>
            </a:solidFill>
            <a:prstDash val="solid"/>
            <a:round/>
            <a:headEnd type="none" w="med" len="med"/>
            <a:tailEnd type="none" w="med" len="med"/>
          </a:ln>
          <a:effectLst/>
        </p:spPr>
        <p:txBody>
          <a:bodyPr anchor="ctr"/>
          <a:lstStyle/>
          <a:p>
            <a:pPr algn="ctr">
              <a:lnSpc>
                <a:spcPct val="80000"/>
              </a:lnSpc>
              <a:defRPr/>
            </a:pPr>
            <a:r>
              <a:rPr lang="en-US" sz="1800" b="1" dirty="0">
                <a:solidFill>
                  <a:schemeClr val="bg1"/>
                </a:solidFill>
                <a:latin typeface="+mn-lt"/>
                <a:ea typeface="+mn-ea"/>
                <a:cs typeface="Arial" charset="0"/>
              </a:rPr>
              <a:t>“OK” arrow</a:t>
            </a:r>
            <a:br>
              <a:rPr lang="en-US" sz="1800" b="1" dirty="0">
                <a:solidFill>
                  <a:schemeClr val="bg1"/>
                </a:solidFill>
                <a:latin typeface="+mn-lt"/>
                <a:ea typeface="+mn-ea"/>
                <a:cs typeface="Arial" charset="0"/>
              </a:rPr>
            </a:br>
            <a:r>
              <a:rPr lang="en-US" sz="1800" b="1" dirty="0">
                <a:solidFill>
                  <a:schemeClr val="bg1"/>
                </a:solidFill>
                <a:latin typeface="+mn-lt"/>
                <a:ea typeface="+mn-ea"/>
                <a:cs typeface="Arial" charset="0"/>
              </a:rPr>
              <a:t>for ”OK” exit</a:t>
            </a:r>
          </a:p>
        </p:txBody>
      </p:sp>
      <p:sp>
        <p:nvSpPr>
          <p:cNvPr id="10" name="Rectangular Callout 9"/>
          <p:cNvSpPr/>
          <p:nvPr/>
        </p:nvSpPr>
        <p:spPr bwMode="auto">
          <a:xfrm>
            <a:off x="5354638" y="4470402"/>
            <a:ext cx="1751012" cy="715963"/>
          </a:xfrm>
          <a:prstGeom prst="wedgeRectCallout">
            <a:avLst>
              <a:gd name="adj1" fmla="val 17703"/>
              <a:gd name="adj2" fmla="val -153423"/>
            </a:avLst>
          </a:prstGeom>
          <a:solidFill>
            <a:schemeClr val="accent1">
              <a:lumMod val="75000"/>
            </a:schemeClr>
          </a:solidFill>
          <a:ln w="25400" cap="flat" cmpd="sng" algn="ctr">
            <a:solidFill>
              <a:schemeClr val="bg1"/>
            </a:solidFill>
            <a:prstDash val="solid"/>
            <a:round/>
            <a:headEnd type="none" w="med" len="med"/>
            <a:tailEnd type="none" w="med" len="med"/>
          </a:ln>
          <a:effectLst/>
        </p:spPr>
        <p:txBody>
          <a:bodyPr anchor="ctr"/>
          <a:lstStyle/>
          <a:p>
            <a:pPr algn="ctr">
              <a:lnSpc>
                <a:spcPct val="80000"/>
              </a:lnSpc>
              <a:defRPr/>
            </a:pPr>
            <a:r>
              <a:rPr lang="en-US" sz="1800" b="1" dirty="0">
                <a:solidFill>
                  <a:schemeClr val="bg1"/>
                </a:solidFill>
                <a:latin typeface="+mn-lt"/>
                <a:ea typeface="+mn-ea"/>
                <a:cs typeface="Arial" charset="0"/>
              </a:rPr>
              <a:t>“NG” arrow</a:t>
            </a:r>
            <a:br>
              <a:rPr lang="en-US" sz="1800" b="1" dirty="0">
                <a:solidFill>
                  <a:schemeClr val="bg1"/>
                </a:solidFill>
                <a:latin typeface="+mn-lt"/>
                <a:ea typeface="+mn-ea"/>
                <a:cs typeface="Arial" charset="0"/>
              </a:rPr>
            </a:br>
            <a:r>
              <a:rPr lang="en-US" sz="1800" b="1" dirty="0">
                <a:solidFill>
                  <a:schemeClr val="bg1"/>
                </a:solidFill>
                <a:latin typeface="+mn-lt"/>
                <a:ea typeface="+mn-ea"/>
                <a:cs typeface="Arial" charset="0"/>
              </a:rPr>
              <a:t>for ”NG” exit</a:t>
            </a:r>
          </a:p>
        </p:txBody>
      </p:sp>
      <p:cxnSp>
        <p:nvCxnSpPr>
          <p:cNvPr id="11" name="Straight Arrow Connector 10"/>
          <p:cNvCxnSpPr>
            <a:cxnSpLocks noChangeShapeType="1"/>
          </p:cNvCxnSpPr>
          <p:nvPr/>
        </p:nvCxnSpPr>
        <p:spPr bwMode="auto">
          <a:xfrm>
            <a:off x="6176963" y="3571875"/>
            <a:ext cx="712787" cy="203200"/>
          </a:xfrm>
          <a:prstGeom prst="straightConnector1">
            <a:avLst/>
          </a:prstGeom>
          <a:noFill/>
          <a:ln w="25400" algn="ctr">
            <a:solidFill>
              <a:schemeClr val="folHlink"/>
            </a:solidFill>
            <a:round/>
            <a:headEnd type="arrow" w="med" len="med"/>
            <a:tailEnd type="arrow" w="med" len="med"/>
          </a:ln>
        </p:spPr>
      </p:cxnSp>
      <p:cxnSp>
        <p:nvCxnSpPr>
          <p:cNvPr id="14" name="Straight Arrow Connector 13"/>
          <p:cNvCxnSpPr>
            <a:cxnSpLocks noChangeShapeType="1"/>
          </p:cNvCxnSpPr>
          <p:nvPr/>
        </p:nvCxnSpPr>
        <p:spPr bwMode="auto">
          <a:xfrm flipV="1">
            <a:off x="6176963" y="2444752"/>
            <a:ext cx="692150" cy="436563"/>
          </a:xfrm>
          <a:prstGeom prst="straightConnector1">
            <a:avLst/>
          </a:prstGeom>
          <a:noFill/>
          <a:ln w="25400" algn="ctr">
            <a:solidFill>
              <a:schemeClr val="folHlink"/>
            </a:solidFill>
            <a:round/>
            <a:headEnd type="arrow" w="med" len="me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55113" cy="6869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Task</a:t>
            </a:r>
            <a:endParaRPr lang="en-US" dirty="0"/>
          </a:p>
        </p:txBody>
      </p:sp>
      <p:sp>
        <p:nvSpPr>
          <p:cNvPr id="3" name="Content Placeholder 2"/>
          <p:cNvSpPr>
            <a:spLocks noGrp="1"/>
          </p:cNvSpPr>
          <p:nvPr>
            <p:ph idx="1"/>
          </p:nvPr>
        </p:nvSpPr>
        <p:spPr/>
        <p:txBody>
          <a:bodyPr/>
          <a:lstStyle/>
          <a:p>
            <a:r>
              <a:rPr lang="en-US" dirty="0" smtClean="0"/>
              <a:t>Recalling Task allows a user to recall a Task they previously completed, to edit and resubmit, if required.</a:t>
            </a:r>
          </a:p>
          <a:p>
            <a:pPr lvl="1"/>
            <a:r>
              <a:rPr lang="en-US" dirty="0" smtClean="0"/>
              <a:t>Example: User completes Activity1 and the Process moves to Activity 2. The user may decide to recall the Activity1 task.</a:t>
            </a:r>
          </a:p>
          <a:p>
            <a:pPr lvl="1"/>
            <a:endParaRPr lang="en-US" dirty="0" smtClean="0"/>
          </a:p>
          <a:p>
            <a:r>
              <a:rPr lang="en-US" dirty="0" smtClean="0"/>
              <a:t>Can only Recall one task at a time</a:t>
            </a:r>
          </a:p>
          <a:p>
            <a:r>
              <a:rPr lang="en-US" dirty="0" smtClean="0"/>
              <a:t>Can recall multiple levels through iterating each level</a:t>
            </a:r>
          </a:p>
          <a:p>
            <a:pPr lvl="1"/>
            <a:r>
              <a:rPr lang="en-US" dirty="0" smtClean="0"/>
              <a:t>Example: Recall Activity3, then Activity2 and finally Activity1</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Task</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After Recall</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74159" y="1062925"/>
            <a:ext cx="6889897" cy="2032682"/>
          </a:xfrm>
          <a:prstGeom prst="rect">
            <a:avLst/>
          </a:prstGeom>
          <a:noFill/>
          <a:ln w="9525">
            <a:noFill/>
            <a:miter lim="800000"/>
            <a:headEnd/>
            <a:tailEnd/>
          </a:ln>
        </p:spPr>
      </p:pic>
      <p:pic>
        <p:nvPicPr>
          <p:cNvPr id="696322" name="Picture 2"/>
          <p:cNvPicPr>
            <a:picLocks noChangeAspect="1" noChangeArrowheads="1"/>
          </p:cNvPicPr>
          <p:nvPr/>
        </p:nvPicPr>
        <p:blipFill>
          <a:blip r:embed="rId4" cstate="print"/>
          <a:srcRect/>
          <a:stretch>
            <a:fillRect/>
          </a:stretch>
        </p:blipFill>
        <p:spPr bwMode="auto">
          <a:xfrm>
            <a:off x="499731" y="4247154"/>
            <a:ext cx="6866639" cy="196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Task</a:t>
            </a:r>
            <a:endParaRPr lang="en-US" dirty="0"/>
          </a:p>
        </p:txBody>
      </p:sp>
      <p:sp>
        <p:nvSpPr>
          <p:cNvPr id="3" name="Content Placeholder 2"/>
          <p:cNvSpPr>
            <a:spLocks noGrp="1"/>
          </p:cNvSpPr>
          <p:nvPr>
            <p:ph idx="1"/>
          </p:nvPr>
        </p:nvSpPr>
        <p:spPr/>
        <p:txBody>
          <a:bodyPr/>
          <a:lstStyle/>
          <a:p>
            <a:r>
              <a:rPr lang="en-US" dirty="0" smtClean="0"/>
              <a:t>Recalling Parallel task</a:t>
            </a:r>
            <a:endParaRPr lang="en-US" dirty="0"/>
          </a:p>
        </p:txBody>
      </p:sp>
      <p:pic>
        <p:nvPicPr>
          <p:cNvPr id="697346" name="Picture 2"/>
          <p:cNvPicPr>
            <a:picLocks noChangeAspect="1" noChangeArrowheads="1"/>
          </p:cNvPicPr>
          <p:nvPr/>
        </p:nvPicPr>
        <p:blipFill>
          <a:blip r:embed="rId3" cstate="print"/>
          <a:srcRect/>
          <a:stretch>
            <a:fillRect/>
          </a:stretch>
        </p:blipFill>
        <p:spPr bwMode="auto">
          <a:xfrm>
            <a:off x="473260" y="1622019"/>
            <a:ext cx="8048625" cy="3209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latin typeface="+mn-lt"/>
              </a:rPr>
              <a:t>Future Tasks</a:t>
            </a:r>
          </a:p>
        </p:txBody>
      </p:sp>
      <p:sp>
        <p:nvSpPr>
          <p:cNvPr id="33795" name="Rectangle 3"/>
          <p:cNvSpPr>
            <a:spLocks noGrp="1" noChangeArrowheads="1"/>
          </p:cNvSpPr>
          <p:nvPr>
            <p:ph idx="1"/>
          </p:nvPr>
        </p:nvSpPr>
        <p:spPr/>
        <p:txBody>
          <a:bodyPr/>
          <a:lstStyle/>
          <a:p>
            <a:pPr eaLnBrk="1" hangingPunct="1"/>
            <a:r>
              <a:rPr lang="en-US" dirty="0" smtClean="0">
                <a:cs typeface="Arial" charset="0"/>
              </a:rPr>
              <a:t>Allows users to estimate how many tasks might come to their queue in future.</a:t>
            </a:r>
            <a:endParaRPr dirty="0" smtClean="0">
              <a:cs typeface="Arial" charset="0"/>
            </a:endParaRPr>
          </a:p>
          <a:p>
            <a:pPr eaLnBrk="1" hangingPunct="1"/>
            <a:r>
              <a:rPr lang="en-US" dirty="0" smtClean="0">
                <a:cs typeface="Arial" charset="0"/>
              </a:rPr>
              <a:t>Helps in better planning future activities</a:t>
            </a:r>
            <a:endParaRPr dirty="0" smtClean="0">
              <a:cs typeface="Arial" charset="0"/>
            </a:endParaRPr>
          </a:p>
          <a:p>
            <a:r>
              <a:rPr dirty="0" smtClean="0">
                <a:cs typeface="Arial" charset="0"/>
              </a:rPr>
              <a:t>Users can search for future tasks in the task page on </a:t>
            </a:r>
            <a:r>
              <a:rPr lang="en-US" dirty="0" smtClean="0">
                <a:cs typeface="Arial" charset="0"/>
              </a:rPr>
              <a:t>console</a:t>
            </a:r>
            <a:r>
              <a:rPr dirty="0" smtClean="0">
                <a:cs typeface="Arial" charset="0"/>
              </a:rPr>
              <a:t>.</a:t>
            </a:r>
          </a:p>
          <a:p>
            <a:pPr eaLnBrk="1" hangingPunct="1"/>
            <a:r>
              <a:rPr lang="en-US" dirty="0" smtClean="0">
                <a:cs typeface="Arial" charset="0"/>
              </a:rPr>
              <a:t>Future tasks show only incoming tasks for active instances/requests.</a:t>
            </a:r>
          </a:p>
          <a:p>
            <a:pPr lvl="1" eaLnBrk="1" hangingPunct="1"/>
            <a:endParaRPr lang="en-US" dirty="0" smtClean="0">
              <a:cs typeface="Arial" charset="0"/>
            </a:endParaRPr>
          </a:p>
          <a:p>
            <a:pPr eaLnBrk="1" hangingPunct="1"/>
            <a:endParaRPr dirty="0" smtClean="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latin typeface="+mn-lt"/>
              </a:rPr>
              <a:t>Future Tasks</a:t>
            </a:r>
          </a:p>
        </p:txBody>
      </p:sp>
      <p:sp>
        <p:nvSpPr>
          <p:cNvPr id="33795" name="Rectangle 3"/>
          <p:cNvSpPr>
            <a:spLocks noGrp="1" noChangeArrowheads="1"/>
          </p:cNvSpPr>
          <p:nvPr>
            <p:ph idx="1"/>
          </p:nvPr>
        </p:nvSpPr>
        <p:spPr/>
        <p:txBody>
          <a:bodyPr/>
          <a:lstStyle/>
          <a:p>
            <a:pPr eaLnBrk="1" hangingPunct="1"/>
            <a:r>
              <a:rPr dirty="0" smtClean="0">
                <a:cs typeface="Arial" charset="0"/>
              </a:rPr>
              <a:t>Users can filter the task on their "My Tasks" page in the Console to show likely future activities.</a:t>
            </a:r>
          </a:p>
          <a:p>
            <a:pPr lvl="1" eaLnBrk="1" hangingPunct="1"/>
            <a:endParaRPr lang="en-US" dirty="0" smtClean="0">
              <a:cs typeface="Arial" charset="0"/>
            </a:endParaRPr>
          </a:p>
          <a:p>
            <a:pPr lvl="2" eaLnBrk="1" hangingPunct="1"/>
            <a:endParaRPr lang="en-US" dirty="0" smtClean="0">
              <a:cs typeface="Arial" charset="0"/>
            </a:endParaRPr>
          </a:p>
          <a:p>
            <a:pPr lvl="1" eaLnBrk="1" hangingPunct="1"/>
            <a:endParaRPr lang="en-US" dirty="0" smtClean="0">
              <a:cs typeface="Arial" charset="0"/>
            </a:endParaRPr>
          </a:p>
          <a:p>
            <a:pPr eaLnBrk="1" hangingPunct="1"/>
            <a:endParaRPr dirty="0" smtClean="0">
              <a:cs typeface="Arial" charset="0"/>
            </a:endParaRPr>
          </a:p>
        </p:txBody>
      </p:sp>
      <p:pic>
        <p:nvPicPr>
          <p:cNvPr id="5" name="Picture 2"/>
          <p:cNvPicPr>
            <a:picLocks noChangeAspect="1" noChangeArrowheads="1"/>
          </p:cNvPicPr>
          <p:nvPr/>
        </p:nvPicPr>
        <p:blipFill>
          <a:blip r:embed="rId3" cstate="print"/>
          <a:srcRect l="2901" t="12431" r="6719" b="23636"/>
          <a:stretch>
            <a:fillRect/>
          </a:stretch>
        </p:blipFill>
        <p:spPr bwMode="auto">
          <a:xfrm>
            <a:off x="740225" y="2062543"/>
            <a:ext cx="7762330" cy="3935829"/>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IBPM INT 1 (F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9437</TotalTime>
  <Words>4408</Words>
  <Application>Microsoft Office PowerPoint</Application>
  <PresentationFormat>On-screen Show (4:3)</PresentationFormat>
  <Paragraphs>666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IBPM INT 1 (FAST)</vt:lpstr>
      <vt:lpstr>Adding details to process model</vt:lpstr>
      <vt:lpstr>Node Properties</vt:lpstr>
      <vt:lpstr>General Attributes</vt:lpstr>
      <vt:lpstr>General Attributes</vt:lpstr>
      <vt:lpstr>Recalling Task</vt:lpstr>
      <vt:lpstr>Recalling Task</vt:lpstr>
      <vt:lpstr>Recalling Task</vt:lpstr>
      <vt:lpstr>Future Tasks</vt:lpstr>
      <vt:lpstr>Future Tasks</vt:lpstr>
      <vt:lpstr>Node Properties - User Defined Attributes</vt:lpstr>
      <vt:lpstr>Node Properties - Forms</vt:lpstr>
      <vt:lpstr>Java Actions</vt:lpstr>
      <vt:lpstr>Pre-Defined Java Actions</vt:lpstr>
      <vt:lpstr>Adding Actions</vt:lpstr>
      <vt:lpstr>Exception Handling</vt:lpstr>
      <vt:lpstr>Due Date and Timer</vt:lpstr>
      <vt:lpstr>Due Date and Timer Type</vt:lpstr>
      <vt:lpstr>Configure Timer</vt:lpstr>
      <vt:lpstr>Due Date and Timer Actions</vt:lpstr>
      <vt:lpstr>Business Calendars</vt:lpstr>
      <vt:lpstr>Creating Business Calendars</vt:lpstr>
      <vt:lpstr>Defining Calendars</vt:lpstr>
      <vt:lpstr>Calendar: Optional Expressions</vt:lpstr>
      <vt:lpstr>Assigning Business Calendars</vt:lpstr>
      <vt:lpstr>Additional Nodes</vt:lpstr>
      <vt:lpstr>Conditional Node Properties</vt:lpstr>
      <vt:lpstr>Complex Condition Node</vt:lpstr>
      <vt:lpstr>Complex Condition Node</vt:lpstr>
      <vt:lpstr>Expression Builder</vt:lpstr>
      <vt:lpstr>Email Node</vt:lpstr>
      <vt:lpstr>Email Node</vt:lpstr>
      <vt:lpstr>Email Node Properties</vt:lpstr>
      <vt:lpstr>Email Node</vt:lpstr>
      <vt:lpstr>Voting Activity Node</vt:lpstr>
      <vt:lpstr>Voting Activity Node</vt:lpstr>
      <vt:lpstr>Voting Rules</vt:lpstr>
      <vt:lpstr>Voting Activity Node Properties - Validation</vt:lpstr>
      <vt:lpstr>Subprocess</vt:lpstr>
      <vt:lpstr>Subprocess –Data Mapping</vt:lpstr>
      <vt:lpstr>Subprocess – Data Mapping</vt:lpstr>
      <vt:lpstr>Process Fragments</vt:lpstr>
      <vt:lpstr>Define Process Fragments</vt:lpstr>
      <vt:lpstr>Process Fragments</vt:lpstr>
      <vt:lpstr>Compound Activity Node</vt:lpstr>
      <vt:lpstr>Compound Node Execution</vt:lpstr>
      <vt:lpstr>Compound Activity Node - Example</vt:lpstr>
      <vt:lpstr>Slide 47</vt:lpstr>
    </vt:vector>
  </TitlesOfParts>
  <Company>Fujitsu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 Concepts</dc:title>
  <dc:creator>Tony</dc:creator>
  <cp:lastModifiedBy>Fujitsu</cp:lastModifiedBy>
  <cp:revision>783</cp:revision>
  <cp:lastPrinted>2000-03-15T23:39:50Z</cp:lastPrinted>
  <dcterms:created xsi:type="dcterms:W3CDTF">1995-06-02T22:11:14Z</dcterms:created>
  <dcterms:modified xsi:type="dcterms:W3CDTF">2012-03-12T12:08:05Z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6/17/97</vt:lpwstr>
  </property>
</Properties>
</file>