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Override PartName="/ppt/tags/tag2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937" r:id="rId1"/>
  </p:sldMasterIdLst>
  <p:notesMasterIdLst>
    <p:notesMasterId r:id="rId15"/>
  </p:notesMasterIdLst>
  <p:handoutMasterIdLst>
    <p:handoutMasterId r:id="rId16"/>
  </p:handoutMasterIdLst>
  <p:sldIdLst>
    <p:sldId id="926" r:id="rId2"/>
    <p:sldId id="927" r:id="rId3"/>
    <p:sldId id="928" r:id="rId4"/>
    <p:sldId id="929" r:id="rId5"/>
    <p:sldId id="930" r:id="rId6"/>
    <p:sldId id="931" r:id="rId7"/>
    <p:sldId id="932" r:id="rId8"/>
    <p:sldId id="933" r:id="rId9"/>
    <p:sldId id="934" r:id="rId10"/>
    <p:sldId id="935" r:id="rId11"/>
    <p:sldId id="936" r:id="rId12"/>
    <p:sldId id="937" r:id="rId13"/>
    <p:sldId id="938" r:id="rId14"/>
  </p:sldIdLst>
  <p:sldSz cx="9144000" cy="6858000" type="screen4x3"/>
  <p:notesSz cx="6858000" cy="9144000"/>
  <p:custDataLst>
    <p:tags r:id="rId17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0000"/>
    </p:penClr>
  </p:showPr>
  <p:clrMru>
    <a:srgbClr val="9090AC"/>
    <a:srgbClr val="FF0000"/>
    <a:srgbClr val="33CC33"/>
    <a:srgbClr val="66FF33"/>
    <a:srgbClr val="99CCFF"/>
    <a:srgbClr val="66CCFF"/>
    <a:srgbClr val="33CCFF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385" autoAdjust="0"/>
    <p:restoredTop sz="85419" autoAdjust="0"/>
  </p:normalViewPr>
  <p:slideViewPr>
    <p:cSldViewPr snapToGrid="0">
      <p:cViewPr>
        <p:scale>
          <a:sx n="90" d="100"/>
          <a:sy n="90" d="100"/>
        </p:scale>
        <p:origin x="-60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9666"/>
    </p:cViewPr>
  </p:sorterViewPr>
  <p:notesViewPr>
    <p:cSldViewPr snapToGrid="0">
      <p:cViewPr varScale="1">
        <p:scale>
          <a:sx n="80" d="100"/>
          <a:sy n="80" d="100"/>
        </p:scale>
        <p:origin x="-2142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545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06" tIns="46404" rIns="92806" bIns="46404" numCol="1" anchor="t" anchorCtr="0" compatLnSpc="1">
            <a:prstTxWarp prst="textNoShape">
              <a:avLst/>
            </a:prstTxWarp>
          </a:bodyPr>
          <a:lstStyle>
            <a:lvl1pPr algn="l" defTabSz="925513" eaLnBrk="0" hangingPunct="0">
              <a:defRPr sz="1200" b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67037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06" tIns="46404" rIns="92806" bIns="46404" numCol="1" anchor="t" anchorCtr="0" compatLnSpc="1">
            <a:prstTxWarp prst="textNoShape">
              <a:avLst/>
            </a:prstTxWarp>
          </a:bodyPr>
          <a:lstStyle>
            <a:lvl1pPr algn="r" defTabSz="925513" eaLnBrk="0" hangingPunct="0">
              <a:defRPr sz="1200" b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50388"/>
            <a:ext cx="296545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06" tIns="46404" rIns="92806" bIns="46404" numCol="1" anchor="b" anchorCtr="0" compatLnSpc="1">
            <a:prstTxWarp prst="textNoShape">
              <a:avLst/>
            </a:prstTxWarp>
          </a:bodyPr>
          <a:lstStyle>
            <a:lvl1pPr algn="l" defTabSz="925513" eaLnBrk="0" hangingPunct="0">
              <a:defRPr sz="1200" b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50388"/>
            <a:ext cx="2967037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06" tIns="46404" rIns="92806" bIns="46404" numCol="1" anchor="b" anchorCtr="0" compatLnSpc="1">
            <a:prstTxWarp prst="textNoShape">
              <a:avLst/>
            </a:prstTxWarp>
          </a:bodyPr>
          <a:lstStyle>
            <a:lvl1pPr algn="r" defTabSz="925513" eaLnBrk="0" hangingPunct="0">
              <a:defRPr sz="1200" b="0"/>
            </a:lvl1pPr>
          </a:lstStyle>
          <a:p>
            <a:pPr>
              <a:defRPr/>
            </a:pPr>
            <a:r>
              <a:rPr lang="en-US"/>
              <a:t>‹#›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22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r>
              <a:rPr lang="en-US"/>
              <a:t>‹#›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358775" rtl="0" eaLnBrk="0" fontAlgn="base" hangingPunct="0">
      <a:spcBef>
        <a:spcPct val="0"/>
      </a:spcBef>
      <a:spcAft>
        <a:spcPct val="0"/>
      </a:spcAft>
      <a:tabLst>
        <a:tab pos="358775" algn="l"/>
      </a:tabLs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8775" indent="-358775" algn="l" defTabSz="358775" rtl="0" eaLnBrk="0" fontAlgn="base" hangingPunct="0">
      <a:spcBef>
        <a:spcPct val="0"/>
      </a:spcBef>
      <a:spcAft>
        <a:spcPct val="0"/>
      </a:spcAft>
      <a:buFont typeface="Courier New" pitchFamily="49" charset="0"/>
      <a:buChar char="o"/>
      <a:tabLst>
        <a:tab pos="358775" algn="l"/>
      </a:tabLs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719138" indent="-358775" algn="l" defTabSz="358775" rtl="0" eaLnBrk="0" fontAlgn="base" hangingPunct="0">
      <a:spcBef>
        <a:spcPct val="0"/>
      </a:spcBef>
      <a:spcAft>
        <a:spcPct val="0"/>
      </a:spcAft>
      <a:buFont typeface="Wingdings" pitchFamily="2" charset="2"/>
      <a:buChar char="§"/>
      <a:tabLst>
        <a:tab pos="358775" algn="l"/>
      </a:tabLs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079500" indent="-358775" algn="l" defTabSz="358775" rtl="0" eaLnBrk="0" fontAlgn="base" hangingPunct="0">
      <a:spcBef>
        <a:spcPct val="0"/>
      </a:spcBef>
      <a:spcAft>
        <a:spcPct val="0"/>
      </a:spcAft>
      <a:buFont typeface="Calibri" pitchFamily="34" charset="0"/>
      <a:buChar char="–"/>
      <a:tabLst>
        <a:tab pos="358775" algn="l"/>
      </a:tabLs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439863" algn="l" defTabSz="358775" rtl="0" eaLnBrk="0" fontAlgn="base" hangingPunct="0">
      <a:spcBef>
        <a:spcPct val="0"/>
      </a:spcBef>
      <a:spcAft>
        <a:spcPct val="0"/>
      </a:spcAft>
      <a:tabLst>
        <a:tab pos="358775" algn="l"/>
      </a:tabLs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30300" y="673100"/>
            <a:ext cx="4598988" cy="3449638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5054" y="4347532"/>
            <a:ext cx="5027893" cy="4122330"/>
          </a:xfrm>
          <a:noFill/>
        </p:spPr>
        <p:txBody>
          <a:bodyPr wrap="square" lIns="92059" tIns="46031" rIns="92059" bIns="46031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US" dirty="0" smtClean="0">
                <a:latin typeface="Times New Roman"/>
              </a:rPr>
              <a:t>The “Evaluate Script” Java Action enables JavaScript to be used to manipulate User Defined Attributes.</a:t>
            </a:r>
          </a:p>
          <a:p>
            <a:endParaRPr lang="en-US" dirty="0" smtClean="0">
              <a:latin typeface="Times New Roman"/>
            </a:endParaRPr>
          </a:p>
          <a:p>
            <a:r>
              <a:rPr lang="en-US" dirty="0" smtClean="0">
                <a:latin typeface="Times New Roman"/>
              </a:rPr>
              <a:t>This allows for procedural processing within the context of a Process Instance.</a:t>
            </a:r>
          </a:p>
          <a:p>
            <a:endParaRPr lang="en-US" dirty="0" smtClean="0">
              <a:latin typeface="Times New Roman"/>
            </a:endParaRPr>
          </a:p>
          <a:p>
            <a:r>
              <a:rPr lang="en-US" dirty="0" smtClean="0">
                <a:latin typeface="Times New Roman"/>
              </a:rPr>
              <a:t>As well as  the standard (ECMA-262) functions of JavaScript Interstage BPM provides its own set of JavaScript functions to manipulate the process instance.</a:t>
            </a:r>
          </a:p>
          <a:p>
            <a:endParaRPr lang="en-US" dirty="0" smtClean="0">
              <a:latin typeface="Times New Roman"/>
            </a:endParaRPr>
          </a:p>
          <a:p>
            <a:r>
              <a:rPr lang="en-US" dirty="0" smtClean="0">
                <a:latin typeface="Times New Roman"/>
              </a:rPr>
              <a:t>User defined JavaScript extensions can also be used.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30300" y="673100"/>
            <a:ext cx="4598988" cy="3449638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5054" y="4347532"/>
            <a:ext cx="5027893" cy="4122330"/>
          </a:xfrm>
          <a:noFill/>
        </p:spPr>
        <p:txBody>
          <a:bodyPr wrap="square" lIns="92059" tIns="46031" rIns="92059" bIns="46031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US" dirty="0" smtClean="0">
                <a:latin typeface="Times New Roman"/>
              </a:rPr>
              <a:t>The “Evaluate Script” Java Action enables JavaScript to be used to manipulate User Defined Attributes.</a:t>
            </a:r>
          </a:p>
          <a:p>
            <a:endParaRPr lang="en-US" dirty="0" smtClean="0">
              <a:latin typeface="Times New Roman"/>
            </a:endParaRPr>
          </a:p>
          <a:p>
            <a:r>
              <a:rPr lang="en-US" dirty="0" smtClean="0">
                <a:latin typeface="Times New Roman"/>
              </a:rPr>
              <a:t>This allows for procedural processing within the context of a Process Instance.</a:t>
            </a:r>
          </a:p>
          <a:p>
            <a:endParaRPr lang="en-US" dirty="0" smtClean="0">
              <a:latin typeface="Times New Roman"/>
            </a:endParaRPr>
          </a:p>
          <a:p>
            <a:r>
              <a:rPr lang="en-US" dirty="0" smtClean="0">
                <a:latin typeface="Times New Roman"/>
              </a:rPr>
              <a:t>As well as  the standard (ECMA-262) functions of JavaScript Interstage BPM provides its own set of JavaScript functions to manipulate the process instance.</a:t>
            </a:r>
          </a:p>
          <a:p>
            <a:endParaRPr lang="en-US" dirty="0" smtClean="0">
              <a:latin typeface="Times New Roman"/>
            </a:endParaRPr>
          </a:p>
          <a:p>
            <a:r>
              <a:rPr lang="en-US" dirty="0" smtClean="0">
                <a:latin typeface="Times New Roman"/>
              </a:rPr>
              <a:t>User defined JavaScript extensions can also be used.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‹#›</a:t>
            </a:r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6175" y="687388"/>
            <a:ext cx="4567238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935" y="4342524"/>
            <a:ext cx="5028132" cy="411450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2971" tIns="46485" rIns="92971" bIns="46485"/>
          <a:lstStyle/>
          <a:p>
            <a:pPr eaLnBrk="1" hangingPunct="1"/>
            <a:endParaRPr lang="en-GB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7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30300" y="673100"/>
            <a:ext cx="4598988" cy="3449638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5054" y="4347532"/>
            <a:ext cx="5027893" cy="4122330"/>
          </a:xfrm>
          <a:noFill/>
        </p:spPr>
        <p:txBody>
          <a:bodyPr wrap="square" lIns="92059" tIns="46031" rIns="92059" bIns="46031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US" dirty="0" smtClean="0">
                <a:latin typeface="Times New Roman"/>
              </a:rPr>
              <a:t>The “Evaluate Script” Java Action enables JavaScript to be used to manipulate User Defined Attributes.</a:t>
            </a:r>
          </a:p>
          <a:p>
            <a:endParaRPr lang="en-US" dirty="0" smtClean="0">
              <a:latin typeface="Times New Roman"/>
            </a:endParaRPr>
          </a:p>
          <a:p>
            <a:r>
              <a:rPr lang="en-US" dirty="0" smtClean="0">
                <a:latin typeface="Times New Roman"/>
              </a:rPr>
              <a:t>This allows for procedural processing within the context of a Process Instance.</a:t>
            </a:r>
          </a:p>
          <a:p>
            <a:endParaRPr lang="en-US" dirty="0" smtClean="0">
              <a:latin typeface="Times New Roman"/>
            </a:endParaRPr>
          </a:p>
          <a:p>
            <a:r>
              <a:rPr lang="en-US" dirty="0" smtClean="0">
                <a:latin typeface="Times New Roman"/>
              </a:rPr>
              <a:t>As well as  the standard (ECMA-262) functions of JavaScript Interstage BPM provides its own set of JavaScript functions to manipulate the process instance.</a:t>
            </a:r>
          </a:p>
          <a:p>
            <a:endParaRPr lang="en-US" dirty="0" smtClean="0">
              <a:latin typeface="Times New Roman"/>
            </a:endParaRPr>
          </a:p>
          <a:p>
            <a:r>
              <a:rPr lang="en-US" dirty="0" smtClean="0">
                <a:latin typeface="Times New Roman"/>
              </a:rPr>
              <a:t>User defined JavaScript extensions can also be used.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30300" y="673100"/>
            <a:ext cx="4598988" cy="3449638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5054" y="4347532"/>
            <a:ext cx="5027893" cy="4122330"/>
          </a:xfrm>
          <a:noFill/>
        </p:spPr>
        <p:txBody>
          <a:bodyPr wrap="square" lIns="92059" tIns="46031" rIns="92059" bIns="46031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US" dirty="0" smtClean="0">
                <a:latin typeface="Times New Roman"/>
              </a:rPr>
              <a:t>The “Evaluate Script” Java Action enables JavaScript to be used to manipulate User Defined Attributes.</a:t>
            </a:r>
          </a:p>
          <a:p>
            <a:endParaRPr lang="en-US" dirty="0" smtClean="0">
              <a:latin typeface="Times New Roman"/>
            </a:endParaRPr>
          </a:p>
          <a:p>
            <a:r>
              <a:rPr lang="en-US" dirty="0" smtClean="0">
                <a:latin typeface="Times New Roman"/>
              </a:rPr>
              <a:t>This allows for procedural processing within the context of a Process Instance.</a:t>
            </a:r>
          </a:p>
          <a:p>
            <a:endParaRPr lang="en-US" dirty="0" smtClean="0">
              <a:latin typeface="Times New Roman"/>
            </a:endParaRPr>
          </a:p>
          <a:p>
            <a:r>
              <a:rPr lang="en-US" dirty="0" smtClean="0">
                <a:latin typeface="Times New Roman"/>
              </a:rPr>
              <a:t>As well as  the standard (ECMA-262) functions of JavaScript Interstage BPM provides its own set of JavaScript functions to manipulate the process instance.</a:t>
            </a:r>
          </a:p>
          <a:p>
            <a:endParaRPr lang="en-US" dirty="0" smtClean="0">
              <a:latin typeface="Times New Roman"/>
            </a:endParaRPr>
          </a:p>
          <a:p>
            <a:r>
              <a:rPr lang="en-US" dirty="0" smtClean="0">
                <a:latin typeface="Times New Roman"/>
              </a:rPr>
              <a:t>User defined JavaScript extensions can also be used.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30300" y="673100"/>
            <a:ext cx="4598988" cy="3449638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5054" y="4347532"/>
            <a:ext cx="5027893" cy="4122330"/>
          </a:xfrm>
          <a:noFill/>
        </p:spPr>
        <p:txBody>
          <a:bodyPr wrap="square" lIns="92059" tIns="46031" rIns="92059" bIns="46031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US" dirty="0" smtClean="0">
                <a:latin typeface="Times New Roman"/>
              </a:rPr>
              <a:t>The “Evaluate Script” Java Action enables JavaScript to be used to manipulate User Defined Attributes.</a:t>
            </a:r>
          </a:p>
          <a:p>
            <a:endParaRPr lang="en-US" dirty="0" smtClean="0">
              <a:latin typeface="Times New Roman"/>
            </a:endParaRPr>
          </a:p>
          <a:p>
            <a:r>
              <a:rPr lang="en-US" dirty="0" smtClean="0">
                <a:latin typeface="Times New Roman"/>
              </a:rPr>
              <a:t>This allows for procedural processing within the context of a Process Instance.</a:t>
            </a:r>
          </a:p>
          <a:p>
            <a:endParaRPr lang="en-US" dirty="0" smtClean="0">
              <a:latin typeface="Times New Roman"/>
            </a:endParaRPr>
          </a:p>
          <a:p>
            <a:r>
              <a:rPr lang="en-US" dirty="0" smtClean="0">
                <a:latin typeface="Times New Roman"/>
              </a:rPr>
              <a:t>As well as  the standard (ECMA-262) functions of JavaScript Interstage BPM provides its own set of JavaScript functions to manipulate the process instance.</a:t>
            </a:r>
          </a:p>
          <a:p>
            <a:endParaRPr lang="en-US" dirty="0" smtClean="0">
              <a:latin typeface="Times New Roman"/>
            </a:endParaRPr>
          </a:p>
          <a:p>
            <a:r>
              <a:rPr lang="en-US" dirty="0" smtClean="0">
                <a:latin typeface="Times New Roman"/>
              </a:rPr>
              <a:t>User defined JavaScript extensions can also be used.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rotWithShape="0">
          <a:gsLst>
            <a:gs pos="0">
              <a:srgbClr val="B2C1DB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/>
          </p:cNvSpPr>
          <p:nvPr/>
        </p:nvSpPr>
        <p:spPr bwMode="gray">
          <a:xfrm>
            <a:off x="4978400" y="974725"/>
            <a:ext cx="4165600" cy="3306763"/>
          </a:xfrm>
          <a:custGeom>
            <a:avLst/>
            <a:gdLst>
              <a:gd name="T0" fmla="*/ 4165600 w 1929"/>
              <a:gd name="T1" fmla="*/ 813706 h 1528"/>
              <a:gd name="T2" fmla="*/ 2945505 w 1929"/>
              <a:gd name="T3" fmla="*/ 0 h 1528"/>
              <a:gd name="T4" fmla="*/ 1900326 w 1929"/>
              <a:gd name="T5" fmla="*/ 534536 h 1528"/>
              <a:gd name="T6" fmla="*/ 1900326 w 1929"/>
              <a:gd name="T7" fmla="*/ 1333093 h 1528"/>
              <a:gd name="T8" fmla="*/ 2945505 w 1929"/>
              <a:gd name="T9" fmla="*/ 422002 h 1528"/>
              <a:gd name="T10" fmla="*/ 3856797 w 1929"/>
              <a:gd name="T11" fmla="*/ 1343914 h 1528"/>
              <a:gd name="T12" fmla="*/ 2945505 w 1929"/>
              <a:gd name="T13" fmla="*/ 2255005 h 1528"/>
              <a:gd name="T14" fmla="*/ 2353813 w 1929"/>
              <a:gd name="T15" fmla="*/ 2038593 h 1528"/>
              <a:gd name="T16" fmla="*/ 1734047 w 1929"/>
              <a:gd name="T17" fmla="*/ 1385032 h 1528"/>
              <a:gd name="T18" fmla="*/ 1079730 w 1929"/>
              <a:gd name="T19" fmla="*/ 1164292 h 1528"/>
              <a:gd name="T20" fmla="*/ 2159 w 1929"/>
              <a:gd name="T21" fmla="*/ 2237692 h 1528"/>
              <a:gd name="T22" fmla="*/ 1079730 w 1929"/>
              <a:gd name="T23" fmla="*/ 3306763 h 1528"/>
              <a:gd name="T24" fmla="*/ 1900326 w 1929"/>
              <a:gd name="T25" fmla="*/ 2932372 h 1528"/>
              <a:gd name="T26" fmla="*/ 1900326 w 1929"/>
              <a:gd name="T27" fmla="*/ 2341569 h 1528"/>
              <a:gd name="T28" fmla="*/ 1390693 w 1929"/>
              <a:gd name="T29" fmla="*/ 2841479 h 1528"/>
              <a:gd name="T30" fmla="*/ 1079730 w 1929"/>
              <a:gd name="T31" fmla="*/ 2906402 h 1528"/>
              <a:gd name="T32" fmla="*/ 403819 w 1929"/>
              <a:gd name="T33" fmla="*/ 2237692 h 1528"/>
              <a:gd name="T34" fmla="*/ 1079730 w 1929"/>
              <a:gd name="T35" fmla="*/ 1564653 h 1528"/>
              <a:gd name="T36" fmla="*/ 1554812 w 1929"/>
              <a:gd name="T37" fmla="*/ 1761587 h 1528"/>
              <a:gd name="T38" fmla="*/ 1975907 w 1929"/>
              <a:gd name="T39" fmla="*/ 2244184 h 1528"/>
              <a:gd name="T40" fmla="*/ 2945505 w 1929"/>
              <a:gd name="T41" fmla="*/ 2670514 h 1528"/>
              <a:gd name="T42" fmla="*/ 4165600 w 1929"/>
              <a:gd name="T43" fmla="*/ 1871957 h 1528"/>
              <a:gd name="T44" fmla="*/ 4165600 w 1929"/>
              <a:gd name="T45" fmla="*/ 813706 h 1528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1929"/>
              <a:gd name="T70" fmla="*/ 0 h 1528"/>
              <a:gd name="T71" fmla="*/ 1929 w 1929"/>
              <a:gd name="T72" fmla="*/ 1528 h 1528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1929" h="1528">
                <a:moveTo>
                  <a:pt x="1929" y="376"/>
                </a:moveTo>
                <a:cubicBezTo>
                  <a:pt x="1834" y="156"/>
                  <a:pt x="1616" y="0"/>
                  <a:pt x="1364" y="0"/>
                </a:cubicBezTo>
                <a:cubicBezTo>
                  <a:pt x="1167" y="0"/>
                  <a:pt x="993" y="103"/>
                  <a:pt x="880" y="247"/>
                </a:cubicBezTo>
                <a:cubicBezTo>
                  <a:pt x="880" y="616"/>
                  <a:pt x="880" y="616"/>
                  <a:pt x="880" y="616"/>
                </a:cubicBezTo>
                <a:cubicBezTo>
                  <a:pt x="966" y="382"/>
                  <a:pt x="1121" y="195"/>
                  <a:pt x="1364" y="195"/>
                </a:cubicBezTo>
                <a:cubicBezTo>
                  <a:pt x="1597" y="195"/>
                  <a:pt x="1787" y="388"/>
                  <a:pt x="1786" y="621"/>
                </a:cubicBezTo>
                <a:cubicBezTo>
                  <a:pt x="1785" y="854"/>
                  <a:pt x="1597" y="1043"/>
                  <a:pt x="1364" y="1042"/>
                </a:cubicBezTo>
                <a:cubicBezTo>
                  <a:pt x="1260" y="1042"/>
                  <a:pt x="1164" y="1004"/>
                  <a:pt x="1090" y="942"/>
                </a:cubicBezTo>
                <a:cubicBezTo>
                  <a:pt x="999" y="871"/>
                  <a:pt x="898" y="720"/>
                  <a:pt x="803" y="640"/>
                </a:cubicBezTo>
                <a:cubicBezTo>
                  <a:pt x="731" y="577"/>
                  <a:pt x="615" y="538"/>
                  <a:pt x="500" y="538"/>
                </a:cubicBezTo>
                <a:cubicBezTo>
                  <a:pt x="226" y="537"/>
                  <a:pt x="1" y="754"/>
                  <a:pt x="1" y="1034"/>
                </a:cubicBezTo>
                <a:cubicBezTo>
                  <a:pt x="0" y="1309"/>
                  <a:pt x="226" y="1527"/>
                  <a:pt x="500" y="1528"/>
                </a:cubicBezTo>
                <a:cubicBezTo>
                  <a:pt x="655" y="1528"/>
                  <a:pt x="789" y="1466"/>
                  <a:pt x="880" y="1355"/>
                </a:cubicBezTo>
                <a:cubicBezTo>
                  <a:pt x="880" y="1082"/>
                  <a:pt x="880" y="1082"/>
                  <a:pt x="880" y="1082"/>
                </a:cubicBezTo>
                <a:cubicBezTo>
                  <a:pt x="832" y="1168"/>
                  <a:pt x="733" y="1276"/>
                  <a:pt x="644" y="1313"/>
                </a:cubicBezTo>
                <a:cubicBezTo>
                  <a:pt x="600" y="1331"/>
                  <a:pt x="554" y="1343"/>
                  <a:pt x="500" y="1343"/>
                </a:cubicBezTo>
                <a:cubicBezTo>
                  <a:pt x="329" y="1343"/>
                  <a:pt x="187" y="1210"/>
                  <a:pt x="187" y="1034"/>
                </a:cubicBezTo>
                <a:cubicBezTo>
                  <a:pt x="187" y="872"/>
                  <a:pt x="318" y="722"/>
                  <a:pt x="500" y="723"/>
                </a:cubicBezTo>
                <a:cubicBezTo>
                  <a:pt x="586" y="723"/>
                  <a:pt x="663" y="758"/>
                  <a:pt x="720" y="814"/>
                </a:cubicBezTo>
                <a:cubicBezTo>
                  <a:pt x="779" y="871"/>
                  <a:pt x="871" y="990"/>
                  <a:pt x="915" y="1037"/>
                </a:cubicBezTo>
                <a:cubicBezTo>
                  <a:pt x="1026" y="1158"/>
                  <a:pt x="1187" y="1233"/>
                  <a:pt x="1364" y="1234"/>
                </a:cubicBezTo>
                <a:cubicBezTo>
                  <a:pt x="1617" y="1234"/>
                  <a:pt x="1834" y="1082"/>
                  <a:pt x="1929" y="865"/>
                </a:cubicBezTo>
                <a:lnTo>
                  <a:pt x="1929" y="376"/>
                </a:lnTo>
                <a:close/>
              </a:path>
            </a:pathLst>
          </a:custGeom>
          <a:solidFill>
            <a:srgbClr val="C9C9C9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gray">
          <a:xfrm>
            <a:off x="-1588" y="4319588"/>
            <a:ext cx="9148763" cy="36512"/>
          </a:xfrm>
          <a:prstGeom prst="rect">
            <a:avLst/>
          </a:prstGeom>
          <a:solidFill>
            <a:srgbClr val="FF0000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altLang="ja-JP" sz="1600">
              <a:latin typeface="+mn-lt"/>
            </a:endParaRPr>
          </a:p>
        </p:txBody>
      </p:sp>
      <p:sp>
        <p:nvSpPr>
          <p:cNvPr id="6" name="Line 7"/>
          <p:cNvSpPr>
            <a:spLocks noChangeShapeType="1"/>
          </p:cNvSpPr>
          <p:nvPr/>
        </p:nvSpPr>
        <p:spPr bwMode="gray">
          <a:xfrm>
            <a:off x="0" y="4303713"/>
            <a:ext cx="91440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AU" dirty="0">
              <a:latin typeface="+mn-lt"/>
              <a:ea typeface="+mn-ea"/>
            </a:endParaRPr>
          </a:p>
        </p:txBody>
      </p:sp>
      <p:sp>
        <p:nvSpPr>
          <p:cNvPr id="7" name="Line 8"/>
          <p:cNvSpPr>
            <a:spLocks noChangeShapeType="1"/>
          </p:cNvSpPr>
          <p:nvPr/>
        </p:nvSpPr>
        <p:spPr bwMode="gray">
          <a:xfrm>
            <a:off x="0" y="4284663"/>
            <a:ext cx="91440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AU" dirty="0"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6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:\Users\grahamb\AppData\Local\Microsoft\Windows\Temporary Internet Files\Content.IE5\JU60Y73V\MPj04384980000[1].jpg"/>
          <p:cNvPicPr preferRelativeResize="0">
            <a:picLocks noChangeArrowheads="1"/>
          </p:cNvPicPr>
          <p:nvPr>
            <p:custDataLst>
              <p:tags r:id="rId1"/>
            </p:custDataLst>
          </p:nvPr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lum bright="24000" contrast="-25000"/>
          </a:blip>
          <a:srcRect r="3031" b="15143"/>
          <a:stretch>
            <a:fillRect/>
          </a:stretch>
        </p:blipFill>
        <p:spPr bwMode="auto">
          <a:xfrm>
            <a:off x="1" y="701748"/>
            <a:ext cx="9143999" cy="5909969"/>
          </a:xfrm>
          <a:prstGeom prst="rect">
            <a:avLst/>
          </a:prstGeom>
          <a:noFill/>
        </p:spPr>
      </p:pic>
      <p:sp>
        <p:nvSpPr>
          <p:cNvPr id="5" name="Rectangle 6"/>
          <p:cNvSpPr>
            <a:spLocks noChangeArrowheads="1"/>
          </p:cNvSpPr>
          <p:nvPr/>
        </p:nvSpPr>
        <p:spPr bwMode="gray">
          <a:xfrm>
            <a:off x="-1588" y="4319588"/>
            <a:ext cx="9148763" cy="36512"/>
          </a:xfrm>
          <a:prstGeom prst="rect">
            <a:avLst/>
          </a:prstGeom>
          <a:solidFill>
            <a:srgbClr val="FF0000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altLang="ja-JP" sz="16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+mn-lt"/>
              </a:defRPr>
            </a:lvl1pPr>
            <a:lvl2pPr>
              <a:defRPr sz="2400">
                <a:latin typeface="+mn-lt"/>
              </a:defRPr>
            </a:lvl2pPr>
            <a:lvl3pPr>
              <a:defRPr sz="2000">
                <a:latin typeface="+mn-lt"/>
              </a:defRPr>
            </a:lvl3pPr>
            <a:lvl4pPr>
              <a:defRPr sz="1800">
                <a:latin typeface="+mn-lt"/>
              </a:defRPr>
            </a:lvl4pPr>
            <a:lvl5pPr>
              <a:defRPr sz="1800"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+mn-lt"/>
              </a:defRPr>
            </a:lvl1pPr>
            <a:lvl2pPr>
              <a:defRPr sz="2400">
                <a:latin typeface="+mn-lt"/>
              </a:defRPr>
            </a:lvl2pPr>
            <a:lvl3pPr>
              <a:defRPr sz="2000">
                <a:latin typeface="+mn-lt"/>
              </a:defRPr>
            </a:lvl3pPr>
            <a:lvl4pPr>
              <a:defRPr sz="1800">
                <a:latin typeface="+mn-lt"/>
              </a:defRPr>
            </a:lvl4pPr>
            <a:lvl5pPr>
              <a:defRPr sz="1800"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+mn-lt"/>
              </a:defRPr>
            </a:lvl1pPr>
            <a:lvl2pPr>
              <a:defRPr sz="2000">
                <a:latin typeface="+mn-lt"/>
              </a:defRPr>
            </a:lvl2pPr>
            <a:lvl3pPr>
              <a:defRPr sz="1800">
                <a:latin typeface="+mn-lt"/>
              </a:defRPr>
            </a:lvl3pPr>
            <a:lvl4pPr>
              <a:defRPr sz="1600">
                <a:latin typeface="+mn-lt"/>
              </a:defRPr>
            </a:lvl4pPr>
            <a:lvl5pPr>
              <a:defRPr sz="1600">
                <a:latin typeface="+mn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+mn-lt"/>
              </a:defRPr>
            </a:lvl1pPr>
            <a:lvl2pPr>
              <a:defRPr sz="2000">
                <a:latin typeface="+mn-lt"/>
              </a:defRPr>
            </a:lvl2pPr>
            <a:lvl3pPr>
              <a:defRPr sz="1800">
                <a:latin typeface="+mn-lt"/>
              </a:defRPr>
            </a:lvl3pPr>
            <a:lvl4pPr>
              <a:defRPr sz="1600">
                <a:latin typeface="+mn-lt"/>
              </a:defRPr>
            </a:lvl4pPr>
            <a:lvl5pPr>
              <a:defRPr sz="1600">
                <a:latin typeface="+mn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+mn-lt"/>
              </a:defRPr>
            </a:lvl1pPr>
            <a:lvl2pPr>
              <a:defRPr sz="2800">
                <a:latin typeface="+mn-lt"/>
              </a:defRPr>
            </a:lvl2pPr>
            <a:lvl3pPr>
              <a:defRPr sz="2400">
                <a:latin typeface="+mn-lt"/>
              </a:defRPr>
            </a:lvl3pPr>
            <a:lvl4pPr>
              <a:defRPr sz="2000">
                <a:latin typeface="+mn-lt"/>
              </a:defRPr>
            </a:lvl4pPr>
            <a:lvl5pPr>
              <a:defRPr sz="2000">
                <a:latin typeface="+mn-lt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+mn-lt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en-US" noProof="0" smtClean="0"/>
              <a:t>Click icon to add picture</a:t>
            </a:r>
            <a:endParaRPr lang="en-US" alt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508EC0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7150" y="766763"/>
            <a:ext cx="9018588" cy="578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 smtClean="0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90563"/>
            <a:chOff x="0" y="1773"/>
            <a:chExt cx="5760" cy="435"/>
          </a:xfrm>
        </p:grpSpPr>
        <p:sp>
          <p:nvSpPr>
            <p:cNvPr id="8" name="Rectangle 14"/>
            <p:cNvSpPr>
              <a:spLocks noChangeAspect="1" noChangeArrowheads="1" noTextEdit="1"/>
            </p:cNvSpPr>
            <p:nvPr userDrawn="1"/>
          </p:nvSpPr>
          <p:spPr bwMode="gray">
            <a:xfrm>
              <a:off x="0" y="1773"/>
              <a:ext cx="5760" cy="4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AU" dirty="0">
                <a:latin typeface="+mn-lt"/>
                <a:ea typeface="+mn-ea"/>
              </a:endParaRPr>
            </a:p>
          </p:txBody>
        </p:sp>
        <p:pic>
          <p:nvPicPr>
            <p:cNvPr id="1036" name="Picture 7"/>
            <p:cNvPicPr>
              <a:picLocks noChangeAspect="1" noChangeArrowheads="1"/>
            </p:cNvPicPr>
            <p:nvPr userDrawn="1"/>
          </p:nvPicPr>
          <p:blipFill>
            <a:blip r:embed="rId13" cstate="print"/>
            <a:srcRect/>
            <a:stretch>
              <a:fillRect/>
            </a:stretch>
          </p:blipFill>
          <p:spPr bwMode="gray">
            <a:xfrm>
              <a:off x="0" y="1773"/>
              <a:ext cx="5759" cy="4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7" name="Picture 8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gray">
            <a:xfrm>
              <a:off x="1769" y="1803"/>
              <a:ext cx="3311" cy="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8" name="Picture 9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gray">
            <a:xfrm>
              <a:off x="1769" y="1830"/>
              <a:ext cx="3311" cy="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9" name="Picture 10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gray">
            <a:xfrm>
              <a:off x="1769" y="1857"/>
              <a:ext cx="3311" cy="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40" name="Picture 11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gray">
            <a:xfrm>
              <a:off x="1769" y="1884"/>
              <a:ext cx="3311" cy="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41" name="Picture 12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gray">
            <a:xfrm>
              <a:off x="1769" y="1911"/>
              <a:ext cx="3311" cy="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42" name="Picture 13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gray">
            <a:xfrm>
              <a:off x="1769" y="1938"/>
              <a:ext cx="3311" cy="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43" name="Picture 14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gray">
            <a:xfrm>
              <a:off x="1769" y="1965"/>
              <a:ext cx="3311" cy="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44" name="Picture 15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gray">
            <a:xfrm>
              <a:off x="1769" y="1992"/>
              <a:ext cx="3311" cy="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45" name="Picture 16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gray">
            <a:xfrm>
              <a:off x="1769" y="2019"/>
              <a:ext cx="3311" cy="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46" name="Picture 17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gray">
            <a:xfrm>
              <a:off x="1769" y="2046"/>
              <a:ext cx="3311" cy="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47" name="Picture 18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gray">
            <a:xfrm>
              <a:off x="1769" y="2073"/>
              <a:ext cx="3311" cy="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48" name="Picture 19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gray">
            <a:xfrm>
              <a:off x="1769" y="2100"/>
              <a:ext cx="3311" cy="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49" name="Picture 20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gray">
            <a:xfrm>
              <a:off x="1769" y="2127"/>
              <a:ext cx="3311" cy="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50" name="Picture 21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gray">
            <a:xfrm>
              <a:off x="1769" y="2154"/>
              <a:ext cx="3311" cy="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51" name="Picture 22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gray">
            <a:xfrm>
              <a:off x="1769" y="2181"/>
              <a:ext cx="3311" cy="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028" name="Picture 87" descr="222_32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153400" y="146050"/>
            <a:ext cx="884238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Rectangle 4"/>
          <p:cNvSpPr>
            <a:spLocks noChangeArrowheads="1"/>
          </p:cNvSpPr>
          <p:nvPr/>
        </p:nvSpPr>
        <p:spPr bwMode="gray">
          <a:xfrm>
            <a:off x="0" y="7938"/>
            <a:ext cx="9144000" cy="36512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altLang="ja-JP" sz="1600">
              <a:latin typeface="+mn-lt"/>
            </a:endParaRPr>
          </a:p>
        </p:txBody>
      </p:sp>
      <p:sp>
        <p:nvSpPr>
          <p:cNvPr id="27" name="Rectangle 6"/>
          <p:cNvSpPr>
            <a:spLocks noChangeArrowheads="1"/>
          </p:cNvSpPr>
          <p:nvPr/>
        </p:nvSpPr>
        <p:spPr bwMode="gray">
          <a:xfrm>
            <a:off x="0" y="0"/>
            <a:ext cx="9144000" cy="25400"/>
          </a:xfrm>
          <a:prstGeom prst="rect">
            <a:avLst/>
          </a:prstGeom>
          <a:solidFill>
            <a:srgbClr val="FF0000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altLang="ja-JP" sz="1600">
              <a:latin typeface="+mn-lt"/>
            </a:endParaRPr>
          </a:p>
        </p:txBody>
      </p:sp>
      <p:sp>
        <p:nvSpPr>
          <p:cNvPr id="28" name="Line 7"/>
          <p:cNvSpPr>
            <a:spLocks noChangeShapeType="1"/>
          </p:cNvSpPr>
          <p:nvPr/>
        </p:nvSpPr>
        <p:spPr bwMode="gray">
          <a:xfrm>
            <a:off x="0" y="688975"/>
            <a:ext cx="9144000" cy="0"/>
          </a:xfrm>
          <a:prstGeom prst="line">
            <a:avLst/>
          </a:prstGeom>
          <a:noFill/>
          <a:ln w="6350">
            <a:solidFill>
              <a:srgbClr val="808080"/>
            </a:solidFill>
            <a:round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AU" dirty="0">
              <a:latin typeface="+mn-lt"/>
              <a:ea typeface="+mn-ea"/>
            </a:endParaRPr>
          </a:p>
        </p:txBody>
      </p:sp>
      <p:sp>
        <p:nvSpPr>
          <p:cNvPr id="29" name="Line 8"/>
          <p:cNvSpPr>
            <a:spLocks noChangeShapeType="1"/>
          </p:cNvSpPr>
          <p:nvPr/>
        </p:nvSpPr>
        <p:spPr bwMode="gray">
          <a:xfrm>
            <a:off x="0" y="41275"/>
            <a:ext cx="91440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AU" dirty="0">
              <a:latin typeface="+mn-lt"/>
              <a:ea typeface="+mn-ea"/>
            </a:endParaRPr>
          </a:p>
        </p:txBody>
      </p:sp>
      <p:sp>
        <p:nvSpPr>
          <p:cNvPr id="1033" name="Title Placeholder 1"/>
          <p:cNvSpPr>
            <a:spLocks noGrp="1"/>
          </p:cNvSpPr>
          <p:nvPr>
            <p:ph type="title"/>
          </p:nvPr>
        </p:nvSpPr>
        <p:spPr bwMode="auto">
          <a:xfrm>
            <a:off x="57150" y="0"/>
            <a:ext cx="7970838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gray">
          <a:xfrm>
            <a:off x="0" y="6616700"/>
            <a:ext cx="9144000" cy="241300"/>
          </a:xfrm>
          <a:prstGeom prst="rect">
            <a:avLst/>
          </a:prstGeom>
          <a:solidFill>
            <a:srgbClr val="808080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tabLst>
                <a:tab pos="0" algn="l"/>
                <a:tab pos="4572000" algn="ctr"/>
                <a:tab pos="9144000" algn="r"/>
              </a:tabLst>
            </a:pPr>
            <a:r>
              <a:rPr lang="en-AU" altLang="ja-JP" sz="1000" dirty="0">
                <a:solidFill>
                  <a:schemeClr val="bg1"/>
                </a:solidFill>
                <a:latin typeface="+mn-lt"/>
              </a:rPr>
              <a:t>	</a:t>
            </a:r>
            <a:r>
              <a:rPr lang="en-AU" altLang="ja-JP" sz="1000" dirty="0" smtClean="0">
                <a:solidFill>
                  <a:schemeClr val="bg1"/>
                </a:solidFill>
                <a:latin typeface="+mn-lt"/>
              </a:rPr>
              <a:t>  Interstage BPM v11.2</a:t>
            </a:r>
            <a:r>
              <a:rPr lang="en-AU" altLang="ja-JP" sz="1000" dirty="0">
                <a:solidFill>
                  <a:schemeClr val="bg1"/>
                </a:solidFill>
                <a:latin typeface="+mn-lt"/>
              </a:rPr>
              <a:t>	 </a:t>
            </a:r>
            <a:fld id="{BF43565D-05EA-4068-BB4D-EC67E114E809}" type="slidenum">
              <a:rPr lang="en-AU" altLang="ja-JP" sz="1000" smtClean="0">
                <a:solidFill>
                  <a:schemeClr val="bg1"/>
                </a:solidFill>
                <a:latin typeface="+mn-lt"/>
              </a:rPr>
              <a:pPr>
                <a:tabLst>
                  <a:tab pos="0" algn="l"/>
                  <a:tab pos="4572000" algn="ctr"/>
                  <a:tab pos="9144000" algn="r"/>
                </a:tabLst>
              </a:pPr>
              <a:t>‹#›</a:t>
            </a:fld>
            <a:r>
              <a:rPr lang="en-AU" altLang="ja-JP" sz="1000" dirty="0" smtClean="0">
                <a:solidFill>
                  <a:schemeClr val="bg1"/>
                </a:solidFill>
                <a:latin typeface="+mn-lt"/>
              </a:rPr>
              <a:t>	</a:t>
            </a:r>
            <a:r>
              <a:rPr lang="en-US" altLang="ja-JP" sz="1000" dirty="0" smtClean="0">
                <a:solidFill>
                  <a:schemeClr val="bg1"/>
                </a:solidFill>
                <a:latin typeface="+mn-lt"/>
              </a:rPr>
              <a:t>Copyright </a:t>
            </a:r>
            <a:r>
              <a:rPr lang="en-US" altLang="ja-JP" sz="1000" dirty="0">
                <a:solidFill>
                  <a:schemeClr val="bg1"/>
                </a:solidFill>
                <a:latin typeface="+mn-lt"/>
              </a:rPr>
              <a:t>© 2010 FUJITSU </a:t>
            </a:r>
            <a:r>
              <a:rPr lang="en-US" altLang="ja-JP" sz="1000" dirty="0" smtClean="0">
                <a:solidFill>
                  <a:schemeClr val="bg1"/>
                </a:solidFill>
                <a:latin typeface="+mn-lt"/>
              </a:rPr>
              <a:t>LIMITED  </a:t>
            </a:r>
            <a:endParaRPr lang="en-GB" altLang="ja-JP" sz="900" dirty="0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9" r:id="rId2"/>
    <p:sldLayoutId id="2147483940" r:id="rId3"/>
    <p:sldLayoutId id="2147483941" r:id="rId4"/>
    <p:sldLayoutId id="2147483942" r:id="rId5"/>
    <p:sldLayoutId id="2147483943" r:id="rId6"/>
    <p:sldLayoutId id="2147483944" r:id="rId7"/>
    <p:sldLayoutId id="2147483945" r:id="rId8"/>
    <p:sldLayoutId id="2147483946" r:id="rId9"/>
    <p:sldLayoutId id="2147483947" r:id="rId10"/>
    <p:sldLayoutId id="2147483948" r:id="rId11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n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lnSpc>
          <a:spcPct val="95000"/>
        </a:lnSpc>
        <a:spcBef>
          <a:spcPct val="20000"/>
        </a:spcBef>
        <a:spcAft>
          <a:spcPts val="288"/>
        </a:spcAft>
        <a:buClr>
          <a:srgbClr val="C00000"/>
        </a:buClr>
        <a:buFont typeface="Arial" charset="0"/>
        <a:buChar char="■"/>
        <a:defRPr lang="en-US" altLang="en-US" sz="2400" kern="1200" dirty="0">
          <a:solidFill>
            <a:schemeClr val="tx1"/>
          </a:solidFill>
          <a:latin typeface="+mn-lt"/>
          <a:ea typeface="MS PGothic" pitchFamily="34" charset="-128"/>
          <a:cs typeface="Arial" pitchFamily="34" charset="0"/>
        </a:defRPr>
      </a:lvl1pPr>
      <a:lvl2pPr marL="682625" indent="-341313" algn="l" rtl="0" eaLnBrk="1" fontAlgn="base" hangingPunct="1">
        <a:lnSpc>
          <a:spcPct val="95000"/>
        </a:lnSpc>
        <a:spcBef>
          <a:spcPct val="20000"/>
        </a:spcBef>
        <a:spcAft>
          <a:spcPts val="238"/>
        </a:spcAft>
        <a:buClr>
          <a:srgbClr val="737373"/>
        </a:buClr>
        <a:buSzPct val="80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MS PGothic" pitchFamily="34" charset="-128"/>
          <a:cs typeface="Arial" pitchFamily="34" charset="0"/>
        </a:defRPr>
      </a:lvl2pPr>
      <a:lvl3pPr marL="989013" indent="-341313" algn="l" rtl="0" eaLnBrk="1" fontAlgn="base" hangingPunct="1">
        <a:lnSpc>
          <a:spcPct val="95000"/>
        </a:lnSpc>
        <a:spcBef>
          <a:spcPct val="20000"/>
        </a:spcBef>
        <a:spcAft>
          <a:spcPts val="213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MS PGothic" pitchFamily="34" charset="-128"/>
          <a:cs typeface="Arial" pitchFamily="34" charset="0"/>
        </a:defRPr>
      </a:lvl3pPr>
      <a:lvl4pPr marL="1331913" indent="-341313" algn="l" rtl="0" eaLnBrk="1" fontAlgn="base" hangingPunct="1">
        <a:lnSpc>
          <a:spcPct val="95000"/>
        </a:lnSpc>
        <a:spcBef>
          <a:spcPct val="20000"/>
        </a:spcBef>
        <a:spcAft>
          <a:spcPts val="188"/>
        </a:spcAft>
        <a:buFont typeface="Arial" charset="0"/>
        <a:buChar char="–"/>
        <a:defRPr sz="1600" kern="1200">
          <a:solidFill>
            <a:schemeClr val="tx1"/>
          </a:solidFill>
          <a:latin typeface="+mn-lt"/>
          <a:ea typeface="MS PGothic" pitchFamily="34" charset="-128"/>
          <a:cs typeface="Arial" pitchFamily="34" charset="0"/>
        </a:defRPr>
      </a:lvl4pPr>
      <a:lvl5pPr marL="1673225" indent="-341313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400" kern="1200">
          <a:solidFill>
            <a:schemeClr val="tx1"/>
          </a:solidFill>
          <a:latin typeface="+mn-lt"/>
          <a:ea typeface="MS PGothic" pitchFamily="34" charset="-128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Java Actions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Server Actions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>
          <a:xfrm>
            <a:off x="57151" y="766763"/>
            <a:ext cx="9086849" cy="5781675"/>
          </a:xfrm>
        </p:spPr>
        <p:txBody>
          <a:bodyPr/>
          <a:lstStyle/>
          <a:p>
            <a:pPr eaLnBrk="1" hangingPunct="1"/>
            <a:r>
              <a:rPr lang="en-US" dirty="0" smtClean="0">
                <a:cs typeface="Arial" charset="0"/>
              </a:rPr>
              <a:t>Get Process Initiator</a:t>
            </a:r>
          </a:p>
          <a:p>
            <a:pPr lvl="1"/>
            <a:r>
              <a:rPr lang="en-US" dirty="0" smtClean="0">
                <a:cs typeface="Arial" charset="0"/>
              </a:rPr>
              <a:t>Assign the user name, who started current process instance, to a UDA.</a:t>
            </a:r>
          </a:p>
          <a:p>
            <a:pPr lvl="1"/>
            <a:endParaRPr lang="en-US" dirty="0" smtClean="0">
              <a:cs typeface="Arial" charset="0"/>
            </a:endParaRPr>
          </a:p>
          <a:p>
            <a:r>
              <a:rPr lang="en-US" dirty="0" smtClean="0"/>
              <a:t>Set Activity Priority</a:t>
            </a:r>
            <a:endParaRPr lang="en-US" dirty="0" smtClean="0">
              <a:cs typeface="Arial" charset="0"/>
            </a:endParaRPr>
          </a:p>
          <a:p>
            <a:pPr lvl="1"/>
            <a:r>
              <a:rPr lang="en-US" dirty="0" smtClean="0">
                <a:cs typeface="Arial" charset="0"/>
              </a:rPr>
              <a:t>Assign/Change priority of activities</a:t>
            </a:r>
          </a:p>
          <a:p>
            <a:pPr lvl="1"/>
            <a:r>
              <a:rPr lang="en-US" i="1" dirty="0" smtClean="0">
                <a:cs typeface="Arial" charset="0"/>
              </a:rPr>
              <a:t>Available for Activity, Voting and Compound Nodes</a:t>
            </a:r>
          </a:p>
          <a:p>
            <a:pPr lvl="1"/>
            <a:r>
              <a:rPr lang="en-US" i="1" dirty="0" smtClean="0">
                <a:cs typeface="Arial" charset="0"/>
              </a:rPr>
              <a:t>Can be used only as a Prologue Action</a:t>
            </a:r>
          </a:p>
          <a:p>
            <a:pPr lvl="1"/>
            <a:endParaRPr lang="en-US" dirty="0" smtClean="0">
              <a:cs typeface="Arial" charset="0"/>
            </a:endParaRPr>
          </a:p>
          <a:p>
            <a:r>
              <a:rPr lang="en-US" dirty="0" smtClean="0"/>
              <a:t>Set Process Instance Priority</a:t>
            </a:r>
          </a:p>
          <a:p>
            <a:pPr lvl="1"/>
            <a:r>
              <a:rPr lang="en-US" dirty="0" smtClean="0">
                <a:cs typeface="Arial" charset="0"/>
              </a:rPr>
              <a:t>Assign/Change priority of activities</a:t>
            </a:r>
          </a:p>
          <a:p>
            <a:pPr lvl="1"/>
            <a:r>
              <a:rPr lang="en-US" dirty="0" smtClean="0">
                <a:cs typeface="Arial" charset="0"/>
              </a:rPr>
              <a:t>Constant, UDA or script can be used for assignment</a:t>
            </a:r>
          </a:p>
          <a:p>
            <a:pPr lvl="1"/>
            <a:r>
              <a:rPr lang="en-US" i="1" dirty="0" smtClean="0">
                <a:cs typeface="Arial" charset="0"/>
              </a:rPr>
              <a:t>Values should be integer or long</a:t>
            </a:r>
          </a:p>
          <a:p>
            <a:pPr lvl="1"/>
            <a:endParaRPr dirty="0" smtClean="0"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Server Actions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>
          <a:xfrm>
            <a:off x="57151" y="766763"/>
            <a:ext cx="9086849" cy="5781675"/>
          </a:xfrm>
        </p:spPr>
        <p:txBody>
          <a:bodyPr/>
          <a:lstStyle/>
          <a:p>
            <a:r>
              <a:rPr lang="en-US" dirty="0" smtClean="0"/>
              <a:t>Set Process Instance Name</a:t>
            </a:r>
          </a:p>
          <a:p>
            <a:pPr lvl="1"/>
            <a:r>
              <a:rPr lang="en-US" dirty="0" smtClean="0">
                <a:cs typeface="Arial" charset="0"/>
              </a:rPr>
              <a:t>Change/Set the name of Process Instance</a:t>
            </a:r>
          </a:p>
          <a:p>
            <a:pPr lvl="1"/>
            <a:r>
              <a:rPr lang="en-US" dirty="0" smtClean="0">
                <a:cs typeface="Arial" charset="0"/>
              </a:rPr>
              <a:t>UDA, Constant or script can be used to assign the name</a:t>
            </a:r>
          </a:p>
          <a:p>
            <a:pPr lvl="1"/>
            <a:endParaRPr lang="en-US" dirty="0" smtClean="0">
              <a:cs typeface="Arial" charset="0"/>
            </a:endParaRPr>
          </a:p>
          <a:p>
            <a:r>
              <a:rPr lang="en-US" dirty="0" smtClean="0"/>
              <a:t>Set Process Instance Description</a:t>
            </a:r>
          </a:p>
          <a:p>
            <a:pPr lvl="1"/>
            <a:r>
              <a:rPr lang="en-US" dirty="0" smtClean="0">
                <a:cs typeface="Arial" charset="0"/>
              </a:rPr>
              <a:t>Change/Set the name of Process Instance description</a:t>
            </a:r>
          </a:p>
          <a:p>
            <a:pPr lvl="1"/>
            <a:r>
              <a:rPr lang="en-US" dirty="0" smtClean="0">
                <a:cs typeface="Arial" charset="0"/>
              </a:rPr>
              <a:t>UDA, Constant or script can be used for assigning the value</a:t>
            </a:r>
            <a:endParaRPr dirty="0" smtClean="0"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UDA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1" y="766763"/>
            <a:ext cx="5078375" cy="5781675"/>
          </a:xfrm>
        </p:spPr>
        <p:txBody>
          <a:bodyPr/>
          <a:lstStyle/>
          <a:p>
            <a:r>
              <a:rPr lang="en-US" dirty="0" smtClean="0"/>
              <a:t>Assign/change UDA value</a:t>
            </a:r>
          </a:p>
          <a:p>
            <a:endParaRPr lang="en-US" dirty="0" smtClean="0"/>
          </a:p>
          <a:p>
            <a:r>
              <a:rPr lang="en-US" dirty="0" smtClean="0"/>
              <a:t>Assignment Option</a:t>
            </a:r>
          </a:p>
          <a:p>
            <a:pPr lvl="1"/>
            <a:r>
              <a:rPr lang="en-US" dirty="0" smtClean="0"/>
              <a:t>Select target UDA from drop down</a:t>
            </a:r>
          </a:p>
          <a:p>
            <a:pPr lvl="2"/>
            <a:r>
              <a:rPr lang="en-US" dirty="0" smtClean="0"/>
              <a:t>Assign constant value</a:t>
            </a:r>
          </a:p>
          <a:p>
            <a:pPr lvl="2"/>
            <a:r>
              <a:rPr lang="en-US" dirty="0" smtClean="0"/>
              <a:t>Assign value from another (source) UDA</a:t>
            </a:r>
          </a:p>
          <a:p>
            <a:pPr lvl="2"/>
            <a:r>
              <a:rPr lang="en-US" dirty="0" smtClean="0"/>
              <a:t>Assign value from script</a:t>
            </a:r>
          </a:p>
          <a:p>
            <a:pPr lvl="2"/>
            <a:endParaRPr lang="en-US" dirty="0" smtClean="0"/>
          </a:p>
          <a:p>
            <a:r>
              <a:rPr lang="en-US" i="1" dirty="0" smtClean="0"/>
              <a:t>Note</a:t>
            </a:r>
          </a:p>
          <a:p>
            <a:pPr lvl="1"/>
            <a:r>
              <a:rPr lang="en-US" i="1" dirty="0" smtClean="0"/>
              <a:t>Data type of source UDA or the source data must be compatible with the data type of Target UDA</a:t>
            </a:r>
          </a:p>
        </p:txBody>
      </p:sp>
      <p:pic>
        <p:nvPicPr>
          <p:cNvPr id="18708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22877" y="828675"/>
            <a:ext cx="3969710" cy="3247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0771" name="Picture 2" descr="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725215" y="4351285"/>
            <a:ext cx="7598979" cy="8671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pic>
        <p:nvPicPr>
          <p:cNvPr id="4" name="Picture 3" descr="Tag Slide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029" y="0"/>
            <a:ext cx="9139943" cy="68580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Actions – Server Actions</a:t>
            </a:r>
          </a:p>
        </p:txBody>
      </p:sp>
      <p:sp>
        <p:nvSpPr>
          <p:cNvPr id="64515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Assign Task To User </a:t>
            </a:r>
            <a:endParaRPr lang="en-US" sz="1800" dirty="0" smtClean="0"/>
          </a:p>
          <a:p>
            <a:r>
              <a:rPr lang="en-US" altLang="en-US" sz="2000" dirty="0" smtClean="0"/>
              <a:t>Assign</a:t>
            </a:r>
            <a:r>
              <a:rPr lang="en-US" sz="2000" dirty="0" smtClean="0"/>
              <a:t> Task to Performer of Completed Activity</a:t>
            </a:r>
          </a:p>
          <a:p>
            <a:r>
              <a:rPr lang="en-US" sz="2000" dirty="0" smtClean="0"/>
              <a:t>Escalate Task</a:t>
            </a:r>
          </a:p>
          <a:p>
            <a:r>
              <a:rPr lang="en-US" sz="2000" dirty="0" smtClean="0"/>
              <a:t>Evaluate Script</a:t>
            </a:r>
          </a:p>
          <a:p>
            <a:r>
              <a:rPr lang="en-US" sz="2000" dirty="0" smtClean="0"/>
              <a:t>Get Performer</a:t>
            </a:r>
          </a:p>
          <a:p>
            <a:r>
              <a:rPr lang="en-US" sz="2000" dirty="0" smtClean="0"/>
              <a:t>Get Process Initiator</a:t>
            </a:r>
          </a:p>
          <a:p>
            <a:r>
              <a:rPr lang="en-US" sz="2000" dirty="0" smtClean="0"/>
              <a:t>Make Choice</a:t>
            </a:r>
          </a:p>
          <a:p>
            <a:r>
              <a:rPr lang="en-US" sz="2000" dirty="0" smtClean="0"/>
              <a:t>Set Activity Priority</a:t>
            </a:r>
          </a:p>
          <a:p>
            <a:r>
              <a:rPr lang="en-US" sz="2000" dirty="0" smtClean="0"/>
              <a:t>Set Assignee From Relationship</a:t>
            </a:r>
          </a:p>
          <a:p>
            <a:r>
              <a:rPr lang="en-US" sz="2000" dirty="0" smtClean="0"/>
              <a:t>Set Process Instance Name</a:t>
            </a:r>
          </a:p>
          <a:p>
            <a:r>
              <a:rPr lang="en-US" sz="2000" dirty="0" smtClean="0"/>
              <a:t>Set Process Instance Priority</a:t>
            </a:r>
          </a:p>
          <a:p>
            <a:r>
              <a:rPr lang="en-US" sz="2000" dirty="0" smtClean="0"/>
              <a:t>Set Process Instance Description</a:t>
            </a:r>
          </a:p>
          <a:p>
            <a:r>
              <a:rPr lang="en-US" sz="2000" dirty="0" smtClean="0"/>
              <a:t>UDA Assignment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 Task To User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7151" y="766763"/>
            <a:ext cx="4877457" cy="5781675"/>
          </a:xfrm>
        </p:spPr>
        <p:txBody>
          <a:bodyPr/>
          <a:lstStyle/>
          <a:p>
            <a:r>
              <a:rPr lang="en-US" dirty="0" smtClean="0"/>
              <a:t>Assign task to user or users at runtime (dynamic task assignment)</a:t>
            </a:r>
          </a:p>
          <a:p>
            <a:endParaRPr lang="en-US" sz="2000" dirty="0" smtClean="0"/>
          </a:p>
          <a:p>
            <a:r>
              <a:rPr lang="en-US" altLang="en-US" dirty="0" smtClean="0"/>
              <a:t>Assign using</a:t>
            </a:r>
          </a:p>
          <a:p>
            <a:pPr lvl="1"/>
            <a:r>
              <a:rPr lang="en-US" dirty="0" smtClean="0"/>
              <a:t>Comma separated list of users</a:t>
            </a:r>
          </a:p>
          <a:p>
            <a:pPr lvl="1"/>
            <a:r>
              <a:rPr lang="en-US" dirty="0" smtClean="0"/>
              <a:t>UDA </a:t>
            </a:r>
          </a:p>
          <a:p>
            <a:pPr lvl="1"/>
            <a:r>
              <a:rPr lang="en-US" dirty="0" smtClean="0"/>
              <a:t>Java script</a:t>
            </a:r>
          </a:p>
          <a:p>
            <a:pPr lvl="1"/>
            <a:endParaRPr lang="en-US" sz="1600" dirty="0" smtClean="0"/>
          </a:p>
          <a:p>
            <a:r>
              <a:rPr lang="en-US" i="1" dirty="0" smtClean="0"/>
              <a:t>Note:</a:t>
            </a:r>
          </a:p>
          <a:p>
            <a:pPr lvl="1"/>
            <a:r>
              <a:rPr lang="en-US" i="1" dirty="0" smtClean="0"/>
              <a:t>Can assign the activity only to users within the Role to which the activity is currently assigned</a:t>
            </a:r>
          </a:p>
          <a:p>
            <a:pPr lvl="1"/>
            <a:r>
              <a:rPr lang="en-US" i="1" dirty="0" smtClean="0"/>
              <a:t>User must exist in the system, or node will go to error state.</a:t>
            </a:r>
          </a:p>
          <a:p>
            <a:endParaRPr lang="en-US" sz="2000" dirty="0" smtClean="0"/>
          </a:p>
          <a:p>
            <a:endParaRPr lang="en-US" sz="2000" dirty="0"/>
          </a:p>
        </p:txBody>
      </p:sp>
      <p:pic>
        <p:nvPicPr>
          <p:cNvPr id="257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2141" y="808182"/>
            <a:ext cx="3509389" cy="31683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Assign</a:t>
            </a:r>
            <a:r>
              <a:rPr lang="en-US" dirty="0" smtClean="0"/>
              <a:t> Task to Performer of Completed Activity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7151" y="766763"/>
            <a:ext cx="4877457" cy="5781675"/>
          </a:xfrm>
        </p:spPr>
        <p:txBody>
          <a:bodyPr/>
          <a:lstStyle/>
          <a:p>
            <a:r>
              <a:rPr lang="en-US" dirty="0" smtClean="0"/>
              <a:t>Assign task to user who completed previous task.</a:t>
            </a:r>
          </a:p>
          <a:p>
            <a:r>
              <a:rPr lang="en-US" dirty="0" smtClean="0"/>
              <a:t>User from any of the completed activity can be used for assignment. </a:t>
            </a:r>
          </a:p>
          <a:p>
            <a:endParaRPr lang="en-US" sz="2000" dirty="0" smtClean="0"/>
          </a:p>
          <a:p>
            <a:r>
              <a:rPr lang="en-US" altLang="en-US" dirty="0" smtClean="0"/>
              <a:t>Assign using</a:t>
            </a:r>
          </a:p>
          <a:p>
            <a:pPr lvl="1"/>
            <a:r>
              <a:rPr lang="en-US" dirty="0" smtClean="0"/>
              <a:t>Select the name of completed activity from dropdown.</a:t>
            </a:r>
          </a:p>
          <a:p>
            <a:pPr lvl="1"/>
            <a:endParaRPr lang="en-US" sz="1600" dirty="0" smtClean="0"/>
          </a:p>
          <a:p>
            <a:r>
              <a:rPr lang="en-US" i="1" dirty="0" smtClean="0"/>
              <a:t>Note</a:t>
            </a:r>
          </a:p>
          <a:p>
            <a:pPr lvl="1"/>
            <a:r>
              <a:rPr lang="en-US" i="1" dirty="0" smtClean="0"/>
              <a:t>Can assign the activity only to users within the Role to which the activity is currently assigned</a:t>
            </a:r>
          </a:p>
        </p:txBody>
      </p:sp>
      <p:pic>
        <p:nvPicPr>
          <p:cNvPr id="185958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41850" y="812947"/>
            <a:ext cx="3401532" cy="3009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 Assignee From Relationship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7151" y="766764"/>
            <a:ext cx="5078375" cy="2656920"/>
          </a:xfrm>
        </p:spPr>
        <p:txBody>
          <a:bodyPr/>
          <a:lstStyle/>
          <a:p>
            <a:r>
              <a:rPr lang="en-US" dirty="0" smtClean="0"/>
              <a:t>Assign task based on relationship e.g. “</a:t>
            </a:r>
            <a:r>
              <a:rPr lang="en-US" i="1" dirty="0" smtClean="0"/>
              <a:t>manger of the user who completed previous task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Relationship source</a:t>
            </a:r>
          </a:p>
          <a:p>
            <a:pPr lvl="1"/>
            <a:r>
              <a:rPr lang="en-US" dirty="0" smtClean="0"/>
              <a:t>Relation (“manager”) with user of previous activity</a:t>
            </a:r>
          </a:p>
          <a:p>
            <a:pPr lvl="1"/>
            <a:r>
              <a:rPr lang="en-US" dirty="0" smtClean="0"/>
              <a:t>Relation with username in the UDA</a:t>
            </a:r>
          </a:p>
          <a:p>
            <a:endParaRPr lang="en-US" sz="2000" dirty="0" smtClean="0"/>
          </a:p>
        </p:txBody>
      </p:sp>
      <p:pic>
        <p:nvPicPr>
          <p:cNvPr id="18698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2946" y="791681"/>
            <a:ext cx="3347907" cy="2642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ontent Placeholder 4"/>
          <p:cNvSpPr txBox="1">
            <a:spLocks/>
          </p:cNvSpPr>
          <p:nvPr/>
        </p:nvSpPr>
        <p:spPr bwMode="auto">
          <a:xfrm>
            <a:off x="103216" y="5124920"/>
            <a:ext cx="8658003" cy="1456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95000"/>
              </a:lnSpc>
              <a:spcBef>
                <a:spcPct val="20000"/>
              </a:spcBef>
              <a:spcAft>
                <a:spcPts val="288"/>
              </a:spcAft>
              <a:buClr>
                <a:srgbClr val="C00000"/>
              </a:buClr>
              <a:buSzTx/>
              <a:buFont typeface="Arial" charset="0"/>
              <a:buChar char="■"/>
              <a:tabLst/>
              <a:defRPr/>
            </a:pPr>
            <a:r>
              <a:rPr kumimoji="0" lang="en-US" altLang="en-US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itchFamily="34" charset="-128"/>
                <a:cs typeface="Arial" pitchFamily="34" charset="0"/>
              </a:rPr>
              <a:t>Note</a:t>
            </a:r>
          </a:p>
          <a:p>
            <a:pPr marL="682625" marR="0" lvl="1" indent="-341313" algn="l" defTabSz="914400" rtl="0" eaLnBrk="1" fontAlgn="base" latinLnBrk="0" hangingPunct="1">
              <a:lnSpc>
                <a:spcPct val="95000"/>
              </a:lnSpc>
              <a:spcBef>
                <a:spcPct val="20000"/>
              </a:spcBef>
              <a:spcAft>
                <a:spcPts val="238"/>
              </a:spcAft>
              <a:buClr>
                <a:srgbClr val="737373"/>
              </a:buClr>
              <a:buSzPct val="80000"/>
              <a:buFont typeface="Wingdings" pitchFamily="2" charset="2"/>
              <a:buChar char=""/>
              <a:tabLst/>
              <a:defRPr/>
            </a:pPr>
            <a:r>
              <a:rPr kumimoji="0" lang="en-US" alt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itchFamily="34" charset="-128"/>
                <a:cs typeface="Arial" pitchFamily="34" charset="0"/>
              </a:rPr>
              <a:t>Relationship mappings should be stored as user profiles in the Directory Service or local user store, where the source value is a user ID, relationship is a user attribute name, and target value is a user attribute value</a:t>
            </a:r>
            <a:endParaRPr kumimoji="0" lang="en-US" sz="20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itchFamily="34" charset="-128"/>
              <a:cs typeface="Arial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45806" y="3696546"/>
          <a:ext cx="4430232" cy="11731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6744"/>
                <a:gridCol w="1476744"/>
                <a:gridCol w="1476744"/>
              </a:tblGrid>
              <a:tr h="44164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Source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Relationship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Target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9133">
                <a:tc>
                  <a:txBody>
                    <a:bodyPr/>
                    <a:lstStyle/>
                    <a:p>
                      <a:r>
                        <a:rPr lang="en-US" dirty="0" smtClean="0"/>
                        <a:t>Jim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Manager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Robert</a:t>
                      </a:r>
                      <a:endParaRPr lang="en-US" dirty="0"/>
                    </a:p>
                  </a:txBody>
                  <a:tcPr/>
                </a:tc>
              </a:tr>
              <a:tr h="347410">
                <a:tc>
                  <a:txBody>
                    <a:bodyPr/>
                    <a:lstStyle/>
                    <a:p>
                      <a:r>
                        <a:rPr lang="en-US" dirty="0" smtClean="0"/>
                        <a:t>Fujitsu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Executive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Bob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Escalate Task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7151" y="766763"/>
            <a:ext cx="4877457" cy="5781675"/>
          </a:xfrm>
        </p:spPr>
        <p:txBody>
          <a:bodyPr/>
          <a:lstStyle/>
          <a:p>
            <a:r>
              <a:rPr lang="en-US" dirty="0" smtClean="0"/>
              <a:t>Escalate task to another user if SLAs are violated.</a:t>
            </a:r>
          </a:p>
          <a:p>
            <a:r>
              <a:rPr lang="en-US" dirty="0" smtClean="0"/>
              <a:t>Same assignment option as “Assign Task to User” action.</a:t>
            </a:r>
          </a:p>
          <a:p>
            <a:endParaRPr lang="en-US" sz="2000" dirty="0" smtClean="0"/>
          </a:p>
          <a:p>
            <a:r>
              <a:rPr lang="en-US" i="1" dirty="0" smtClean="0"/>
              <a:t>Note:</a:t>
            </a:r>
          </a:p>
          <a:p>
            <a:pPr lvl="1"/>
            <a:r>
              <a:rPr lang="en-US" i="1" dirty="0" smtClean="0"/>
              <a:t>Can be used in an Activity, Voting and Compound node</a:t>
            </a:r>
          </a:p>
          <a:p>
            <a:pPr lvl="1"/>
            <a:r>
              <a:rPr lang="en-US" i="1" dirty="0" smtClean="0"/>
              <a:t>can be used only as Due Date and Timer’s Timer Action</a:t>
            </a:r>
          </a:p>
        </p:txBody>
      </p:sp>
      <p:pic>
        <p:nvPicPr>
          <p:cNvPr id="18606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05646" y="860573"/>
            <a:ext cx="3399872" cy="3220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Evaluate Script</a:t>
            </a:r>
            <a:endParaRPr lang="en-US" dirty="0" smtClean="0">
              <a:latin typeface="+mn-lt"/>
            </a:endParaRPr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>
          <a:xfrm>
            <a:off x="57151" y="766763"/>
            <a:ext cx="4578644" cy="5781675"/>
          </a:xfrm>
        </p:spPr>
        <p:txBody>
          <a:bodyPr/>
          <a:lstStyle/>
          <a:p>
            <a:pPr eaLnBrk="1" hangingPunct="1"/>
            <a:r>
              <a:rPr dirty="0" smtClean="0">
                <a:cs typeface="Arial" charset="0"/>
              </a:rPr>
              <a:t>Execute a JavaScript function</a:t>
            </a:r>
          </a:p>
          <a:p>
            <a:pPr eaLnBrk="1" hangingPunct="1"/>
            <a:r>
              <a:rPr lang="en-US" dirty="0" smtClean="0">
                <a:cs typeface="Arial" charset="0"/>
              </a:rPr>
              <a:t>Can be used to change UDA values or perform other BPM actions.</a:t>
            </a:r>
          </a:p>
          <a:p>
            <a:pPr eaLnBrk="1" hangingPunct="1"/>
            <a:endParaRPr lang="en-US" dirty="0" smtClean="0">
              <a:cs typeface="Arial" charset="0"/>
            </a:endParaRPr>
          </a:p>
          <a:p>
            <a:pPr eaLnBrk="1" hangingPunct="1"/>
            <a:r>
              <a:rPr lang="en-US" dirty="0" smtClean="0">
                <a:cs typeface="Arial" charset="0"/>
              </a:rPr>
              <a:t>Example:</a:t>
            </a:r>
          </a:p>
          <a:p>
            <a:pPr lvl="1"/>
            <a:r>
              <a:rPr lang="en-US" dirty="0" smtClean="0">
                <a:cs typeface="Arial" charset="0"/>
              </a:rPr>
              <a:t>Change value of </a:t>
            </a:r>
            <a:r>
              <a:rPr lang="en-US" i="1" dirty="0" smtClean="0">
                <a:cs typeface="Arial" charset="0"/>
              </a:rPr>
              <a:t>Location</a:t>
            </a:r>
            <a:r>
              <a:rPr lang="en-US" dirty="0" smtClean="0">
                <a:cs typeface="Arial" charset="0"/>
              </a:rPr>
              <a:t> UDA based on </a:t>
            </a:r>
            <a:r>
              <a:rPr lang="en-US" i="1" dirty="0" smtClean="0">
                <a:cs typeface="Arial" charset="0"/>
              </a:rPr>
              <a:t>ZIP</a:t>
            </a:r>
            <a:r>
              <a:rPr lang="en-US" dirty="0" smtClean="0">
                <a:cs typeface="Arial" charset="0"/>
              </a:rPr>
              <a:t> UDA value</a:t>
            </a:r>
          </a:p>
          <a:p>
            <a:pPr lvl="1"/>
            <a:endParaRPr dirty="0" smtClean="0">
              <a:cs typeface="Arial" charset="0"/>
            </a:endParaRPr>
          </a:p>
        </p:txBody>
      </p:sp>
      <p:pic>
        <p:nvPicPr>
          <p:cNvPr id="975876" name="Picture 4" descr="http://127.0.0.1:4308/help/topic/com.fujitsu.iflow.studio.help/_images/JAEvaluateScrip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2376" y="866554"/>
            <a:ext cx="3260356" cy="308875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 Performer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>
          <a:xfrm>
            <a:off x="57151" y="766763"/>
            <a:ext cx="4482951" cy="5781675"/>
          </a:xfrm>
        </p:spPr>
        <p:txBody>
          <a:bodyPr/>
          <a:lstStyle/>
          <a:p>
            <a:pPr eaLnBrk="1" hangingPunct="1"/>
            <a:r>
              <a:rPr lang="en-US" dirty="0" smtClean="0">
                <a:cs typeface="Arial" charset="0"/>
              </a:rPr>
              <a:t>identify the user who completed the task</a:t>
            </a:r>
            <a:endParaRPr dirty="0" smtClean="0">
              <a:cs typeface="Arial" charset="0"/>
            </a:endParaRPr>
          </a:p>
          <a:p>
            <a:pPr eaLnBrk="1" hangingPunct="1"/>
            <a:r>
              <a:rPr dirty="0" smtClean="0">
                <a:cs typeface="Arial" charset="0"/>
              </a:rPr>
              <a:t>Assign the user name to a process UDA</a:t>
            </a:r>
            <a:endParaRPr lang="en-US" dirty="0" smtClean="0">
              <a:cs typeface="Arial" charset="0"/>
            </a:endParaRPr>
          </a:p>
          <a:p>
            <a:pPr eaLnBrk="1" hangingPunct="1"/>
            <a:endParaRPr lang="en-US" dirty="0" smtClean="0">
              <a:cs typeface="Arial" charset="0"/>
            </a:endParaRPr>
          </a:p>
          <a:p>
            <a:pPr eaLnBrk="1" hangingPunct="1"/>
            <a:r>
              <a:rPr lang="en-US" i="1" dirty="0" smtClean="0">
                <a:cs typeface="Arial" charset="0"/>
              </a:rPr>
              <a:t>Note:</a:t>
            </a:r>
          </a:p>
          <a:p>
            <a:pPr lvl="1"/>
            <a:r>
              <a:rPr lang="en-US" i="1" dirty="0" smtClean="0">
                <a:cs typeface="Arial" charset="0"/>
              </a:rPr>
              <a:t>Can be used only as an epilogue action in Activity, Voting and Compound node</a:t>
            </a:r>
          </a:p>
          <a:p>
            <a:pPr lvl="1"/>
            <a:r>
              <a:rPr lang="en-US" i="1" dirty="0" smtClean="0">
                <a:cs typeface="Arial" charset="0"/>
              </a:rPr>
              <a:t>Can be used to get the performer of the current node (node it’s assigned to) only</a:t>
            </a:r>
          </a:p>
          <a:p>
            <a:pPr lvl="1"/>
            <a:endParaRPr dirty="0" smtClean="0">
              <a:cs typeface="Arial" charset="0"/>
            </a:endParaRPr>
          </a:p>
        </p:txBody>
      </p:sp>
      <p:pic>
        <p:nvPicPr>
          <p:cNvPr id="1867778" name="Picture 2" descr="http://127.0.0.1:4308/help/topic/com.fujitsu.iflow.studio.help/_images/JAGetPerformer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55646" y="832848"/>
            <a:ext cx="4416853" cy="246324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cs typeface="Arial" charset="0"/>
              </a:rPr>
              <a:t>Make Choice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>
          <a:xfrm>
            <a:off x="57152" y="766763"/>
            <a:ext cx="5035844" cy="5781675"/>
          </a:xfrm>
        </p:spPr>
        <p:txBody>
          <a:bodyPr/>
          <a:lstStyle/>
          <a:p>
            <a:r>
              <a:rPr lang="en-US" dirty="0" smtClean="0">
                <a:cs typeface="Arial" charset="0"/>
              </a:rPr>
              <a:t>Make choice on nodes automatically in case SLAs are violated.</a:t>
            </a:r>
          </a:p>
          <a:p>
            <a:r>
              <a:rPr lang="en-US" dirty="0" smtClean="0">
                <a:cs typeface="Arial" charset="0"/>
              </a:rPr>
              <a:t>Choice name can be typed in or assigned from a UDA or script</a:t>
            </a:r>
          </a:p>
          <a:p>
            <a:pPr lvl="1"/>
            <a:endParaRPr lang="en-US" dirty="0" smtClean="0">
              <a:cs typeface="Arial" charset="0"/>
            </a:endParaRPr>
          </a:p>
          <a:p>
            <a:pPr eaLnBrk="1" hangingPunct="1"/>
            <a:r>
              <a:rPr lang="en-US" i="1" dirty="0" smtClean="0">
                <a:cs typeface="Arial" charset="0"/>
              </a:rPr>
              <a:t>Note:</a:t>
            </a:r>
          </a:p>
          <a:p>
            <a:pPr lvl="1"/>
            <a:r>
              <a:rPr lang="en-US" i="1" dirty="0" smtClean="0">
                <a:cs typeface="Arial" charset="0"/>
              </a:rPr>
              <a:t>Can be used only in Activity, Voting and Compound node</a:t>
            </a:r>
          </a:p>
          <a:p>
            <a:pPr lvl="1"/>
            <a:r>
              <a:rPr lang="en-US" i="1" dirty="0" smtClean="0">
                <a:cs typeface="Arial" charset="0"/>
              </a:rPr>
              <a:t>Can be used only as Timer action for Due Dates and Timers</a:t>
            </a:r>
          </a:p>
          <a:p>
            <a:pPr lvl="1"/>
            <a:endParaRPr dirty="0" smtClean="0">
              <a:cs typeface="Arial" charset="0"/>
            </a:endParaRPr>
          </a:p>
        </p:txBody>
      </p:sp>
      <p:pic>
        <p:nvPicPr>
          <p:cNvPr id="186880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48176" y="881837"/>
            <a:ext cx="3401090" cy="2834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</p:tagLst>
</file>

<file path=ppt/theme/theme1.xml><?xml version="1.0" encoding="utf-8"?>
<a:theme xmlns:a="http://schemas.openxmlformats.org/drawingml/2006/main" name="IBPM INT 1 (FAST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9437</TotalTime>
  <Words>935</Words>
  <Application>Microsoft Office PowerPoint</Application>
  <PresentationFormat>On-screen Show (4:3)</PresentationFormat>
  <Paragraphs>146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IBPM INT 1 (FAST)</vt:lpstr>
      <vt:lpstr>Java Actions</vt:lpstr>
      <vt:lpstr>Java Actions – Server Actions</vt:lpstr>
      <vt:lpstr>Assign Task To User</vt:lpstr>
      <vt:lpstr>Assign Task to Performer of Completed Activity</vt:lpstr>
      <vt:lpstr>Set Assignee From Relationship</vt:lpstr>
      <vt:lpstr>Escalate Task</vt:lpstr>
      <vt:lpstr>Evaluate Script</vt:lpstr>
      <vt:lpstr>Get Performer</vt:lpstr>
      <vt:lpstr>Make Choice</vt:lpstr>
      <vt:lpstr>Other Server Actions</vt:lpstr>
      <vt:lpstr>Other Server Actions</vt:lpstr>
      <vt:lpstr>UDA Assignment</vt:lpstr>
      <vt:lpstr>Slide 13</vt:lpstr>
    </vt:vector>
  </TitlesOfParts>
  <Company>Fujitsu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BPM Concepts</dc:title>
  <dc:creator>Tony</dc:creator>
  <cp:lastModifiedBy>Fujitsu</cp:lastModifiedBy>
  <cp:revision>783</cp:revision>
  <cp:lastPrinted>2000-03-15T23:39:50Z</cp:lastPrinted>
  <dcterms:created xsi:type="dcterms:W3CDTF">1995-06-02T22:11:14Z</dcterms:created>
  <dcterms:modified xsi:type="dcterms:W3CDTF">2012-03-12T12:10:23Z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ate completed">
    <vt:lpwstr>6/17/97</vt:lpwstr>
  </property>
</Properties>
</file>